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7" r:id="rId4"/>
    <p:sldId id="257" r:id="rId5"/>
    <p:sldId id="260" r:id="rId6"/>
    <p:sldId id="302" r:id="rId7"/>
    <p:sldId id="267" r:id="rId8"/>
    <p:sldId id="265" r:id="rId9"/>
    <p:sldId id="266" r:id="rId10"/>
    <p:sldId id="263" r:id="rId11"/>
    <p:sldId id="303" r:id="rId12"/>
    <p:sldId id="258" r:id="rId13"/>
    <p:sldId id="262" r:id="rId14"/>
    <p:sldId id="280" r:id="rId15"/>
    <p:sldId id="271" r:id="rId16"/>
    <p:sldId id="304" r:id="rId17"/>
    <p:sldId id="279" r:id="rId18"/>
    <p:sldId id="301" r:id="rId19"/>
    <p:sldId id="282" r:id="rId20"/>
    <p:sldId id="283" r:id="rId21"/>
    <p:sldId id="305" r:id="rId22"/>
    <p:sldId id="289" r:id="rId23"/>
    <p:sldId id="284" r:id="rId24"/>
    <p:sldId id="285" r:id="rId25"/>
    <p:sldId id="286" r:id="rId26"/>
    <p:sldId id="290" r:id="rId27"/>
    <p:sldId id="291" r:id="rId28"/>
    <p:sldId id="292" r:id="rId29"/>
    <p:sldId id="293" r:id="rId30"/>
    <p:sldId id="294" r:id="rId31"/>
    <p:sldId id="295" r:id="rId32"/>
    <p:sldId id="296" r:id="rId33"/>
    <p:sldId id="297" r:id="rId34"/>
    <p:sldId id="298" r:id="rId35"/>
    <p:sldId id="306" r:id="rId36"/>
    <p:sldId id="27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66"/>
      </p:cViewPr>
      <p:guideLst>
        <p:guide orient="horz" pos="2160"/>
        <p:guide pos="2880"/>
      </p:guideLst>
    </p:cSldViewPr>
  </p:slideViewPr>
  <p:notesTextViewPr>
    <p:cViewPr>
      <p:scale>
        <a:sx n="1" d="1"/>
        <a:sy n="1" d="1"/>
      </p:scale>
      <p:origin x="0" y="0"/>
    </p:cViewPr>
  </p:notesTextViewPr>
  <p:sorterViewPr>
    <p:cViewPr>
      <p:scale>
        <a:sx n="100" d="100"/>
        <a:sy n="100" d="100"/>
      </p:scale>
      <p:origin x="0" y="70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F58107-EFD2-43DD-A612-9ABEE492EBB1}" type="datetimeFigureOut">
              <a:rPr lang="en-GB" smtClean="0"/>
              <a:pPr/>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1263759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F58107-EFD2-43DD-A612-9ABEE492EBB1}" type="datetimeFigureOut">
              <a:rPr lang="en-GB" smtClean="0"/>
              <a:pPr/>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323868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F58107-EFD2-43DD-A612-9ABEE492EBB1}" type="datetimeFigureOut">
              <a:rPr lang="en-GB" smtClean="0"/>
              <a:pPr/>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353527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F58107-EFD2-43DD-A612-9ABEE492EBB1}" type="datetimeFigureOut">
              <a:rPr lang="en-GB" smtClean="0"/>
              <a:pPr/>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99661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58107-EFD2-43DD-A612-9ABEE492EBB1}" type="datetimeFigureOut">
              <a:rPr lang="en-GB" smtClean="0"/>
              <a:pPr/>
              <a:t>27/10/2017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311965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F58107-EFD2-43DD-A612-9ABEE492EBB1}" type="datetimeFigureOut">
              <a:rPr lang="en-GB" smtClean="0"/>
              <a:pPr/>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362553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F58107-EFD2-43DD-A612-9ABEE492EBB1}" type="datetimeFigureOut">
              <a:rPr lang="en-GB" smtClean="0"/>
              <a:pPr/>
              <a:t>27/10/2017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16786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F58107-EFD2-43DD-A612-9ABEE492EBB1}" type="datetimeFigureOut">
              <a:rPr lang="en-GB" smtClean="0"/>
              <a:pPr/>
              <a:t>27/10/2017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18611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58107-EFD2-43DD-A612-9ABEE492EBB1}" type="datetimeFigureOut">
              <a:rPr lang="en-GB" smtClean="0"/>
              <a:pPr/>
              <a:t>27/10/2017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37702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58107-EFD2-43DD-A612-9ABEE492EBB1}" type="datetimeFigureOut">
              <a:rPr lang="en-GB" smtClean="0"/>
              <a:pPr/>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283125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58107-EFD2-43DD-A612-9ABEE492EBB1}" type="datetimeFigureOut">
              <a:rPr lang="en-GB" smtClean="0"/>
              <a:pPr/>
              <a:t>27/10/2017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543BFD-C9C1-4EFE-8CEB-6387EAD2177C}" type="slidenum">
              <a:rPr lang="en-GB" smtClean="0"/>
              <a:pPr/>
              <a:t>‹#›</a:t>
            </a:fld>
            <a:endParaRPr lang="en-GB"/>
          </a:p>
        </p:txBody>
      </p:sp>
    </p:spTree>
    <p:extLst>
      <p:ext uri="{BB962C8B-B14F-4D97-AF65-F5344CB8AC3E}">
        <p14:creationId xmlns:p14="http://schemas.microsoft.com/office/powerpoint/2010/main" val="245790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t="2000" r="-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58107-EFD2-43DD-A612-9ABEE492EBB1}" type="datetimeFigureOut">
              <a:rPr lang="en-GB" smtClean="0"/>
              <a:pPr/>
              <a:t>27/10/2017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43BFD-C9C1-4EFE-8CEB-6387EAD2177C}" type="slidenum">
              <a:rPr lang="en-GB" smtClean="0"/>
              <a:pPr/>
              <a:t>‹#›</a:t>
            </a:fld>
            <a:endParaRPr lang="en-GB"/>
          </a:p>
        </p:txBody>
      </p:sp>
    </p:spTree>
    <p:extLst>
      <p:ext uri="{BB962C8B-B14F-4D97-AF65-F5344CB8AC3E}">
        <p14:creationId xmlns:p14="http://schemas.microsoft.com/office/powerpoint/2010/main" val="4138756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676401"/>
            <a:ext cx="8153400" cy="1924050"/>
          </a:xfrm>
        </p:spPr>
        <p:txBody>
          <a:bodyPr>
            <a:noAutofit/>
          </a:bodyPr>
          <a:lstStyle/>
          <a:p>
            <a:r>
              <a:rPr lang="en-US" b="1" dirty="0"/>
              <a:t>Regulation in limited </a:t>
            </a:r>
            <a:r>
              <a:rPr lang="en-US" b="1" dirty="0" smtClean="0"/>
              <a:t>Resource Settings </a:t>
            </a:r>
            <a:r>
              <a:rPr lang="en-US" b="1" dirty="0"/>
              <a:t>and Complex Emergencies</a:t>
            </a:r>
            <a:endParaRPr lang="en-GB" b="1" dirty="0"/>
          </a:p>
        </p:txBody>
      </p:sp>
      <p:sp>
        <p:nvSpPr>
          <p:cNvPr id="2" name="Subtitle 1"/>
          <p:cNvSpPr>
            <a:spLocks noGrp="1"/>
          </p:cNvSpPr>
          <p:nvPr>
            <p:ph type="subTitle" idx="1"/>
          </p:nvPr>
        </p:nvSpPr>
        <p:spPr/>
        <p:txBody>
          <a:bodyPr>
            <a:normAutofit/>
          </a:bodyPr>
          <a:lstStyle/>
          <a:p>
            <a:r>
              <a:rPr lang="en-GB" sz="3600" b="1" dirty="0" smtClean="0"/>
              <a:t>South Sudan General Medical Council</a:t>
            </a:r>
          </a:p>
        </p:txBody>
      </p:sp>
    </p:spTree>
    <p:extLst>
      <p:ext uri="{BB962C8B-B14F-4D97-AF65-F5344CB8AC3E}">
        <p14:creationId xmlns:p14="http://schemas.microsoft.com/office/powerpoint/2010/main" val="1426243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Autofit/>
          </a:bodyPr>
          <a:lstStyle/>
          <a:p>
            <a:r>
              <a:rPr lang="en-GB" sz="3200" b="1" dirty="0" smtClean="0">
                <a:solidFill>
                  <a:srgbClr val="00B050"/>
                </a:solidFill>
              </a:rPr>
              <a:t>Regulation &amp; Complex Emergencies</a:t>
            </a:r>
            <a:endParaRPr lang="en-GB" sz="3200" b="1" dirty="0">
              <a:solidFill>
                <a:srgbClr val="00B050"/>
              </a:solidFill>
            </a:endParaRPr>
          </a:p>
        </p:txBody>
      </p:sp>
      <p:sp>
        <p:nvSpPr>
          <p:cNvPr id="3" name="Content Placeholder 2"/>
          <p:cNvSpPr>
            <a:spLocks noGrp="1"/>
          </p:cNvSpPr>
          <p:nvPr>
            <p:ph idx="1"/>
          </p:nvPr>
        </p:nvSpPr>
        <p:spPr>
          <a:xfrm>
            <a:off x="457200" y="1524001"/>
            <a:ext cx="8077200" cy="4191000"/>
          </a:xfrm>
        </p:spPr>
        <p:txBody>
          <a:bodyPr>
            <a:normAutofit/>
          </a:bodyPr>
          <a:lstStyle/>
          <a:p>
            <a:r>
              <a:rPr lang="en-US" b="1" dirty="0" smtClean="0"/>
              <a:t>The </a:t>
            </a:r>
            <a:r>
              <a:rPr lang="en-US" b="1" dirty="0"/>
              <a:t>timing </a:t>
            </a:r>
            <a:r>
              <a:rPr lang="en-US" b="1" dirty="0" smtClean="0"/>
              <a:t>of establishing the SSGMC was </a:t>
            </a:r>
            <a:r>
              <a:rPr lang="en-US" b="1" dirty="0"/>
              <a:t>by all measures non conducive for </a:t>
            </a:r>
            <a:r>
              <a:rPr lang="en-US" b="1" dirty="0" smtClean="0"/>
              <a:t>the </a:t>
            </a:r>
            <a:r>
              <a:rPr lang="en-US" b="1" dirty="0"/>
              <a:t>immense </a:t>
            </a:r>
            <a:r>
              <a:rPr lang="en-US" b="1" dirty="0" smtClean="0"/>
              <a:t>task </a:t>
            </a:r>
            <a:r>
              <a:rPr lang="en-US" b="1" dirty="0"/>
              <a:t>of registering </a:t>
            </a:r>
            <a:r>
              <a:rPr lang="en-US" b="1" dirty="0" smtClean="0"/>
              <a:t>medical personnel </a:t>
            </a:r>
            <a:r>
              <a:rPr lang="en-US" b="1" dirty="0"/>
              <a:t>and </a:t>
            </a:r>
            <a:r>
              <a:rPr lang="en-US" b="1" dirty="0" smtClean="0"/>
              <a:t>facilities.</a:t>
            </a:r>
          </a:p>
          <a:p>
            <a:r>
              <a:rPr lang="en-US" b="1" dirty="0" smtClean="0"/>
              <a:t> The whole country </a:t>
            </a:r>
            <a:r>
              <a:rPr lang="en-US" b="1" dirty="0"/>
              <a:t>was </a:t>
            </a:r>
            <a:r>
              <a:rPr lang="en-US" b="1" dirty="0" smtClean="0"/>
              <a:t>by then engulfed </a:t>
            </a:r>
            <a:r>
              <a:rPr lang="en-US" b="1" dirty="0"/>
              <a:t>in </a:t>
            </a:r>
            <a:r>
              <a:rPr lang="en-US" b="1" dirty="0" smtClean="0"/>
              <a:t>a </a:t>
            </a:r>
            <a:r>
              <a:rPr lang="en-US" b="1" dirty="0"/>
              <a:t>civil </a:t>
            </a:r>
            <a:r>
              <a:rPr lang="en-US" b="1" dirty="0" smtClean="0"/>
              <a:t>war culminating in depletion of state resources and complex emergencies.</a:t>
            </a:r>
          </a:p>
          <a:p>
            <a:pPr>
              <a:buFont typeface="Wingdings" panose="05000000000000000000" pitchFamily="2" charset="2"/>
              <a:buChar char="q"/>
            </a:pPr>
            <a:endParaRPr lang="en-US" sz="2800" dirty="0"/>
          </a:p>
          <a:p>
            <a:endParaRPr lang="en-US" sz="3000" dirty="0" smtClean="0"/>
          </a:p>
          <a:p>
            <a:endParaRPr lang="en-US" sz="3000" dirty="0"/>
          </a:p>
          <a:p>
            <a:endParaRPr lang="en-US" dirty="0"/>
          </a:p>
          <a:p>
            <a:endParaRPr lang="en-US" dirty="0"/>
          </a:p>
          <a:p>
            <a:endParaRPr lang="en-GB" dirty="0"/>
          </a:p>
        </p:txBody>
      </p:sp>
    </p:spTree>
    <p:extLst>
      <p:ext uri="{BB962C8B-B14F-4D97-AF65-F5344CB8AC3E}">
        <p14:creationId xmlns:p14="http://schemas.microsoft.com/office/powerpoint/2010/main" val="2422627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53200" cy="990600"/>
          </a:xfrm>
        </p:spPr>
        <p:txBody>
          <a:bodyPr>
            <a:noAutofit/>
          </a:bodyPr>
          <a:lstStyle/>
          <a:p>
            <a:r>
              <a:rPr lang="en-GB" sz="3200" b="1" dirty="0" smtClean="0">
                <a:solidFill>
                  <a:srgbClr val="00B050"/>
                </a:solidFill>
              </a:rPr>
              <a:t>Regulation in Complex Emergencies</a:t>
            </a:r>
            <a:endParaRPr lang="en-GB" sz="3200" b="1" dirty="0">
              <a:solidFill>
                <a:srgbClr val="00B050"/>
              </a:solidFill>
            </a:endParaRPr>
          </a:p>
        </p:txBody>
      </p:sp>
      <p:sp>
        <p:nvSpPr>
          <p:cNvPr id="3" name="Content Placeholder 2"/>
          <p:cNvSpPr>
            <a:spLocks noGrp="1"/>
          </p:cNvSpPr>
          <p:nvPr>
            <p:ph idx="1"/>
          </p:nvPr>
        </p:nvSpPr>
        <p:spPr>
          <a:xfrm>
            <a:off x="457200" y="1524000"/>
            <a:ext cx="8229600" cy="4602163"/>
          </a:xfrm>
        </p:spPr>
        <p:txBody>
          <a:bodyPr>
            <a:normAutofit/>
          </a:bodyPr>
          <a:lstStyle/>
          <a:p>
            <a:r>
              <a:rPr lang="en-US" b="1" dirty="0" smtClean="0"/>
              <a:t>Juba, the only relatively safe place in the aftermath of the 13</a:t>
            </a:r>
            <a:r>
              <a:rPr lang="en-US" b="1" baseline="30000" dirty="0" smtClean="0"/>
              <a:t>th</a:t>
            </a:r>
            <a:r>
              <a:rPr lang="en-US" b="1" dirty="0" smtClean="0"/>
              <a:t> December 2013 outbreak of hostilities, enlarged to about four times its previous population of about 250,000 as war displaced populations scampered to its relative safety.</a:t>
            </a:r>
          </a:p>
          <a:p>
            <a:r>
              <a:rPr lang="en-US" b="1" dirty="0" smtClean="0"/>
              <a:t>The honeymoon was by then virtually over for the newest country in the world and the economic boom took a downturn.</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77422"/>
            <a:ext cx="9222475" cy="7035421"/>
          </a:xfrm>
        </p:spPr>
      </p:pic>
    </p:spTree>
    <p:extLst>
      <p:ext uri="{BB962C8B-B14F-4D97-AF65-F5344CB8AC3E}">
        <p14:creationId xmlns:p14="http://schemas.microsoft.com/office/powerpoint/2010/main" val="37159597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343400" y="1752600"/>
            <a:ext cx="4800600" cy="3810000"/>
          </a:xfrm>
          <a:prstGeom prst="rect">
            <a:avLst/>
          </a:prstGeom>
          <a:noFill/>
          <a:ln w="9525">
            <a:noFill/>
            <a:miter lim="800000"/>
            <a:headEnd/>
            <a:tailEnd/>
          </a:ln>
          <a:effectLst/>
        </p:spPr>
      </p:pic>
      <p:sp>
        <p:nvSpPr>
          <p:cNvPr id="2" name="Title 1"/>
          <p:cNvSpPr>
            <a:spLocks noGrp="1"/>
          </p:cNvSpPr>
          <p:nvPr>
            <p:ph type="title"/>
          </p:nvPr>
        </p:nvSpPr>
        <p:spPr>
          <a:xfrm>
            <a:off x="0" y="0"/>
            <a:ext cx="6248400" cy="869950"/>
          </a:xfrm>
        </p:spPr>
        <p:txBody>
          <a:bodyPr>
            <a:noAutofit/>
          </a:bodyPr>
          <a:lstStyle/>
          <a:p>
            <a:r>
              <a:rPr lang="en-GB" sz="2800" dirty="0" smtClean="0">
                <a:solidFill>
                  <a:srgbClr val="00B050"/>
                </a:solidFill>
              </a:rPr>
              <a:t>Regulation in Limited Resource Settings</a:t>
            </a:r>
            <a:endParaRPr lang="en-GB" sz="2800" dirty="0">
              <a:solidFill>
                <a:srgbClr val="00B050"/>
              </a:solidFill>
            </a:endParaRPr>
          </a:p>
        </p:txBody>
      </p:sp>
      <p:sp>
        <p:nvSpPr>
          <p:cNvPr id="3" name="Content Placeholder 2"/>
          <p:cNvSpPr>
            <a:spLocks noGrp="1"/>
          </p:cNvSpPr>
          <p:nvPr>
            <p:ph idx="1"/>
          </p:nvPr>
        </p:nvSpPr>
        <p:spPr>
          <a:xfrm>
            <a:off x="4343400" y="1752600"/>
            <a:ext cx="4800600" cy="3810000"/>
          </a:xfrm>
        </p:spPr>
        <p:txBody>
          <a:bodyPr/>
          <a:lstStyle/>
          <a:p>
            <a:endParaRPr lang="en-GB" dirty="0"/>
          </a:p>
        </p:txBody>
      </p:sp>
      <p:sp>
        <p:nvSpPr>
          <p:cNvPr id="4" name="Text Placeholder 3"/>
          <p:cNvSpPr>
            <a:spLocks noGrp="1"/>
          </p:cNvSpPr>
          <p:nvPr>
            <p:ph type="body" sz="half" idx="2"/>
          </p:nvPr>
        </p:nvSpPr>
        <p:spPr>
          <a:xfrm>
            <a:off x="228600" y="1066801"/>
            <a:ext cx="4038600" cy="4800600"/>
          </a:xfrm>
        </p:spPr>
        <p:txBody>
          <a:bodyPr>
            <a:noAutofit/>
          </a:bodyPr>
          <a:lstStyle/>
          <a:p>
            <a:pPr marL="457200" indent="-457200">
              <a:buFont typeface="Arial" pitchFamily="34" charset="0"/>
              <a:buChar char="•"/>
            </a:pPr>
            <a:r>
              <a:rPr lang="en-US" sz="2000" b="1" dirty="0" smtClean="0"/>
              <a:t>Countries with ‘limited </a:t>
            </a:r>
            <a:r>
              <a:rPr lang="en-GB" sz="2000" b="1" dirty="0" smtClean="0"/>
              <a:t>resources</a:t>
            </a:r>
            <a:r>
              <a:rPr lang="en-US" sz="2000" b="1" dirty="0" smtClean="0"/>
              <a:t>’ and experiencing social upheaval like South Sudan invariably have enhanced health care regulatory needs due to a break down in law and order.</a:t>
            </a:r>
          </a:p>
          <a:p>
            <a:pPr marL="457200" indent="-457200">
              <a:buFont typeface="Arial" pitchFamily="34" charset="0"/>
              <a:buChar char="•"/>
            </a:pPr>
            <a:r>
              <a:rPr lang="en-US" sz="2000" b="1" dirty="0" smtClean="0"/>
              <a:t>Controlling the number and distribution of health care facilities and quality of care as well as  protecting consumers from opportunistic behavior or malpractice demands special regulatory capacities </a:t>
            </a:r>
            <a:r>
              <a:rPr lang="en-US" sz="2000" b="1" dirty="0" smtClean="0">
                <a:solidFill>
                  <a:srgbClr val="00B050"/>
                </a:solidFill>
              </a:rPr>
              <a:t>(</a:t>
            </a:r>
            <a:r>
              <a:rPr lang="da-DK" sz="2000" b="1" dirty="0" smtClean="0">
                <a:solidFill>
                  <a:srgbClr val="00B050"/>
                </a:solidFill>
              </a:rPr>
              <a:t>Bloom, Standing </a:t>
            </a:r>
            <a:r>
              <a:rPr lang="da-DK" sz="2400" dirty="0" smtClean="0">
                <a:solidFill>
                  <a:srgbClr val="00B050"/>
                </a:solidFill>
              </a:rPr>
              <a:t>et al 2011)</a:t>
            </a:r>
            <a:r>
              <a:rPr lang="da-DK" sz="2400" dirty="0" smtClean="0"/>
              <a:t>.</a:t>
            </a:r>
            <a:endParaRPr lang="en-US" sz="2800" b="1" dirty="0" smtClean="0">
              <a:solidFill>
                <a:srgbClr val="00B050"/>
              </a:solidFill>
            </a:endParaRPr>
          </a:p>
          <a:p>
            <a:pPr marL="342900" indent="-342900">
              <a:buFont typeface="Arial" panose="020B0604020202020204" pitchFamily="34" charset="0"/>
              <a:buChar char="•"/>
            </a:pPr>
            <a:endParaRPr lang="en-GB"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Autofit/>
          </a:bodyPr>
          <a:lstStyle/>
          <a:p>
            <a:r>
              <a:rPr lang="en-GB" sz="2800" b="1" dirty="0" smtClean="0">
                <a:solidFill>
                  <a:srgbClr val="00B050"/>
                </a:solidFill>
              </a:rPr>
              <a:t>The Challenge of Commercialised Health Systems</a:t>
            </a:r>
            <a:endParaRPr lang="en-GB" sz="2800" b="1" dirty="0">
              <a:solidFill>
                <a:srgbClr val="00B050"/>
              </a:solidFill>
            </a:endParaRPr>
          </a:p>
        </p:txBody>
      </p:sp>
      <p:sp>
        <p:nvSpPr>
          <p:cNvPr id="3" name="Content Placeholder 2"/>
          <p:cNvSpPr>
            <a:spLocks noGrp="1"/>
          </p:cNvSpPr>
          <p:nvPr>
            <p:ph idx="1"/>
          </p:nvPr>
        </p:nvSpPr>
        <p:spPr>
          <a:xfrm>
            <a:off x="381000" y="1447800"/>
            <a:ext cx="8153400" cy="4267201"/>
          </a:xfrm>
        </p:spPr>
        <p:txBody>
          <a:bodyPr>
            <a:noAutofit/>
          </a:bodyPr>
          <a:lstStyle/>
          <a:p>
            <a:r>
              <a:rPr lang="en-US" sz="2400" b="1" dirty="0"/>
              <a:t>C</a:t>
            </a:r>
            <a:r>
              <a:rPr lang="en-US" sz="2400" b="1" dirty="0" smtClean="0"/>
              <a:t>ommercial health care provision including the informal sector is an </a:t>
            </a:r>
            <a:r>
              <a:rPr lang="en-US" sz="2400" b="1" dirty="0"/>
              <a:t>increasingly important source of health care for all socio-economic </a:t>
            </a:r>
            <a:r>
              <a:rPr lang="en-US" sz="2400" b="1" dirty="0" smtClean="0"/>
              <a:t>groups in limited </a:t>
            </a:r>
            <a:r>
              <a:rPr lang="en-US" sz="2400" b="1" dirty="0"/>
              <a:t>r</a:t>
            </a:r>
            <a:r>
              <a:rPr lang="en-US" sz="2400" b="1" dirty="0" smtClean="0"/>
              <a:t>esource settings.</a:t>
            </a:r>
          </a:p>
          <a:p>
            <a:r>
              <a:rPr lang="en-US" sz="2400" b="1" dirty="0" smtClean="0"/>
              <a:t>There is a growing </a:t>
            </a:r>
            <a:r>
              <a:rPr lang="en-US" sz="2400" b="1" dirty="0"/>
              <a:t>body of evidence of negative effects on health </a:t>
            </a:r>
            <a:r>
              <a:rPr lang="en-US" sz="2400" b="1" dirty="0" smtClean="0"/>
              <a:t>outcomes </a:t>
            </a:r>
            <a:r>
              <a:rPr lang="en-US" sz="2400" b="1" dirty="0"/>
              <a:t>within </a:t>
            </a:r>
            <a:r>
              <a:rPr lang="en-US" sz="2400" b="1" i="1" dirty="0">
                <a:solidFill>
                  <a:srgbClr val="FF0000"/>
                </a:solidFill>
              </a:rPr>
              <a:t>unregulated </a:t>
            </a:r>
            <a:r>
              <a:rPr lang="en-US" sz="2400" b="1" i="1" dirty="0" smtClean="0">
                <a:solidFill>
                  <a:srgbClr val="FF0000"/>
                </a:solidFill>
              </a:rPr>
              <a:t> or poorly regulated markets</a:t>
            </a:r>
            <a:r>
              <a:rPr lang="en-US" sz="2400" b="1" dirty="0" smtClean="0"/>
              <a:t>. Negative </a:t>
            </a:r>
            <a:r>
              <a:rPr lang="en-US" sz="2400" b="1" dirty="0"/>
              <a:t>effects may be grouped into four </a:t>
            </a:r>
            <a:r>
              <a:rPr lang="en-US" sz="2400" b="1" dirty="0" smtClean="0"/>
              <a:t>main categories:</a:t>
            </a:r>
          </a:p>
          <a:p>
            <a:pPr lvl="1"/>
            <a:r>
              <a:rPr lang="en-US" sz="2400" b="1" dirty="0" smtClean="0"/>
              <a:t>Quality </a:t>
            </a:r>
            <a:r>
              <a:rPr lang="en-US" sz="2400" b="1" dirty="0"/>
              <a:t>control, </a:t>
            </a:r>
            <a:endParaRPr lang="en-US" sz="2400" b="1" dirty="0" smtClean="0"/>
          </a:p>
          <a:p>
            <a:pPr lvl="1"/>
            <a:r>
              <a:rPr lang="en-US" sz="2400" b="1" dirty="0" smtClean="0"/>
              <a:t>Information </a:t>
            </a:r>
            <a:r>
              <a:rPr lang="en-US" sz="2400" b="1" dirty="0"/>
              <a:t>asymmetry, </a:t>
            </a:r>
            <a:endParaRPr lang="en-US" sz="2400" b="1" dirty="0" smtClean="0"/>
          </a:p>
          <a:p>
            <a:pPr lvl="1"/>
            <a:r>
              <a:rPr lang="en-US" sz="2400" b="1" dirty="0" smtClean="0"/>
              <a:t>Equity </a:t>
            </a:r>
            <a:r>
              <a:rPr lang="en-US" sz="2400" b="1" dirty="0"/>
              <a:t>of </a:t>
            </a:r>
            <a:r>
              <a:rPr lang="en-US" sz="2400" b="1" dirty="0" smtClean="0"/>
              <a:t>access, and</a:t>
            </a:r>
          </a:p>
          <a:p>
            <a:pPr lvl="1"/>
            <a:r>
              <a:rPr lang="en-US" sz="2400" b="1" dirty="0" smtClean="0"/>
              <a:t>Consumer </a:t>
            </a:r>
            <a:r>
              <a:rPr lang="en-US" sz="2400" b="1" dirty="0"/>
              <a:t>protection</a:t>
            </a:r>
            <a:r>
              <a:rPr lang="en-US" sz="2400" b="1" dirty="0" smtClean="0"/>
              <a:t>. </a:t>
            </a:r>
            <a:r>
              <a:rPr lang="en-US" sz="2400" b="1" dirty="0" smtClean="0">
                <a:solidFill>
                  <a:srgbClr val="00B050"/>
                </a:solidFill>
              </a:rPr>
              <a:t>(</a:t>
            </a:r>
            <a:r>
              <a:rPr lang="en-US" sz="2400" b="1" dirty="0">
                <a:solidFill>
                  <a:srgbClr val="00B050"/>
                </a:solidFill>
              </a:rPr>
              <a:t>Mackintosh 2008).</a:t>
            </a:r>
          </a:p>
        </p:txBody>
      </p:sp>
    </p:spTree>
    <p:extLst>
      <p:ext uri="{BB962C8B-B14F-4D97-AF65-F5344CB8AC3E}">
        <p14:creationId xmlns:p14="http://schemas.microsoft.com/office/powerpoint/2010/main" val="1543927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96000" cy="914400"/>
          </a:xfrm>
        </p:spPr>
        <p:txBody>
          <a:bodyPr>
            <a:normAutofit/>
          </a:bodyPr>
          <a:lstStyle/>
          <a:p>
            <a:r>
              <a:rPr lang="en-GB" sz="4000" dirty="0" smtClean="0">
                <a:solidFill>
                  <a:schemeClr val="accent5">
                    <a:lumMod val="50000"/>
                  </a:schemeClr>
                </a:solidFill>
              </a:rPr>
              <a:t>Informal Sector</a:t>
            </a:r>
            <a:endParaRPr lang="en-GB" sz="4000" dirty="0">
              <a:solidFill>
                <a:schemeClr val="accent5">
                  <a:lumMod val="50000"/>
                </a:schemeClr>
              </a:solidFill>
            </a:endParaRPr>
          </a:p>
        </p:txBody>
      </p:sp>
      <p:sp>
        <p:nvSpPr>
          <p:cNvPr id="4" name="Text Placeholder 3"/>
          <p:cNvSpPr>
            <a:spLocks noGrp="1"/>
          </p:cNvSpPr>
          <p:nvPr>
            <p:ph type="body" sz="half" idx="2"/>
          </p:nvPr>
        </p:nvSpPr>
        <p:spPr>
          <a:xfrm>
            <a:off x="152400" y="1143000"/>
            <a:ext cx="3962400" cy="4495800"/>
          </a:xfrm>
        </p:spPr>
        <p:txBody>
          <a:bodyPr>
            <a:normAutofit/>
          </a:bodyPr>
          <a:lstStyle/>
          <a:p>
            <a:r>
              <a:rPr lang="en-US" sz="2000" b="1" i="1" dirty="0"/>
              <a:t/>
            </a:r>
            <a:br>
              <a:rPr lang="en-US" sz="2000" b="1" i="1" dirty="0"/>
            </a:br>
            <a:endParaRPr lang="en-GB" sz="2000" b="1"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495800" y="1600200"/>
            <a:ext cx="4648200"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0" y="990600"/>
            <a:ext cx="4495800" cy="5257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Of particular importance and concern is the role of the informal sector, including informal pharmacies and drug retailers.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The informal sector is often the first point of contact for many poor persons in Limited Resource settings and generally fills the void left by a failing public sector beset by complex emergencies.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b="1" i="0" u="none" strike="noStrike" kern="1200" cap="none" spc="0" normalizeH="0" baseline="0" noProof="0" dirty="0" smtClean="0">
                <a:ln>
                  <a:noFill/>
                </a:ln>
                <a:solidFill>
                  <a:srgbClr val="00B050"/>
                </a:solidFill>
                <a:effectLst/>
                <a:uLnTx/>
                <a:uFillTx/>
                <a:latin typeface="+mn-lt"/>
                <a:ea typeface="+mn-ea"/>
                <a:cs typeface="+mn-cs"/>
              </a:rPr>
              <a:t>(Hanson and Berman 1998; Bloom, Standing et al 2011).</a:t>
            </a:r>
            <a:endParaRPr kumimoji="0" lang="en-GB" b="1" i="0" u="none" strike="noStrike" kern="1200" cap="none" spc="0" normalizeH="0" baseline="0" noProof="0" dirty="0">
              <a:ln>
                <a:noFill/>
              </a:ln>
              <a:solidFill>
                <a:srgbClr val="00B050"/>
              </a:solidFill>
              <a:effectLst/>
              <a:uLnTx/>
              <a:uFillTx/>
              <a:latin typeface="+mn-lt"/>
              <a:ea typeface="+mn-ea"/>
              <a:cs typeface="+mn-cs"/>
            </a:endParaRPr>
          </a:p>
        </p:txBody>
      </p:sp>
    </p:spTree>
    <p:extLst>
      <p:ext uri="{BB962C8B-B14F-4D97-AF65-F5344CB8AC3E}">
        <p14:creationId xmlns:p14="http://schemas.microsoft.com/office/powerpoint/2010/main" val="90198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90600"/>
          </a:xfrm>
        </p:spPr>
        <p:txBody>
          <a:bodyPr>
            <a:normAutofit fontScale="90000"/>
          </a:bodyPr>
          <a:lstStyle/>
          <a:p>
            <a:r>
              <a:rPr lang="en-GB" b="1" dirty="0" smtClean="0">
                <a:solidFill>
                  <a:schemeClr val="accent3">
                    <a:lumMod val="50000"/>
                  </a:schemeClr>
                </a:solidFill>
              </a:rPr>
              <a:t>Information Asymmetry</a:t>
            </a:r>
            <a:endParaRPr lang="en-GB" b="1" dirty="0">
              <a:solidFill>
                <a:schemeClr val="accent3">
                  <a:lumMod val="50000"/>
                </a:schemeClr>
              </a:solidFill>
            </a:endParaRPr>
          </a:p>
        </p:txBody>
      </p:sp>
      <p:sp>
        <p:nvSpPr>
          <p:cNvPr id="3" name="Content Placeholder 2"/>
          <p:cNvSpPr>
            <a:spLocks noGrp="1"/>
          </p:cNvSpPr>
          <p:nvPr>
            <p:ph idx="1"/>
          </p:nvPr>
        </p:nvSpPr>
        <p:spPr>
          <a:xfrm>
            <a:off x="457200" y="1600201"/>
            <a:ext cx="7391400" cy="4038600"/>
          </a:xfrm>
        </p:spPr>
        <p:txBody>
          <a:bodyPr>
            <a:normAutofit lnSpcReduction="10000"/>
          </a:bodyPr>
          <a:lstStyle/>
          <a:p>
            <a:pPr>
              <a:buNone/>
            </a:pPr>
            <a:r>
              <a:rPr lang="en-US" sz="3600" b="1" dirty="0" smtClean="0"/>
              <a:t>   With no regulation, patients and consumers may be </a:t>
            </a:r>
            <a:r>
              <a:rPr lang="en-US" sz="3600" b="1" dirty="0" smtClean="0">
                <a:solidFill>
                  <a:srgbClr val="FF0000"/>
                </a:solidFill>
              </a:rPr>
              <a:t>unaware of prices </a:t>
            </a:r>
            <a:r>
              <a:rPr lang="en-US" sz="3600" b="1" dirty="0" smtClean="0"/>
              <a:t>or </a:t>
            </a:r>
            <a:r>
              <a:rPr lang="en-US" sz="3600" b="1" dirty="0" smtClean="0">
                <a:solidFill>
                  <a:srgbClr val="FF0000"/>
                </a:solidFill>
              </a:rPr>
              <a:t>unable to assess quality of care,</a:t>
            </a:r>
            <a:r>
              <a:rPr lang="en-US" sz="3600" b="1" dirty="0" smtClean="0"/>
              <a:t> and this can contribute to supplier-induced demand and increasing costs of health care.</a:t>
            </a:r>
          </a:p>
          <a:p>
            <a:pPr>
              <a:buNone/>
            </a:pPr>
            <a:r>
              <a:rPr lang="da-DK" sz="3600" dirty="0" smtClean="0"/>
              <a:t>                 </a:t>
            </a:r>
            <a:r>
              <a:rPr lang="da-DK" sz="3600" dirty="0" smtClean="0">
                <a:solidFill>
                  <a:schemeClr val="accent3">
                    <a:lumMod val="50000"/>
                  </a:schemeClr>
                </a:solidFill>
              </a:rPr>
              <a:t>(Bloom, Kanjilal et al 2008)</a:t>
            </a:r>
            <a:endParaRPr lang="en-US" sz="3600" b="1" dirty="0" smtClean="0">
              <a:solidFill>
                <a:schemeClr val="accent3">
                  <a:lumMod val="50000"/>
                </a:schemeClr>
              </a:solidFill>
            </a:endParaRPr>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90600"/>
          </a:xfrm>
        </p:spPr>
        <p:txBody>
          <a:bodyPr>
            <a:noAutofit/>
          </a:bodyPr>
          <a:lstStyle/>
          <a:p>
            <a:r>
              <a:rPr lang="en-GB" b="1" dirty="0" smtClean="0">
                <a:solidFill>
                  <a:srgbClr val="FF0000"/>
                </a:solidFill>
              </a:rPr>
              <a:t>Quality of Care</a:t>
            </a:r>
            <a:endParaRPr lang="en-GB" b="1" dirty="0">
              <a:solidFill>
                <a:srgbClr val="FF0000"/>
              </a:solidFill>
            </a:endParaRPr>
          </a:p>
        </p:txBody>
      </p:sp>
      <p:sp>
        <p:nvSpPr>
          <p:cNvPr id="3" name="Content Placeholder 2"/>
          <p:cNvSpPr>
            <a:spLocks noGrp="1"/>
          </p:cNvSpPr>
          <p:nvPr>
            <p:ph sz="half" idx="1"/>
          </p:nvPr>
        </p:nvSpPr>
        <p:spPr>
          <a:xfrm>
            <a:off x="533400" y="1143001"/>
            <a:ext cx="3962400" cy="4724400"/>
          </a:xfrm>
        </p:spPr>
        <p:txBody>
          <a:bodyPr>
            <a:normAutofit/>
          </a:bodyPr>
          <a:lstStyle/>
          <a:p>
            <a:r>
              <a:rPr lang="en-US" sz="2400" b="1" dirty="0" smtClean="0"/>
              <a:t>The quality of care from private health care providers is a concern, with respect to </a:t>
            </a:r>
            <a:r>
              <a:rPr lang="en-US" sz="2400" b="1" dirty="0" smtClean="0">
                <a:solidFill>
                  <a:srgbClr val="FF0000"/>
                </a:solidFill>
              </a:rPr>
              <a:t>harmful practices and poor technical quality, </a:t>
            </a:r>
            <a:r>
              <a:rPr lang="en-US" sz="2400" b="1" dirty="0" smtClean="0"/>
              <a:t>especially among informal or non-institutional providers. </a:t>
            </a:r>
          </a:p>
          <a:p>
            <a:r>
              <a:rPr lang="en-US" sz="2400" b="1" dirty="0" smtClean="0">
                <a:solidFill>
                  <a:srgbClr val="00B050"/>
                </a:solidFill>
              </a:rPr>
              <a:t>(Patouillard, Goodman et al 2007; </a:t>
            </a:r>
            <a:r>
              <a:rPr lang="da-DK" sz="2400" b="1" dirty="0" smtClean="0">
                <a:solidFill>
                  <a:srgbClr val="00B050"/>
                </a:solidFill>
              </a:rPr>
              <a:t>Bloom, Kanjilal et al, 2008).</a:t>
            </a:r>
            <a:endParaRPr lang="en-US" sz="2400" b="1" dirty="0" smtClean="0"/>
          </a:p>
          <a:p>
            <a:endParaRPr lang="en-GB" sz="2000" b="1" dirty="0">
              <a:solidFill>
                <a:srgbClr val="00B050"/>
              </a:solidFill>
            </a:endParaRPr>
          </a:p>
        </p:txBody>
      </p:sp>
      <p:pic>
        <p:nvPicPr>
          <p:cNvPr id="5" name="Picture 2" descr="C:\Users\Owner\Desktop\Crowded facilities.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752600"/>
            <a:ext cx="44958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607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96000" cy="990600"/>
          </a:xfrm>
        </p:spPr>
        <p:txBody>
          <a:bodyPr>
            <a:normAutofit/>
          </a:bodyPr>
          <a:lstStyle/>
          <a:p>
            <a:r>
              <a:rPr lang="en-GB" sz="4400" dirty="0" smtClean="0">
                <a:solidFill>
                  <a:schemeClr val="accent3">
                    <a:lumMod val="50000"/>
                  </a:schemeClr>
                </a:solidFill>
              </a:rPr>
              <a:t>Quality of Care</a:t>
            </a:r>
            <a:endParaRPr lang="en-GB" sz="4400" dirty="0">
              <a:solidFill>
                <a:schemeClr val="accent3">
                  <a:lumMod val="50000"/>
                </a:schemeClr>
              </a:solidFill>
            </a:endParaRPr>
          </a:p>
        </p:txBody>
      </p:sp>
      <p:sp>
        <p:nvSpPr>
          <p:cNvPr id="4" name="Text Placeholder 3"/>
          <p:cNvSpPr>
            <a:spLocks noGrp="1"/>
          </p:cNvSpPr>
          <p:nvPr>
            <p:ph type="body" sz="half" idx="2"/>
          </p:nvPr>
        </p:nvSpPr>
        <p:spPr>
          <a:xfrm>
            <a:off x="457200" y="1435101"/>
            <a:ext cx="3429000" cy="4432300"/>
          </a:xfrm>
        </p:spPr>
        <p:txBody>
          <a:bodyPr>
            <a:normAutofit/>
          </a:bodyPr>
          <a:lstStyle/>
          <a:p>
            <a:r>
              <a:rPr lang="en-US" sz="2800" b="1" dirty="0" smtClean="0"/>
              <a:t>Provision of medicines and medical care is seen as a business by providers, with increasing consumerist behavior witnessed among purchasers.</a:t>
            </a:r>
          </a:p>
        </p:txBody>
      </p:sp>
      <p:pic>
        <p:nvPicPr>
          <p:cNvPr id="5" name="Picture 2" descr="C:\Users\Owner\Desktop\Staff JMC.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695450"/>
            <a:ext cx="5181600" cy="400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96000" cy="914400"/>
          </a:xfrm>
        </p:spPr>
        <p:txBody>
          <a:bodyPr>
            <a:normAutofit/>
          </a:bodyPr>
          <a:lstStyle/>
          <a:p>
            <a:r>
              <a:rPr lang="en-GB" sz="5400" b="1" dirty="0" smtClean="0">
                <a:solidFill>
                  <a:srgbClr val="00B050"/>
                </a:solidFill>
              </a:rPr>
              <a:t>Equity of Access</a:t>
            </a:r>
            <a:endParaRPr lang="en-GB" sz="5400" b="1" dirty="0">
              <a:solidFill>
                <a:srgbClr val="00B050"/>
              </a:solidFill>
            </a:endParaRPr>
          </a:p>
        </p:txBody>
      </p:sp>
      <p:sp>
        <p:nvSpPr>
          <p:cNvPr id="3" name="Content Placeholder 2"/>
          <p:cNvSpPr>
            <a:spLocks noGrp="1"/>
          </p:cNvSpPr>
          <p:nvPr>
            <p:ph idx="1"/>
          </p:nvPr>
        </p:nvSpPr>
        <p:spPr>
          <a:xfrm>
            <a:off x="457200" y="1600200"/>
            <a:ext cx="8229600" cy="3809999"/>
          </a:xfrm>
        </p:spPr>
        <p:txBody>
          <a:bodyPr>
            <a:normAutofit fontScale="92500" lnSpcReduction="10000"/>
          </a:bodyPr>
          <a:lstStyle/>
          <a:p>
            <a:r>
              <a:rPr lang="en-US" b="1" dirty="0"/>
              <a:t>Equity of access for the poor is also </a:t>
            </a:r>
            <a:r>
              <a:rPr lang="en-US" b="1" dirty="0" smtClean="0"/>
              <a:t>of  </a:t>
            </a:r>
            <a:r>
              <a:rPr lang="en-US" b="1" dirty="0"/>
              <a:t>concern. Qualified private providers are mostly not </a:t>
            </a:r>
            <a:r>
              <a:rPr lang="en-US" b="1" dirty="0" smtClean="0"/>
              <a:t>accessible or </a:t>
            </a:r>
            <a:r>
              <a:rPr lang="en-US" b="1" dirty="0"/>
              <a:t>affordable by the poor, who rely on private informal providers that are largely </a:t>
            </a:r>
            <a:r>
              <a:rPr lang="en-US" b="1" dirty="0" smtClean="0"/>
              <a:t>unregulated. </a:t>
            </a:r>
          </a:p>
          <a:p>
            <a:r>
              <a:rPr lang="en-US" b="1" dirty="0" smtClean="0"/>
              <a:t>This is a pertinent example of the situation in South Sudan and other LR countries. </a:t>
            </a:r>
          </a:p>
          <a:p>
            <a:pPr marL="0" indent="0">
              <a:buNone/>
            </a:pPr>
            <a:r>
              <a:rPr lang="en-US" dirty="0" smtClean="0"/>
              <a:t>        </a:t>
            </a:r>
            <a:r>
              <a:rPr lang="en-US" b="1" dirty="0" smtClean="0">
                <a:solidFill>
                  <a:srgbClr val="00B050"/>
                </a:solidFill>
              </a:rPr>
              <a:t>(</a:t>
            </a:r>
            <a:r>
              <a:rPr lang="en-GB" b="1" dirty="0" smtClean="0">
                <a:solidFill>
                  <a:srgbClr val="00B050"/>
                </a:solidFill>
              </a:rPr>
              <a:t>Purohit </a:t>
            </a:r>
            <a:r>
              <a:rPr lang="en-GB" b="1" dirty="0">
                <a:solidFill>
                  <a:srgbClr val="00B050"/>
                </a:solidFill>
              </a:rPr>
              <a:t>2001; Bloom, Kanjilal et al 2008).</a:t>
            </a:r>
          </a:p>
        </p:txBody>
      </p:sp>
    </p:spTree>
    <p:extLst>
      <p:ext uri="{BB962C8B-B14F-4D97-AF65-F5344CB8AC3E}">
        <p14:creationId xmlns:p14="http://schemas.microsoft.com/office/powerpoint/2010/main" val="262101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096000" cy="685800"/>
          </a:xfrm>
        </p:spPr>
        <p:txBody>
          <a:bodyPr>
            <a:noAutofit/>
          </a:bodyPr>
          <a:lstStyle/>
          <a:p>
            <a:r>
              <a:rPr lang="en-US" sz="6000" b="1" dirty="0" smtClean="0">
                <a:solidFill>
                  <a:srgbClr val="00B0F0"/>
                </a:solidFill>
              </a:rPr>
              <a:t>Regulation</a:t>
            </a:r>
            <a:endParaRPr lang="en-US" sz="6000" b="1" dirty="0">
              <a:solidFill>
                <a:srgbClr val="00B0F0"/>
              </a:solidFill>
            </a:endParaRPr>
          </a:p>
        </p:txBody>
      </p:sp>
      <p:sp>
        <p:nvSpPr>
          <p:cNvPr id="3" name="Content Placeholder 2"/>
          <p:cNvSpPr>
            <a:spLocks noGrp="1"/>
          </p:cNvSpPr>
          <p:nvPr>
            <p:ph idx="1"/>
          </p:nvPr>
        </p:nvSpPr>
        <p:spPr/>
        <p:txBody>
          <a:bodyPr>
            <a:noAutofit/>
          </a:bodyPr>
          <a:lstStyle/>
          <a:p>
            <a:r>
              <a:rPr lang="en-US" b="1" dirty="0" smtClean="0"/>
              <a:t>A rule or order issued by an executive authority or regulatory agency of a government and having the force of law.</a:t>
            </a:r>
          </a:p>
          <a:p>
            <a:r>
              <a:rPr lang="en-US" b="1" dirty="0"/>
              <a:t>R</a:t>
            </a:r>
            <a:r>
              <a:rPr lang="en-US" b="1" dirty="0" smtClean="0"/>
              <a:t>egulation has also been described as a sustained </a:t>
            </a:r>
            <a:r>
              <a:rPr lang="en-US" b="1" dirty="0"/>
              <a:t>and focused control exercised by a public agency over </a:t>
            </a:r>
            <a:r>
              <a:rPr lang="en-US" b="1" dirty="0" smtClean="0"/>
              <a:t>activities that </a:t>
            </a:r>
            <a:r>
              <a:rPr lang="en-US" b="1" dirty="0"/>
              <a:t>are valued by a </a:t>
            </a:r>
            <a:r>
              <a:rPr lang="en-US" b="1" dirty="0" smtClean="0"/>
              <a:t>community, </a:t>
            </a:r>
            <a:r>
              <a:rPr lang="en-US" b="1" dirty="0" smtClean="0">
                <a:solidFill>
                  <a:srgbClr val="00B050"/>
                </a:solidFill>
              </a:rPr>
              <a:t>(</a:t>
            </a:r>
            <a:r>
              <a:rPr lang="en-US" b="1" dirty="0" err="1" smtClean="0">
                <a:solidFill>
                  <a:srgbClr val="00B050"/>
                </a:solidFill>
              </a:rPr>
              <a:t>Walshe</a:t>
            </a:r>
            <a:r>
              <a:rPr lang="en-US" b="1" dirty="0" smtClean="0">
                <a:solidFill>
                  <a:srgbClr val="00B050"/>
                </a:solidFill>
              </a:rPr>
              <a:t>, 2003). </a:t>
            </a:r>
            <a:endParaRPr lang="en-US" b="1" dirty="0">
              <a:solidFill>
                <a:srgbClr val="00B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96000" cy="990600"/>
          </a:xfrm>
        </p:spPr>
        <p:txBody>
          <a:bodyPr>
            <a:noAutofit/>
          </a:bodyPr>
          <a:lstStyle/>
          <a:p>
            <a:r>
              <a:rPr lang="en-GB" sz="2800" b="1" dirty="0" smtClean="0">
                <a:solidFill>
                  <a:srgbClr val="00B050"/>
                </a:solidFill>
              </a:rPr>
              <a:t>Consumer Protection</a:t>
            </a:r>
            <a:endParaRPr lang="en-GB" sz="2800" b="1" dirty="0">
              <a:solidFill>
                <a:srgbClr val="00B050"/>
              </a:solidFill>
            </a:endParaRPr>
          </a:p>
        </p:txBody>
      </p:sp>
      <p:sp>
        <p:nvSpPr>
          <p:cNvPr id="3" name="Content Placeholder 2"/>
          <p:cNvSpPr>
            <a:spLocks noGrp="1"/>
          </p:cNvSpPr>
          <p:nvPr>
            <p:ph idx="1"/>
          </p:nvPr>
        </p:nvSpPr>
        <p:spPr>
          <a:xfrm>
            <a:off x="0" y="1447801"/>
            <a:ext cx="8991600" cy="4343399"/>
          </a:xfrm>
        </p:spPr>
        <p:txBody>
          <a:bodyPr>
            <a:normAutofit fontScale="92500"/>
          </a:bodyPr>
          <a:lstStyle/>
          <a:p>
            <a:r>
              <a:rPr lang="en-US" sz="2800" dirty="0" smtClean="0"/>
              <a:t>Current regulatory systems </a:t>
            </a:r>
            <a:r>
              <a:rPr lang="en-US" sz="2800" dirty="0"/>
              <a:t>in </a:t>
            </a:r>
            <a:r>
              <a:rPr lang="en-US" sz="2800" dirty="0" smtClean="0"/>
              <a:t>limited resource settings </a:t>
            </a:r>
            <a:r>
              <a:rPr lang="en-US" sz="2800" dirty="0"/>
              <a:t>are unable to control private health care </a:t>
            </a:r>
            <a:r>
              <a:rPr lang="en-US" sz="2800" dirty="0" smtClean="0"/>
              <a:t>systems: </a:t>
            </a:r>
          </a:p>
          <a:p>
            <a:pPr lvl="1"/>
            <a:r>
              <a:rPr lang="en-US" sz="2400" b="1" dirty="0"/>
              <a:t>L</a:t>
            </a:r>
            <a:r>
              <a:rPr lang="en-US" sz="2400" b="1" dirty="0" smtClean="0"/>
              <a:t>ack </a:t>
            </a:r>
            <a:r>
              <a:rPr lang="en-US" sz="2400" b="1" dirty="0"/>
              <a:t>of information or knowledge on the behaviour and activities of commercial, particularly </a:t>
            </a:r>
            <a:r>
              <a:rPr lang="en-US" sz="2400" b="1" dirty="0" smtClean="0"/>
              <a:t>informal, </a:t>
            </a:r>
            <a:r>
              <a:rPr lang="da-DK" sz="2400" b="1" dirty="0" smtClean="0"/>
              <a:t>providers </a:t>
            </a:r>
            <a:r>
              <a:rPr lang="da-DK" sz="2400" b="1" dirty="0">
                <a:solidFill>
                  <a:srgbClr val="00B050"/>
                </a:solidFill>
              </a:rPr>
              <a:t>(Bloom, Kanjilal et al 2008</a:t>
            </a:r>
            <a:r>
              <a:rPr lang="da-DK" sz="2400" b="1" dirty="0" smtClean="0">
                <a:solidFill>
                  <a:srgbClr val="00B050"/>
                </a:solidFill>
              </a:rPr>
              <a:t>).</a:t>
            </a:r>
          </a:p>
          <a:p>
            <a:pPr lvl="1"/>
            <a:r>
              <a:rPr lang="en-US" sz="2400" b="1" dirty="0"/>
              <a:t>B</a:t>
            </a:r>
            <a:r>
              <a:rPr lang="en-US" sz="2400" b="1" dirty="0" smtClean="0"/>
              <a:t>asic </a:t>
            </a:r>
            <a:r>
              <a:rPr lang="en-US" sz="2400" b="1" dirty="0"/>
              <a:t>regulatory instruments, such as licensing </a:t>
            </a:r>
            <a:r>
              <a:rPr lang="en-US" sz="2400" b="1" dirty="0" smtClean="0"/>
              <a:t>and registration </a:t>
            </a:r>
            <a:r>
              <a:rPr lang="en-US" sz="2400" b="1" dirty="0"/>
              <a:t>of facilities and providers, are often inadequate or poorly enforced</a:t>
            </a:r>
            <a:r>
              <a:rPr lang="en-US" sz="2400" b="1" dirty="0" smtClean="0"/>
              <a:t>.</a:t>
            </a:r>
          </a:p>
          <a:p>
            <a:pPr lvl="1"/>
            <a:r>
              <a:rPr lang="en-GB" sz="2400" b="1" dirty="0"/>
              <a:t>Accreditation systems </a:t>
            </a:r>
            <a:r>
              <a:rPr lang="en-GB" sz="2400" b="1" dirty="0" smtClean="0"/>
              <a:t>to </a:t>
            </a:r>
            <a:r>
              <a:rPr lang="en-US" sz="2400" b="1" dirty="0" smtClean="0"/>
              <a:t>improve </a:t>
            </a:r>
            <a:r>
              <a:rPr lang="en-US" sz="2400" b="1" dirty="0"/>
              <a:t>quality of care require the development of complicated regulatory instruments and technical </a:t>
            </a:r>
            <a:r>
              <a:rPr lang="en-US" sz="2400" b="1" dirty="0" smtClean="0"/>
              <a:t>and management </a:t>
            </a:r>
            <a:r>
              <a:rPr lang="en-US" sz="2400" b="1" dirty="0"/>
              <a:t>capacity that is often </a:t>
            </a:r>
            <a:r>
              <a:rPr lang="en-US" sz="2400" b="1" dirty="0" smtClean="0"/>
              <a:t>lacking.</a:t>
            </a:r>
          </a:p>
          <a:p>
            <a:pPr marL="457200" lvl="1" indent="0">
              <a:buNone/>
            </a:pPr>
            <a:r>
              <a:rPr lang="en-US" sz="2400" b="1" dirty="0">
                <a:solidFill>
                  <a:srgbClr val="00B050"/>
                </a:solidFill>
              </a:rPr>
              <a:t> </a:t>
            </a:r>
            <a:r>
              <a:rPr lang="en-US" sz="2400" b="1" dirty="0" smtClean="0">
                <a:solidFill>
                  <a:srgbClr val="00B050"/>
                </a:solidFill>
              </a:rPr>
              <a:t>   </a:t>
            </a:r>
            <a:r>
              <a:rPr lang="en-US" sz="2400" b="1" dirty="0">
                <a:solidFill>
                  <a:srgbClr val="00B050"/>
                </a:solidFill>
              </a:rPr>
              <a:t>(WHO 2000; Nandraj, Khot et al 2001; Ensor and </a:t>
            </a:r>
            <a:r>
              <a:rPr lang="en-US" sz="2400" b="1" dirty="0" smtClean="0">
                <a:solidFill>
                  <a:srgbClr val="00B050"/>
                </a:solidFill>
              </a:rPr>
              <a:t>Weinzierl, </a:t>
            </a:r>
            <a:r>
              <a:rPr lang="en-US" sz="2400" b="1" dirty="0">
                <a:solidFill>
                  <a:srgbClr val="00B050"/>
                </a:solidFill>
              </a:rPr>
              <a:t>2007).</a:t>
            </a:r>
            <a:endParaRPr lang="en-US" sz="2400" b="1" dirty="0" smtClean="0">
              <a:solidFill>
                <a:srgbClr val="00B050"/>
              </a:solidFill>
            </a:endParaRPr>
          </a:p>
          <a:p>
            <a:endParaRPr lang="en-GB" dirty="0"/>
          </a:p>
        </p:txBody>
      </p:sp>
    </p:spTree>
    <p:extLst>
      <p:ext uri="{BB962C8B-B14F-4D97-AF65-F5344CB8AC3E}">
        <p14:creationId xmlns:p14="http://schemas.microsoft.com/office/powerpoint/2010/main" val="3951090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Autofit/>
          </a:bodyPr>
          <a:lstStyle/>
          <a:p>
            <a:r>
              <a:rPr lang="en-GB" b="1" dirty="0" smtClean="0">
                <a:solidFill>
                  <a:srgbClr val="FF0000"/>
                </a:solidFill>
              </a:rPr>
              <a:t>Regulatory Strategies</a:t>
            </a:r>
            <a:endParaRPr lang="en-GB" b="1" dirty="0">
              <a:solidFill>
                <a:srgbClr val="FF0000"/>
              </a:solidFill>
            </a:endParaRPr>
          </a:p>
        </p:txBody>
      </p:sp>
      <p:sp>
        <p:nvSpPr>
          <p:cNvPr id="3" name="Content Placeholder 2"/>
          <p:cNvSpPr>
            <a:spLocks noGrp="1"/>
          </p:cNvSpPr>
          <p:nvPr>
            <p:ph idx="1"/>
          </p:nvPr>
        </p:nvSpPr>
        <p:spPr/>
        <p:txBody>
          <a:bodyPr>
            <a:normAutofit/>
          </a:bodyPr>
          <a:lstStyle/>
          <a:p>
            <a:r>
              <a:rPr lang="en-US" sz="2800" b="1" dirty="0" smtClean="0"/>
              <a:t>The social and economic objectives of health policy in a country defines the development of regulatory strategies </a:t>
            </a:r>
            <a:r>
              <a:rPr lang="en-US" sz="2800" b="1" dirty="0" smtClean="0">
                <a:solidFill>
                  <a:schemeClr val="accent3">
                    <a:lumMod val="50000"/>
                  </a:schemeClr>
                </a:solidFill>
              </a:rPr>
              <a:t>(</a:t>
            </a:r>
            <a:r>
              <a:rPr lang="en-US" sz="2800" b="1" dirty="0" err="1" smtClean="0">
                <a:solidFill>
                  <a:schemeClr val="accent3">
                    <a:lumMod val="50000"/>
                  </a:schemeClr>
                </a:solidFill>
              </a:rPr>
              <a:t>Saltman</a:t>
            </a:r>
            <a:r>
              <a:rPr lang="en-US" sz="2800" b="1" dirty="0" smtClean="0">
                <a:solidFill>
                  <a:schemeClr val="accent3">
                    <a:lumMod val="50000"/>
                  </a:schemeClr>
                </a:solidFill>
              </a:rPr>
              <a:t>, </a:t>
            </a:r>
            <a:r>
              <a:rPr lang="en-US" sz="2800" b="1" dirty="0" err="1" smtClean="0">
                <a:solidFill>
                  <a:schemeClr val="accent3">
                    <a:lumMod val="50000"/>
                  </a:schemeClr>
                </a:solidFill>
              </a:rPr>
              <a:t>Busse</a:t>
            </a:r>
            <a:r>
              <a:rPr lang="en-US" sz="2800" b="1" dirty="0" smtClean="0">
                <a:solidFill>
                  <a:schemeClr val="accent3">
                    <a:lumMod val="50000"/>
                  </a:schemeClr>
                </a:solidFill>
              </a:rPr>
              <a:t> et al, 2002)</a:t>
            </a:r>
            <a:r>
              <a:rPr lang="en-US" sz="2800" b="1" dirty="0" smtClean="0"/>
              <a:t>.</a:t>
            </a:r>
          </a:p>
          <a:p>
            <a:r>
              <a:rPr lang="en-US" sz="2800" b="1" dirty="0" smtClean="0"/>
              <a:t>Depending on these objectives, a mix of strategies can be used. Different regulatory strategies require different instruments to enforce regulations.</a:t>
            </a:r>
          </a:p>
          <a:p>
            <a:r>
              <a:rPr lang="en-US" sz="2800" b="1" dirty="0" smtClean="0"/>
              <a:t>Not all the strategies discussed are likely to work in Limited Resource settings.</a:t>
            </a:r>
          </a:p>
          <a:p>
            <a:endParaRPr lang="en-GB"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96000" cy="914400"/>
          </a:xfrm>
        </p:spPr>
        <p:txBody>
          <a:bodyPr>
            <a:noAutofit/>
          </a:bodyPr>
          <a:lstStyle/>
          <a:p>
            <a:r>
              <a:rPr lang="en-GB" sz="3200" b="1" dirty="0" smtClean="0">
                <a:solidFill>
                  <a:srgbClr val="00B050"/>
                </a:solidFill>
              </a:rPr>
              <a:t>Common Regulatory Strategies in LR Settings</a:t>
            </a:r>
            <a:endParaRPr lang="en-GB" sz="3200" b="1" dirty="0">
              <a:solidFill>
                <a:srgbClr val="00B050"/>
              </a:solidFill>
            </a:endParaRPr>
          </a:p>
        </p:txBody>
      </p:sp>
      <p:sp>
        <p:nvSpPr>
          <p:cNvPr id="3" name="Content Placeholder 2"/>
          <p:cNvSpPr>
            <a:spLocks noGrp="1"/>
          </p:cNvSpPr>
          <p:nvPr>
            <p:ph idx="1"/>
          </p:nvPr>
        </p:nvSpPr>
        <p:spPr/>
        <p:txBody>
          <a:bodyPr/>
          <a:lstStyle/>
          <a:p>
            <a:r>
              <a:rPr lang="en-GB" dirty="0" smtClean="0">
                <a:solidFill>
                  <a:schemeClr val="tx1">
                    <a:lumMod val="95000"/>
                    <a:lumOff val="5000"/>
                  </a:schemeClr>
                </a:solidFill>
              </a:rPr>
              <a:t>Command and Control</a:t>
            </a:r>
          </a:p>
          <a:p>
            <a:r>
              <a:rPr lang="en-GB" dirty="0" smtClean="0">
                <a:solidFill>
                  <a:schemeClr val="tx1">
                    <a:lumMod val="95000"/>
                    <a:lumOff val="5000"/>
                  </a:schemeClr>
                </a:solidFill>
              </a:rPr>
              <a:t>Market Harnessing controls</a:t>
            </a:r>
          </a:p>
          <a:p>
            <a:r>
              <a:rPr lang="en-GB" dirty="0" smtClean="0">
                <a:solidFill>
                  <a:schemeClr val="tx1">
                    <a:lumMod val="95000"/>
                    <a:lumOff val="5000"/>
                  </a:schemeClr>
                </a:solidFill>
              </a:rPr>
              <a:t>Self-Regulation</a:t>
            </a:r>
          </a:p>
          <a:p>
            <a:r>
              <a:rPr lang="en-GB" dirty="0" smtClean="0">
                <a:solidFill>
                  <a:schemeClr val="tx1">
                    <a:lumMod val="95000"/>
                    <a:lumOff val="5000"/>
                  </a:schemeClr>
                </a:solidFill>
              </a:rPr>
              <a:t>Incentive based regimes</a:t>
            </a:r>
          </a:p>
          <a:p>
            <a:r>
              <a:rPr lang="en-GB" dirty="0" smtClean="0">
                <a:solidFill>
                  <a:schemeClr val="tx1">
                    <a:lumMod val="95000"/>
                    <a:lumOff val="5000"/>
                  </a:schemeClr>
                </a:solidFill>
              </a:rPr>
              <a:t>Disclosure regulation</a:t>
            </a:r>
          </a:p>
          <a:p>
            <a:r>
              <a:rPr lang="en-GB" dirty="0" smtClean="0">
                <a:solidFill>
                  <a:schemeClr val="tx1">
                    <a:lumMod val="95000"/>
                    <a:lumOff val="5000"/>
                  </a:schemeClr>
                </a:solidFill>
              </a:rPr>
              <a:t>Direct Action by Government</a:t>
            </a:r>
          </a:p>
          <a:p>
            <a:r>
              <a:rPr lang="en-GB" dirty="0" smtClean="0">
                <a:solidFill>
                  <a:schemeClr val="tx1">
                    <a:lumMod val="95000"/>
                    <a:lumOff val="5000"/>
                  </a:schemeClr>
                </a:solidFill>
              </a:rPr>
              <a:t>Social Insurance</a:t>
            </a:r>
            <a:endParaRPr lang="en-GB" dirty="0">
              <a:solidFill>
                <a:schemeClr val="tx1">
                  <a:lumMod val="95000"/>
                  <a:lumOff val="5000"/>
                </a:schemeClr>
              </a:solidFill>
            </a:endParaRPr>
          </a:p>
        </p:txBody>
      </p:sp>
    </p:spTree>
    <p:extLst>
      <p:ext uri="{BB962C8B-B14F-4D97-AF65-F5344CB8AC3E}">
        <p14:creationId xmlns:p14="http://schemas.microsoft.com/office/powerpoint/2010/main" val="620934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Autofit/>
          </a:bodyPr>
          <a:lstStyle/>
          <a:p>
            <a:r>
              <a:rPr lang="en-GB" sz="3600" b="1" dirty="0" smtClean="0">
                <a:solidFill>
                  <a:srgbClr val="0070C0"/>
                </a:solidFill>
              </a:rPr>
              <a:t>Command and Control</a:t>
            </a:r>
            <a:endParaRPr lang="en-GB" sz="3600" b="1" dirty="0">
              <a:solidFill>
                <a:srgbClr val="0070C0"/>
              </a:solidFill>
            </a:endParaRPr>
          </a:p>
        </p:txBody>
      </p:sp>
      <p:sp>
        <p:nvSpPr>
          <p:cNvPr id="3" name="Content Placeholder 2"/>
          <p:cNvSpPr>
            <a:spLocks noGrp="1"/>
          </p:cNvSpPr>
          <p:nvPr>
            <p:ph idx="1"/>
          </p:nvPr>
        </p:nvSpPr>
        <p:spPr/>
        <p:txBody>
          <a:bodyPr>
            <a:normAutofit/>
          </a:bodyPr>
          <a:lstStyle/>
          <a:p>
            <a:r>
              <a:rPr lang="en-US" b="1" dirty="0" smtClean="0"/>
              <a:t>Enforce health </a:t>
            </a:r>
            <a:r>
              <a:rPr lang="en-US" b="1" dirty="0"/>
              <a:t>and safety legislation and licensing </a:t>
            </a:r>
            <a:r>
              <a:rPr lang="en-US" b="1" dirty="0" smtClean="0"/>
              <a:t>and registration </a:t>
            </a:r>
            <a:r>
              <a:rPr lang="en-US" b="1" dirty="0"/>
              <a:t>of </a:t>
            </a:r>
            <a:r>
              <a:rPr lang="en-US" b="1" dirty="0" smtClean="0"/>
              <a:t>doctors as permitted by available resources. </a:t>
            </a:r>
          </a:p>
          <a:p>
            <a:r>
              <a:rPr lang="en-US" b="1" dirty="0" smtClean="0"/>
              <a:t>License </a:t>
            </a:r>
            <a:r>
              <a:rPr lang="en-US" b="1" dirty="0"/>
              <a:t>hospitals, pharmacies, laboratories and other health facilities </a:t>
            </a:r>
            <a:r>
              <a:rPr lang="en-US" b="1" dirty="0" smtClean="0"/>
              <a:t>after meeting </a:t>
            </a:r>
            <a:r>
              <a:rPr lang="en-US" b="1" dirty="0"/>
              <a:t>specified standards of equipment and staffing before providing services</a:t>
            </a:r>
            <a:r>
              <a:rPr lang="en-US" b="1" dirty="0" smtClean="0"/>
              <a:t>. </a:t>
            </a:r>
            <a:r>
              <a:rPr lang="en-US" b="1" dirty="0" smtClean="0">
                <a:solidFill>
                  <a:srgbClr val="00B050"/>
                </a:solidFill>
              </a:rPr>
              <a:t>(Akhtar, 2011)</a:t>
            </a:r>
            <a:endParaRPr lang="en-GB" b="1" dirty="0">
              <a:solidFill>
                <a:srgbClr val="00B050"/>
              </a:solidFill>
            </a:endParaRPr>
          </a:p>
        </p:txBody>
      </p:sp>
    </p:spTree>
    <p:extLst>
      <p:ext uri="{BB962C8B-B14F-4D97-AF65-F5344CB8AC3E}">
        <p14:creationId xmlns:p14="http://schemas.microsoft.com/office/powerpoint/2010/main" val="1532284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Autofit/>
          </a:bodyPr>
          <a:lstStyle/>
          <a:p>
            <a:r>
              <a:rPr lang="en-GB" sz="3200" b="1" dirty="0" smtClean="0">
                <a:solidFill>
                  <a:srgbClr val="0070C0"/>
                </a:solidFill>
              </a:rPr>
              <a:t>Market- Harnessing Controls</a:t>
            </a:r>
            <a:endParaRPr lang="en-GB" sz="3200" b="1" dirty="0">
              <a:solidFill>
                <a:srgbClr val="0070C0"/>
              </a:solidFill>
            </a:endParaRPr>
          </a:p>
        </p:txBody>
      </p:sp>
      <p:sp>
        <p:nvSpPr>
          <p:cNvPr id="3" name="Content Placeholder 2"/>
          <p:cNvSpPr>
            <a:spLocks noGrp="1"/>
          </p:cNvSpPr>
          <p:nvPr>
            <p:ph idx="1"/>
          </p:nvPr>
        </p:nvSpPr>
        <p:spPr>
          <a:xfrm>
            <a:off x="457200" y="1676400"/>
            <a:ext cx="8229600" cy="4449763"/>
          </a:xfrm>
        </p:spPr>
        <p:txBody>
          <a:bodyPr>
            <a:noAutofit/>
          </a:bodyPr>
          <a:lstStyle/>
          <a:p>
            <a:r>
              <a:rPr lang="en-US" b="1" dirty="0"/>
              <a:t>T</a:t>
            </a:r>
            <a:r>
              <a:rPr lang="en-US" b="1" dirty="0" smtClean="0"/>
              <a:t>he </a:t>
            </a:r>
            <a:r>
              <a:rPr lang="en-US" b="1" dirty="0"/>
              <a:t>contracting of providers using public financing is used as a </a:t>
            </a:r>
            <a:r>
              <a:rPr lang="en-US" b="1" dirty="0" smtClean="0"/>
              <a:t>way of </a:t>
            </a:r>
            <a:r>
              <a:rPr lang="en-US" b="1" dirty="0"/>
              <a:t>increasing coverage of health services; suppliers can be private providers or NGOs, as well as </a:t>
            </a:r>
            <a:r>
              <a:rPr lang="en-US" b="1" dirty="0" smtClean="0"/>
              <a:t>public sector </a:t>
            </a:r>
            <a:r>
              <a:rPr lang="en-US" b="1" dirty="0"/>
              <a:t>providers </a:t>
            </a:r>
            <a:r>
              <a:rPr lang="en-US" b="1" dirty="0">
                <a:solidFill>
                  <a:srgbClr val="00B050"/>
                </a:solidFill>
              </a:rPr>
              <a:t>(Abatcha, Sall et al 2006</a:t>
            </a:r>
            <a:r>
              <a:rPr lang="en-US" b="1" dirty="0" smtClean="0">
                <a:solidFill>
                  <a:srgbClr val="00B050"/>
                </a:solidFill>
              </a:rPr>
              <a:t>)</a:t>
            </a:r>
            <a:r>
              <a:rPr lang="en-US" b="1" dirty="0" smtClean="0"/>
              <a:t>.</a:t>
            </a:r>
          </a:p>
          <a:p>
            <a:r>
              <a:rPr lang="en-US" b="1" dirty="0" smtClean="0"/>
              <a:t>Franchising </a:t>
            </a:r>
            <a:r>
              <a:rPr lang="en-US" b="1" dirty="0"/>
              <a:t>is also </a:t>
            </a:r>
            <a:r>
              <a:rPr lang="en-US" b="1" dirty="0" smtClean="0"/>
              <a:t> practiced in limited resource settings.</a:t>
            </a:r>
            <a:endParaRPr lang="en-GB" b="1" dirty="0"/>
          </a:p>
        </p:txBody>
      </p:sp>
    </p:spTree>
    <p:extLst>
      <p:ext uri="{BB962C8B-B14F-4D97-AF65-F5344CB8AC3E}">
        <p14:creationId xmlns:p14="http://schemas.microsoft.com/office/powerpoint/2010/main" val="3733312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rmAutofit/>
          </a:bodyPr>
          <a:lstStyle/>
          <a:p>
            <a:r>
              <a:rPr lang="en-GB" sz="5400" b="1" dirty="0" smtClean="0">
                <a:solidFill>
                  <a:srgbClr val="0070C0"/>
                </a:solidFill>
              </a:rPr>
              <a:t>Self-Regulation</a:t>
            </a:r>
            <a:endParaRPr lang="en-GB" sz="5400" b="1"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dirty="0"/>
              <a:t>Under this strategy, medical and associated health professional associations and medical colleges </a:t>
            </a:r>
            <a:r>
              <a:rPr lang="en-US" dirty="0" smtClean="0"/>
              <a:t>are themselves </a:t>
            </a:r>
            <a:r>
              <a:rPr lang="en-US" dirty="0"/>
              <a:t>required to meet standards of education, professional development, quality control </a:t>
            </a:r>
            <a:r>
              <a:rPr lang="en-US" dirty="0" smtClean="0"/>
              <a:t>and </a:t>
            </a:r>
            <a:r>
              <a:rPr lang="en-GB" dirty="0" smtClean="0"/>
              <a:t>professional </a:t>
            </a:r>
            <a:r>
              <a:rPr lang="en-GB" dirty="0"/>
              <a:t>conduct</a:t>
            </a:r>
            <a:r>
              <a:rPr lang="en-GB" dirty="0" smtClean="0"/>
              <a:t>.</a:t>
            </a:r>
          </a:p>
          <a:p>
            <a:r>
              <a:rPr lang="en-US" dirty="0"/>
              <a:t>Self-regulation allows peer groups within the industry to regulate the behaviour of </a:t>
            </a:r>
            <a:r>
              <a:rPr lang="en-US" dirty="0" smtClean="0"/>
              <a:t>health care </a:t>
            </a:r>
            <a:r>
              <a:rPr lang="en-US" dirty="0"/>
              <a:t>organisations and of individual </a:t>
            </a:r>
            <a:r>
              <a:rPr lang="en-US" dirty="0" smtClean="0"/>
              <a:t>practitioners</a:t>
            </a:r>
            <a:r>
              <a:rPr lang="en-US" dirty="0"/>
              <a:t>,</a:t>
            </a:r>
            <a:r>
              <a:rPr lang="en-US" dirty="0" smtClean="0"/>
              <a:t> </a:t>
            </a:r>
            <a:r>
              <a:rPr lang="en-US" dirty="0" smtClean="0">
                <a:solidFill>
                  <a:srgbClr val="00B050"/>
                </a:solidFill>
              </a:rPr>
              <a:t>(Akhtar, 2011).</a:t>
            </a:r>
            <a:endParaRPr lang="en-GB" dirty="0">
              <a:solidFill>
                <a:srgbClr val="00B050"/>
              </a:solidFill>
            </a:endParaRPr>
          </a:p>
        </p:txBody>
      </p:sp>
    </p:spTree>
    <p:extLst>
      <p:ext uri="{BB962C8B-B14F-4D97-AF65-F5344CB8AC3E}">
        <p14:creationId xmlns:p14="http://schemas.microsoft.com/office/powerpoint/2010/main" val="3517398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rmAutofit fontScale="90000"/>
          </a:bodyPr>
          <a:lstStyle/>
          <a:p>
            <a:r>
              <a:rPr lang="en-GB" b="1" dirty="0" smtClean="0">
                <a:solidFill>
                  <a:srgbClr val="002060"/>
                </a:solidFill>
              </a:rPr>
              <a:t>Incentive based Regimes</a:t>
            </a:r>
            <a:endParaRPr lang="en-GB" b="1" dirty="0">
              <a:solidFill>
                <a:srgbClr val="002060"/>
              </a:solidFill>
            </a:endParaRPr>
          </a:p>
        </p:txBody>
      </p:sp>
      <p:sp>
        <p:nvSpPr>
          <p:cNvPr id="3" name="Content Placeholder 2"/>
          <p:cNvSpPr>
            <a:spLocks noGrp="1"/>
          </p:cNvSpPr>
          <p:nvPr>
            <p:ph idx="1"/>
          </p:nvPr>
        </p:nvSpPr>
        <p:spPr>
          <a:xfrm>
            <a:off x="457200" y="1524000"/>
            <a:ext cx="8229600" cy="4267201"/>
          </a:xfrm>
        </p:spPr>
        <p:txBody>
          <a:bodyPr>
            <a:normAutofit fontScale="92500" lnSpcReduction="20000"/>
          </a:bodyPr>
          <a:lstStyle/>
          <a:p>
            <a:r>
              <a:rPr lang="en-US" dirty="0"/>
              <a:t>I</a:t>
            </a:r>
            <a:r>
              <a:rPr lang="en-US" dirty="0" smtClean="0"/>
              <a:t>ncentives </a:t>
            </a:r>
            <a:r>
              <a:rPr lang="en-US" dirty="0"/>
              <a:t>are used to influence the behaviour </a:t>
            </a:r>
            <a:r>
              <a:rPr lang="en-US" dirty="0" smtClean="0"/>
              <a:t>of providers </a:t>
            </a:r>
            <a:r>
              <a:rPr lang="en-US" dirty="0"/>
              <a:t>and consumers. </a:t>
            </a:r>
            <a:endParaRPr lang="en-US" dirty="0" smtClean="0"/>
          </a:p>
          <a:p>
            <a:r>
              <a:rPr lang="en-US" dirty="0" smtClean="0"/>
              <a:t>Financial incentive </a:t>
            </a:r>
            <a:r>
              <a:rPr lang="en-US" dirty="0"/>
              <a:t>systems may be used to encourage practitioners to </a:t>
            </a:r>
            <a:r>
              <a:rPr lang="en-US" dirty="0" smtClean="0"/>
              <a:t>work in </a:t>
            </a:r>
            <a:r>
              <a:rPr lang="en-US" dirty="0"/>
              <a:t>rural and under-served </a:t>
            </a:r>
            <a:r>
              <a:rPr lang="en-US" dirty="0" smtClean="0"/>
              <a:t>areas.</a:t>
            </a:r>
          </a:p>
          <a:p>
            <a:r>
              <a:rPr lang="en-US" dirty="0" smtClean="0"/>
              <a:t>Tax </a:t>
            </a:r>
            <a:r>
              <a:rPr lang="en-US" dirty="0"/>
              <a:t>breaks may be given to </a:t>
            </a:r>
            <a:r>
              <a:rPr lang="en-US" dirty="0" smtClean="0"/>
              <a:t>private hospitals </a:t>
            </a:r>
            <a:r>
              <a:rPr lang="en-US" dirty="0"/>
              <a:t>to set up in under-served areas</a:t>
            </a:r>
            <a:r>
              <a:rPr lang="en-US" dirty="0" smtClean="0"/>
              <a:t>.</a:t>
            </a:r>
          </a:p>
          <a:p>
            <a:r>
              <a:rPr lang="en-US" dirty="0" smtClean="0"/>
              <a:t>Such strategies form the basis of the PPP concept in health care to improve access to quality services in a win-win situation.</a:t>
            </a:r>
          </a:p>
          <a:p>
            <a:endParaRPr lang="en-GB" dirty="0"/>
          </a:p>
        </p:txBody>
      </p:sp>
    </p:spTree>
    <p:extLst>
      <p:ext uri="{BB962C8B-B14F-4D97-AF65-F5344CB8AC3E}">
        <p14:creationId xmlns:p14="http://schemas.microsoft.com/office/powerpoint/2010/main" val="2928238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rmAutofit/>
          </a:bodyPr>
          <a:lstStyle/>
          <a:p>
            <a:r>
              <a:rPr lang="en-GB" b="1" dirty="0" smtClean="0"/>
              <a:t>Disclosure Regulation</a:t>
            </a:r>
            <a:endParaRPr lang="en-GB" b="1" dirty="0"/>
          </a:p>
        </p:txBody>
      </p:sp>
      <p:sp>
        <p:nvSpPr>
          <p:cNvPr id="3" name="Content Placeholder 2"/>
          <p:cNvSpPr>
            <a:spLocks noGrp="1"/>
          </p:cNvSpPr>
          <p:nvPr>
            <p:ph idx="1"/>
          </p:nvPr>
        </p:nvSpPr>
        <p:spPr/>
        <p:txBody>
          <a:bodyPr>
            <a:normAutofit fontScale="92500"/>
          </a:bodyPr>
          <a:lstStyle/>
          <a:p>
            <a:r>
              <a:rPr lang="en-US" dirty="0"/>
              <a:t>Disclosure regulation is designed to address information asymmetry. Health care organisations are </a:t>
            </a:r>
            <a:r>
              <a:rPr lang="en-US" dirty="0" smtClean="0"/>
              <a:t>required to </a:t>
            </a:r>
            <a:r>
              <a:rPr lang="en-US" dirty="0"/>
              <a:t>provide open and transparent information to consumers and competitors on price, quality and quantity</a:t>
            </a:r>
            <a:r>
              <a:rPr lang="en-US" dirty="0" smtClean="0"/>
              <a:t>. </a:t>
            </a:r>
          </a:p>
          <a:p>
            <a:r>
              <a:rPr lang="en-US" dirty="0" smtClean="0"/>
              <a:t>Communities can chose on where and from whom to purchase health care services. This strategy is limited by literacy levels in LRCs.</a:t>
            </a:r>
          </a:p>
          <a:p>
            <a:pPr marL="0" indent="0">
              <a:buNone/>
            </a:pPr>
            <a:r>
              <a:rPr lang="en-GB" dirty="0" smtClean="0"/>
              <a:t>                                     </a:t>
            </a:r>
            <a:r>
              <a:rPr lang="en-GB" dirty="0" smtClean="0">
                <a:solidFill>
                  <a:srgbClr val="00B050"/>
                </a:solidFill>
              </a:rPr>
              <a:t>(</a:t>
            </a:r>
            <a:r>
              <a:rPr lang="en-GB" dirty="0">
                <a:solidFill>
                  <a:srgbClr val="00B050"/>
                </a:solidFill>
              </a:rPr>
              <a:t>Ensor and </a:t>
            </a:r>
            <a:r>
              <a:rPr lang="en-GB" dirty="0" err="1" smtClean="0">
                <a:solidFill>
                  <a:srgbClr val="00B050"/>
                </a:solidFill>
              </a:rPr>
              <a:t>Weinzierl</a:t>
            </a:r>
            <a:r>
              <a:rPr lang="en-GB" dirty="0" smtClean="0">
                <a:solidFill>
                  <a:srgbClr val="00B050"/>
                </a:solidFill>
              </a:rPr>
              <a:t>, </a:t>
            </a:r>
            <a:r>
              <a:rPr lang="en-GB" dirty="0">
                <a:solidFill>
                  <a:srgbClr val="00B050"/>
                </a:solidFill>
              </a:rPr>
              <a:t>2007</a:t>
            </a:r>
            <a:r>
              <a:rPr lang="en-GB" dirty="0" smtClean="0">
                <a:solidFill>
                  <a:srgbClr val="00B050"/>
                </a:solidFill>
              </a:rPr>
              <a:t>)</a:t>
            </a:r>
            <a:endParaRPr lang="en-GB" dirty="0">
              <a:solidFill>
                <a:srgbClr val="00B050"/>
              </a:solidFill>
            </a:endParaRPr>
          </a:p>
        </p:txBody>
      </p:sp>
    </p:spTree>
    <p:extLst>
      <p:ext uri="{BB962C8B-B14F-4D97-AF65-F5344CB8AC3E}">
        <p14:creationId xmlns:p14="http://schemas.microsoft.com/office/powerpoint/2010/main" val="3674704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Autofit/>
          </a:bodyPr>
          <a:lstStyle/>
          <a:p>
            <a:r>
              <a:rPr lang="en-GB" sz="3200" b="1" dirty="0" smtClean="0">
                <a:solidFill>
                  <a:schemeClr val="accent1">
                    <a:lumMod val="50000"/>
                  </a:schemeClr>
                </a:solidFill>
              </a:rPr>
              <a:t>Direct Action by Government</a:t>
            </a:r>
            <a:endParaRPr lang="en-GB" sz="3200" b="1" dirty="0">
              <a:solidFill>
                <a:schemeClr val="accent1">
                  <a:lumMod val="50000"/>
                </a:schemeClr>
              </a:solidFill>
            </a:endParaRPr>
          </a:p>
        </p:txBody>
      </p:sp>
      <p:sp>
        <p:nvSpPr>
          <p:cNvPr id="3" name="Content Placeholder 2"/>
          <p:cNvSpPr>
            <a:spLocks noGrp="1"/>
          </p:cNvSpPr>
          <p:nvPr>
            <p:ph idx="1"/>
          </p:nvPr>
        </p:nvSpPr>
        <p:spPr>
          <a:xfrm>
            <a:off x="457200" y="1600201"/>
            <a:ext cx="8229600" cy="4191000"/>
          </a:xfrm>
        </p:spPr>
        <p:txBody>
          <a:bodyPr>
            <a:normAutofit fontScale="92500" lnSpcReduction="20000"/>
          </a:bodyPr>
          <a:lstStyle/>
          <a:p>
            <a:r>
              <a:rPr lang="en-US" dirty="0" smtClean="0"/>
              <a:t>This approach is common in limited resource settings where governments are involved in direct provision of services to reach policy goals.</a:t>
            </a:r>
          </a:p>
          <a:p>
            <a:r>
              <a:rPr lang="en-US" dirty="0" smtClean="0"/>
              <a:t>Public service providers are regulated through bureaucratic and administrative instruments that measure performance.</a:t>
            </a:r>
          </a:p>
          <a:p>
            <a:r>
              <a:rPr lang="en-US" dirty="0"/>
              <a:t>T</a:t>
            </a:r>
            <a:r>
              <a:rPr lang="en-US" dirty="0" smtClean="0"/>
              <a:t>he </a:t>
            </a:r>
            <a:r>
              <a:rPr lang="en-US" dirty="0"/>
              <a:t>problem with this approach is the failure of governments to provide adequate quality, quantity </a:t>
            </a:r>
            <a:r>
              <a:rPr lang="en-US" dirty="0" smtClean="0"/>
              <a:t>and </a:t>
            </a:r>
            <a:r>
              <a:rPr lang="nb-NO" dirty="0" smtClean="0"/>
              <a:t>coverage </a:t>
            </a:r>
            <a:r>
              <a:rPr lang="nb-NO" dirty="0"/>
              <a:t>for </a:t>
            </a:r>
            <a:r>
              <a:rPr lang="nb-NO" dirty="0" smtClean="0"/>
              <a:t>all.</a:t>
            </a:r>
          </a:p>
          <a:p>
            <a:pPr marL="0" indent="0">
              <a:buNone/>
            </a:pPr>
            <a:r>
              <a:rPr lang="nb-NO" dirty="0"/>
              <a:t> </a:t>
            </a:r>
            <a:r>
              <a:rPr lang="nb-NO" dirty="0" smtClean="0"/>
              <a:t>                                          </a:t>
            </a:r>
            <a:r>
              <a:rPr lang="nb-NO" dirty="0" smtClean="0">
                <a:solidFill>
                  <a:schemeClr val="accent3">
                    <a:lumMod val="50000"/>
                  </a:schemeClr>
                </a:solidFill>
              </a:rPr>
              <a:t>(</a:t>
            </a:r>
            <a:r>
              <a:rPr lang="nb-NO" dirty="0">
                <a:solidFill>
                  <a:schemeClr val="accent3">
                    <a:lumMod val="50000"/>
                  </a:schemeClr>
                </a:solidFill>
              </a:rPr>
              <a:t>Hanson, Gilson et al 2008</a:t>
            </a:r>
            <a:r>
              <a:rPr lang="nb-NO" dirty="0" smtClean="0">
                <a:solidFill>
                  <a:schemeClr val="accent3">
                    <a:lumMod val="50000"/>
                  </a:schemeClr>
                </a:solidFill>
              </a:rPr>
              <a:t>)</a:t>
            </a:r>
            <a:endParaRPr lang="en-GB" dirty="0">
              <a:solidFill>
                <a:schemeClr val="accent3">
                  <a:lumMod val="50000"/>
                </a:schemeClr>
              </a:solidFill>
            </a:endParaRPr>
          </a:p>
        </p:txBody>
      </p:sp>
    </p:spTree>
    <p:extLst>
      <p:ext uri="{BB962C8B-B14F-4D97-AF65-F5344CB8AC3E}">
        <p14:creationId xmlns:p14="http://schemas.microsoft.com/office/powerpoint/2010/main" val="1680829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rmAutofit/>
          </a:bodyPr>
          <a:lstStyle/>
          <a:p>
            <a:r>
              <a:rPr lang="en-GB" sz="5400" b="1" dirty="0" smtClean="0"/>
              <a:t>Social Insurance</a:t>
            </a:r>
            <a:endParaRPr lang="en-GB" sz="5400" b="1" dirty="0"/>
          </a:p>
        </p:txBody>
      </p:sp>
      <p:sp>
        <p:nvSpPr>
          <p:cNvPr id="3" name="Content Placeholder 2"/>
          <p:cNvSpPr>
            <a:spLocks noGrp="1"/>
          </p:cNvSpPr>
          <p:nvPr>
            <p:ph idx="1"/>
          </p:nvPr>
        </p:nvSpPr>
        <p:spPr>
          <a:xfrm>
            <a:off x="457200" y="1524000"/>
            <a:ext cx="8229600" cy="4343401"/>
          </a:xfrm>
        </p:spPr>
        <p:txBody>
          <a:bodyPr>
            <a:normAutofit lnSpcReduction="10000"/>
          </a:bodyPr>
          <a:lstStyle/>
          <a:p>
            <a:r>
              <a:rPr lang="en-US" dirty="0"/>
              <a:t>Health insurance </a:t>
            </a:r>
            <a:r>
              <a:rPr lang="en-US" dirty="0" smtClean="0"/>
              <a:t>markets when well developed,  </a:t>
            </a:r>
            <a:r>
              <a:rPr lang="en-US" dirty="0"/>
              <a:t>can also act more broadly as a regulatory force</a:t>
            </a:r>
            <a:r>
              <a:rPr lang="en-US" dirty="0" smtClean="0"/>
              <a:t>.</a:t>
            </a:r>
          </a:p>
          <a:p>
            <a:r>
              <a:rPr lang="en-US" dirty="0" smtClean="0"/>
              <a:t>Governments </a:t>
            </a:r>
            <a:r>
              <a:rPr lang="en-US" dirty="0"/>
              <a:t>are responsible </a:t>
            </a:r>
            <a:r>
              <a:rPr lang="en-US" dirty="0" smtClean="0"/>
              <a:t>for developing </a:t>
            </a:r>
            <a:r>
              <a:rPr lang="en-US" dirty="0"/>
              <a:t>a legal framework that provides the rules for the insurance </a:t>
            </a:r>
            <a:r>
              <a:rPr lang="en-US" dirty="0" smtClean="0"/>
              <a:t>industry. </a:t>
            </a:r>
          </a:p>
          <a:p>
            <a:r>
              <a:rPr lang="en-US" dirty="0" smtClean="0"/>
              <a:t>Payment </a:t>
            </a:r>
            <a:r>
              <a:rPr lang="en-US" dirty="0"/>
              <a:t>for health care is generally made by third-party payers, </a:t>
            </a:r>
            <a:r>
              <a:rPr lang="en-US" dirty="0" smtClean="0"/>
              <a:t>who place </a:t>
            </a:r>
            <a:r>
              <a:rPr lang="en-US" dirty="0"/>
              <a:t>conditions and controls on </a:t>
            </a:r>
            <a:r>
              <a:rPr lang="en-US" dirty="0" smtClean="0"/>
              <a:t>the </a:t>
            </a:r>
            <a:r>
              <a:rPr lang="en-GB" dirty="0" smtClean="0"/>
              <a:t>consumers </a:t>
            </a:r>
            <a:r>
              <a:rPr lang="en-GB" dirty="0"/>
              <a:t>and providers</a:t>
            </a:r>
            <a:r>
              <a:rPr lang="en-GB" dirty="0" smtClean="0"/>
              <a:t>.</a:t>
            </a:r>
          </a:p>
          <a:p>
            <a:endParaRPr lang="en-GB" dirty="0"/>
          </a:p>
        </p:txBody>
      </p:sp>
    </p:spTree>
    <p:extLst>
      <p:ext uri="{BB962C8B-B14F-4D97-AF65-F5344CB8AC3E}">
        <p14:creationId xmlns:p14="http://schemas.microsoft.com/office/powerpoint/2010/main" val="420515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Autofit/>
          </a:bodyPr>
          <a:lstStyle/>
          <a:p>
            <a:r>
              <a:rPr lang="en-GB" sz="6000" b="1" dirty="0" smtClean="0">
                <a:solidFill>
                  <a:schemeClr val="accent3">
                    <a:lumMod val="75000"/>
                  </a:schemeClr>
                </a:solidFill>
              </a:rPr>
              <a:t>Regulation</a:t>
            </a:r>
            <a:endParaRPr lang="en-GB" sz="6000" b="1" dirty="0">
              <a:solidFill>
                <a:schemeClr val="accent3">
                  <a:lumMod val="75000"/>
                </a:schemeClr>
              </a:solidFill>
            </a:endParaRPr>
          </a:p>
        </p:txBody>
      </p:sp>
      <p:sp>
        <p:nvSpPr>
          <p:cNvPr id="3" name="Content Placeholder 2"/>
          <p:cNvSpPr>
            <a:spLocks noGrp="1"/>
          </p:cNvSpPr>
          <p:nvPr>
            <p:ph idx="1"/>
          </p:nvPr>
        </p:nvSpPr>
        <p:spPr>
          <a:xfrm>
            <a:off x="533400" y="1600200"/>
            <a:ext cx="8229600" cy="4419600"/>
          </a:xfrm>
        </p:spPr>
        <p:txBody>
          <a:bodyPr>
            <a:normAutofit lnSpcReduction="10000"/>
          </a:bodyPr>
          <a:lstStyle/>
          <a:p>
            <a:r>
              <a:rPr lang="en-GB" b="1" dirty="0" smtClean="0"/>
              <a:t>More explicitly, the role of the state is through coercive power with the aim of changing individual and organisational behaviour in health care. </a:t>
            </a:r>
          </a:p>
          <a:p>
            <a:r>
              <a:rPr lang="en-GB" b="1" dirty="0" smtClean="0"/>
              <a:t>The state is perceived as the dominant regulatory authority and regulatory instruments and legal tools are applied through it.</a:t>
            </a:r>
          </a:p>
          <a:p>
            <a:pPr marL="0" indent="0">
              <a:buNone/>
            </a:pPr>
            <a:r>
              <a:rPr lang="en-US" dirty="0" smtClean="0"/>
              <a:t>                                       </a:t>
            </a:r>
            <a:r>
              <a:rPr lang="en-US" b="1" dirty="0" smtClean="0">
                <a:solidFill>
                  <a:srgbClr val="00B0F0"/>
                </a:solidFill>
              </a:rPr>
              <a:t>Roberts</a:t>
            </a:r>
            <a:r>
              <a:rPr lang="en-US" b="1" dirty="0">
                <a:solidFill>
                  <a:srgbClr val="00B0F0"/>
                </a:solidFill>
              </a:rPr>
              <a:t>, Hsiao et al (2004)</a:t>
            </a:r>
            <a:endParaRPr lang="en-GB" b="1" dirty="0">
              <a:solidFill>
                <a:srgbClr val="00B0F0"/>
              </a:solidFill>
            </a:endParaRPr>
          </a:p>
          <a:p>
            <a:pPr marL="0" indent="0">
              <a:buNone/>
            </a:pPr>
            <a:endParaRPr lang="en-US" dirty="0" smtClean="0"/>
          </a:p>
        </p:txBody>
      </p:sp>
    </p:spTree>
    <p:extLst>
      <p:ext uri="{BB962C8B-B14F-4D97-AF65-F5344CB8AC3E}">
        <p14:creationId xmlns:p14="http://schemas.microsoft.com/office/powerpoint/2010/main" val="1857429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90600"/>
          </a:xfrm>
        </p:spPr>
        <p:txBody>
          <a:bodyPr>
            <a:noAutofit/>
          </a:bodyPr>
          <a:lstStyle/>
          <a:p>
            <a:r>
              <a:rPr lang="en-GB" sz="3200" b="1" dirty="0" smtClean="0">
                <a:solidFill>
                  <a:schemeClr val="accent5">
                    <a:lumMod val="50000"/>
                  </a:schemeClr>
                </a:solidFill>
              </a:rPr>
              <a:t>Challenges to Effective Regulation</a:t>
            </a:r>
            <a:endParaRPr lang="en-GB" sz="3200" b="1" dirty="0">
              <a:solidFill>
                <a:schemeClr val="accent5">
                  <a:lumMod val="50000"/>
                </a:schemeClr>
              </a:solidFill>
            </a:endParaRPr>
          </a:p>
        </p:txBody>
      </p:sp>
      <p:sp>
        <p:nvSpPr>
          <p:cNvPr id="3" name="Content Placeholder 2"/>
          <p:cNvSpPr>
            <a:spLocks noGrp="1"/>
          </p:cNvSpPr>
          <p:nvPr>
            <p:ph idx="1"/>
          </p:nvPr>
        </p:nvSpPr>
        <p:spPr>
          <a:xfrm>
            <a:off x="228600" y="1600200"/>
            <a:ext cx="8458200" cy="4525963"/>
          </a:xfrm>
        </p:spPr>
        <p:txBody>
          <a:bodyPr>
            <a:normAutofit/>
          </a:bodyPr>
          <a:lstStyle/>
          <a:p>
            <a:pPr marL="514350" indent="-514350"/>
            <a:r>
              <a:rPr lang="en-US" dirty="0" smtClean="0">
                <a:solidFill>
                  <a:srgbClr val="C00000"/>
                </a:solidFill>
              </a:rPr>
              <a:t>Poor enforcement</a:t>
            </a:r>
            <a:r>
              <a:rPr lang="en-US" dirty="0" smtClean="0"/>
              <a:t>: Regulation </a:t>
            </a:r>
            <a:r>
              <a:rPr lang="en-US" dirty="0"/>
              <a:t>requires adequate monitoring and information </a:t>
            </a:r>
            <a:r>
              <a:rPr lang="en-US" dirty="0" smtClean="0"/>
              <a:t>systems as well as mechanisms </a:t>
            </a:r>
            <a:r>
              <a:rPr lang="en-US" dirty="0"/>
              <a:t>for decision making about violations and guidelines on when and how to apply </a:t>
            </a:r>
            <a:r>
              <a:rPr lang="en-US" dirty="0" smtClean="0"/>
              <a:t>sanctions.</a:t>
            </a:r>
          </a:p>
          <a:p>
            <a:pPr marL="514350" indent="-514350"/>
            <a:r>
              <a:rPr lang="en-US" dirty="0" smtClean="0">
                <a:solidFill>
                  <a:srgbClr val="C00000"/>
                </a:solidFill>
              </a:rPr>
              <a:t>Lack </a:t>
            </a:r>
            <a:r>
              <a:rPr lang="en-US" dirty="0">
                <a:solidFill>
                  <a:srgbClr val="C00000"/>
                </a:solidFill>
              </a:rPr>
              <a:t>of institutional </a:t>
            </a:r>
            <a:r>
              <a:rPr lang="en-US" dirty="0" smtClean="0">
                <a:solidFill>
                  <a:srgbClr val="C00000"/>
                </a:solidFill>
              </a:rPr>
              <a:t>development </a:t>
            </a:r>
            <a:r>
              <a:rPr lang="en-US" dirty="0" smtClean="0"/>
              <a:t>and </a:t>
            </a:r>
            <a:r>
              <a:rPr lang="en-US" dirty="0"/>
              <a:t>the limited availability of resources</a:t>
            </a:r>
            <a:r>
              <a:rPr lang="en-US" dirty="0" smtClean="0"/>
              <a:t>. </a:t>
            </a:r>
          </a:p>
        </p:txBody>
      </p:sp>
    </p:spTree>
    <p:extLst>
      <p:ext uri="{BB962C8B-B14F-4D97-AF65-F5344CB8AC3E}">
        <p14:creationId xmlns:p14="http://schemas.microsoft.com/office/powerpoint/2010/main" val="2856531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Autofit/>
          </a:bodyPr>
          <a:lstStyle/>
          <a:p>
            <a:r>
              <a:rPr lang="en-GB" sz="3200" b="1" dirty="0" smtClean="0"/>
              <a:t>Challenges to Effective Regulation</a:t>
            </a:r>
            <a:endParaRPr lang="en-GB" sz="3200" b="1" dirty="0"/>
          </a:p>
        </p:txBody>
      </p:sp>
      <p:sp>
        <p:nvSpPr>
          <p:cNvPr id="3" name="Content Placeholder 2"/>
          <p:cNvSpPr>
            <a:spLocks noGrp="1"/>
          </p:cNvSpPr>
          <p:nvPr>
            <p:ph idx="1"/>
          </p:nvPr>
        </p:nvSpPr>
        <p:spPr>
          <a:xfrm>
            <a:off x="457200" y="1600201"/>
            <a:ext cx="8229600" cy="4343400"/>
          </a:xfrm>
        </p:spPr>
        <p:txBody>
          <a:bodyPr>
            <a:normAutofit fontScale="92500" lnSpcReduction="20000"/>
          </a:bodyPr>
          <a:lstStyle/>
          <a:p>
            <a:r>
              <a:rPr lang="en-US" dirty="0" smtClean="0"/>
              <a:t>The </a:t>
            </a:r>
            <a:r>
              <a:rPr lang="en-US" dirty="0">
                <a:solidFill>
                  <a:srgbClr val="C00000"/>
                </a:solidFill>
              </a:rPr>
              <a:t>cost of </a:t>
            </a:r>
            <a:r>
              <a:rPr lang="en-US" dirty="0" smtClean="0">
                <a:solidFill>
                  <a:srgbClr val="C00000"/>
                </a:solidFill>
              </a:rPr>
              <a:t>enforcement regulation </a:t>
            </a:r>
            <a:r>
              <a:rPr lang="en-US" dirty="0"/>
              <a:t>compared to its perceived </a:t>
            </a:r>
            <a:r>
              <a:rPr lang="en-US" dirty="0" smtClean="0"/>
              <a:t>benefits is an important consideration for policy makers and regulators, especially in limited  resource countries. </a:t>
            </a:r>
          </a:p>
          <a:p>
            <a:r>
              <a:rPr lang="en-US" dirty="0" smtClean="0"/>
              <a:t>Cost </a:t>
            </a:r>
            <a:r>
              <a:rPr lang="en-US" dirty="0"/>
              <a:t>of regulation includes the cost of data collection, inspection and monitoring</a:t>
            </a:r>
            <a:r>
              <a:rPr lang="en-US" dirty="0" smtClean="0"/>
              <a:t>.</a:t>
            </a:r>
          </a:p>
          <a:p>
            <a:r>
              <a:rPr lang="en-US" dirty="0" smtClean="0"/>
              <a:t> </a:t>
            </a:r>
            <a:r>
              <a:rPr lang="en-US" dirty="0"/>
              <a:t>Regulation requires skilled personnel and dedicated departments or units, appropriately equipped to enforce rules</a:t>
            </a:r>
            <a:r>
              <a:rPr lang="en-US" dirty="0" smtClean="0"/>
              <a:t>.</a:t>
            </a:r>
            <a:r>
              <a:rPr lang="en-US" dirty="0" smtClean="0">
                <a:solidFill>
                  <a:srgbClr val="00B050"/>
                </a:solidFill>
              </a:rPr>
              <a:t> (Ensor and </a:t>
            </a:r>
            <a:r>
              <a:rPr lang="en-US" dirty="0" err="1" smtClean="0">
                <a:solidFill>
                  <a:srgbClr val="00B050"/>
                </a:solidFill>
              </a:rPr>
              <a:t>Weinzierl</a:t>
            </a:r>
            <a:r>
              <a:rPr lang="en-US" dirty="0" smtClean="0">
                <a:solidFill>
                  <a:srgbClr val="00B050"/>
                </a:solidFill>
              </a:rPr>
              <a:t> 2007</a:t>
            </a:r>
            <a:r>
              <a:rPr lang="en-US" dirty="0" smtClean="0"/>
              <a:t>). </a:t>
            </a:r>
            <a:endParaRPr lang="en-GB" dirty="0"/>
          </a:p>
          <a:p>
            <a:endParaRPr lang="en-GB" dirty="0"/>
          </a:p>
        </p:txBody>
      </p:sp>
    </p:spTree>
    <p:extLst>
      <p:ext uri="{BB962C8B-B14F-4D97-AF65-F5344CB8AC3E}">
        <p14:creationId xmlns:p14="http://schemas.microsoft.com/office/powerpoint/2010/main" val="1655334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19800" cy="914400"/>
          </a:xfrm>
        </p:spPr>
        <p:txBody>
          <a:bodyPr>
            <a:noAutofit/>
          </a:bodyPr>
          <a:lstStyle/>
          <a:p>
            <a:r>
              <a:rPr lang="en-GB" sz="3200" b="1" dirty="0" smtClean="0">
                <a:solidFill>
                  <a:schemeClr val="accent3">
                    <a:lumMod val="50000"/>
                  </a:schemeClr>
                </a:solidFill>
              </a:rPr>
              <a:t>Challenges to Effective Regulation</a:t>
            </a:r>
            <a:endParaRPr lang="en-GB" sz="3200" b="1" dirty="0">
              <a:solidFill>
                <a:schemeClr val="accent3">
                  <a:lumMod val="50000"/>
                </a:schemeClr>
              </a:solidFill>
            </a:endParaRPr>
          </a:p>
        </p:txBody>
      </p:sp>
      <p:sp>
        <p:nvSpPr>
          <p:cNvPr id="3" name="Content Placeholder 2"/>
          <p:cNvSpPr>
            <a:spLocks noGrp="1"/>
          </p:cNvSpPr>
          <p:nvPr>
            <p:ph idx="1"/>
          </p:nvPr>
        </p:nvSpPr>
        <p:spPr/>
        <p:txBody>
          <a:bodyPr/>
          <a:lstStyle/>
          <a:p>
            <a:r>
              <a:rPr lang="en-US" dirty="0">
                <a:solidFill>
                  <a:srgbClr val="C00000"/>
                </a:solidFill>
              </a:rPr>
              <a:t>Economic regulation </a:t>
            </a:r>
            <a:r>
              <a:rPr lang="en-US" dirty="0"/>
              <a:t>seeks to control variables such as price, quantity, quality and competition in </a:t>
            </a:r>
            <a:r>
              <a:rPr lang="en-US" dirty="0" smtClean="0"/>
              <a:t>market transactions.</a:t>
            </a:r>
          </a:p>
          <a:p>
            <a:r>
              <a:rPr lang="en-US" dirty="0" smtClean="0"/>
              <a:t>There </a:t>
            </a:r>
            <a:r>
              <a:rPr lang="en-US" dirty="0"/>
              <a:t>are few examples in the literature of price control or effective policies to </a:t>
            </a:r>
            <a:r>
              <a:rPr lang="en-US" dirty="0" smtClean="0"/>
              <a:t>manage competition </a:t>
            </a:r>
            <a:r>
              <a:rPr lang="en-US" dirty="0"/>
              <a:t>between commercial providers or to develop consumer protection laws</a:t>
            </a:r>
            <a:r>
              <a:rPr lang="en-US" dirty="0" smtClean="0"/>
              <a:t>. </a:t>
            </a:r>
            <a:r>
              <a:rPr lang="en-US" dirty="0" smtClean="0">
                <a:solidFill>
                  <a:schemeClr val="accent3">
                    <a:lumMod val="50000"/>
                  </a:schemeClr>
                </a:solidFill>
              </a:rPr>
              <a:t>(</a:t>
            </a:r>
            <a:r>
              <a:rPr lang="en-US" dirty="0" err="1" smtClean="0">
                <a:solidFill>
                  <a:schemeClr val="accent3">
                    <a:lumMod val="50000"/>
                  </a:schemeClr>
                </a:solidFill>
              </a:rPr>
              <a:t>Akhtar</a:t>
            </a:r>
            <a:r>
              <a:rPr lang="en-US" dirty="0" smtClean="0">
                <a:solidFill>
                  <a:schemeClr val="accent3">
                    <a:lumMod val="50000"/>
                  </a:schemeClr>
                </a:solidFill>
              </a:rPr>
              <a:t>, 2011)</a:t>
            </a:r>
            <a:endParaRPr lang="en-GB" dirty="0">
              <a:solidFill>
                <a:schemeClr val="accent3">
                  <a:lumMod val="50000"/>
                </a:schemeClr>
              </a:solidFill>
            </a:endParaRPr>
          </a:p>
        </p:txBody>
      </p:sp>
    </p:spTree>
    <p:extLst>
      <p:ext uri="{BB962C8B-B14F-4D97-AF65-F5344CB8AC3E}">
        <p14:creationId xmlns:p14="http://schemas.microsoft.com/office/powerpoint/2010/main" val="86679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Autofit/>
          </a:bodyPr>
          <a:lstStyle/>
          <a:p>
            <a:r>
              <a:rPr lang="en-GB" sz="3200" b="1" dirty="0" smtClean="0">
                <a:solidFill>
                  <a:schemeClr val="accent3">
                    <a:lumMod val="50000"/>
                  </a:schemeClr>
                </a:solidFill>
              </a:rPr>
              <a:t>Challenges to Effective  Regulation</a:t>
            </a:r>
            <a:endParaRPr lang="en-GB" sz="3200" b="1" dirty="0">
              <a:solidFill>
                <a:schemeClr val="accent3">
                  <a:lumMod val="50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smtClean="0"/>
              <a:t>R</a:t>
            </a:r>
            <a:r>
              <a:rPr lang="en-US" dirty="0" smtClean="0">
                <a:solidFill>
                  <a:srgbClr val="C00000"/>
                </a:solidFill>
              </a:rPr>
              <a:t>egulation </a:t>
            </a:r>
            <a:r>
              <a:rPr lang="en-US" dirty="0">
                <a:solidFill>
                  <a:srgbClr val="C00000"/>
                </a:solidFill>
              </a:rPr>
              <a:t>of the medical profession </a:t>
            </a:r>
            <a:r>
              <a:rPr lang="en-US" dirty="0"/>
              <a:t>is difficult and generally requires self-regulation through </a:t>
            </a:r>
            <a:r>
              <a:rPr lang="en-US" dirty="0" smtClean="0"/>
              <a:t>the involvement </a:t>
            </a:r>
            <a:r>
              <a:rPr lang="en-US" dirty="0"/>
              <a:t>of medical associations </a:t>
            </a:r>
            <a:r>
              <a:rPr lang="en-US" dirty="0">
                <a:solidFill>
                  <a:srgbClr val="00B050"/>
                </a:solidFill>
              </a:rPr>
              <a:t>(WHO 2000). </a:t>
            </a:r>
            <a:endParaRPr lang="en-US" dirty="0" smtClean="0">
              <a:solidFill>
                <a:srgbClr val="00B050"/>
              </a:solidFill>
            </a:endParaRPr>
          </a:p>
          <a:p>
            <a:r>
              <a:rPr lang="en-US" dirty="0" smtClean="0"/>
              <a:t>The </a:t>
            </a:r>
            <a:r>
              <a:rPr lang="en-US" dirty="0"/>
              <a:t>main regulatory instruments used by </a:t>
            </a:r>
            <a:r>
              <a:rPr lang="en-US" dirty="0" smtClean="0"/>
              <a:t>Ministries of </a:t>
            </a:r>
            <a:r>
              <a:rPr lang="en-US" dirty="0"/>
              <a:t>Health (MOH) are licensing and registration of professionals. </a:t>
            </a:r>
            <a:endParaRPr lang="en-US" dirty="0" smtClean="0"/>
          </a:p>
          <a:p>
            <a:r>
              <a:rPr lang="en-US" dirty="0" smtClean="0"/>
              <a:t>The </a:t>
            </a:r>
            <a:r>
              <a:rPr lang="en-US" dirty="0"/>
              <a:t>quality of education, training </a:t>
            </a:r>
            <a:r>
              <a:rPr lang="en-US" dirty="0" smtClean="0"/>
              <a:t>and continued </a:t>
            </a:r>
            <a:r>
              <a:rPr lang="en-US" dirty="0"/>
              <a:t>professional development of doctors is poorly monitored and generally delegated to </a:t>
            </a:r>
            <a:r>
              <a:rPr lang="en-US" dirty="0" smtClean="0"/>
              <a:t>professional </a:t>
            </a:r>
            <a:r>
              <a:rPr lang="en-GB" dirty="0" smtClean="0"/>
              <a:t>associations</a:t>
            </a:r>
            <a:r>
              <a:rPr lang="en-GB" dirty="0"/>
              <a:t> </a:t>
            </a:r>
            <a:r>
              <a:rPr lang="en-GB" dirty="0" smtClean="0">
                <a:solidFill>
                  <a:srgbClr val="00B050"/>
                </a:solidFill>
              </a:rPr>
              <a:t>(</a:t>
            </a:r>
            <a:r>
              <a:rPr lang="en-GB" dirty="0" err="1" smtClean="0">
                <a:solidFill>
                  <a:srgbClr val="00B050"/>
                </a:solidFill>
              </a:rPr>
              <a:t>Akhtar</a:t>
            </a:r>
            <a:r>
              <a:rPr lang="en-GB" dirty="0" smtClean="0">
                <a:solidFill>
                  <a:srgbClr val="00B050"/>
                </a:solidFill>
              </a:rPr>
              <a:t>, 2011)</a:t>
            </a:r>
            <a:endParaRPr lang="en-GB" dirty="0">
              <a:solidFill>
                <a:srgbClr val="00B050"/>
              </a:solidFill>
            </a:endParaRPr>
          </a:p>
        </p:txBody>
      </p:sp>
    </p:spTree>
    <p:extLst>
      <p:ext uri="{BB962C8B-B14F-4D97-AF65-F5344CB8AC3E}">
        <p14:creationId xmlns:p14="http://schemas.microsoft.com/office/powerpoint/2010/main" val="3664730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Autofit/>
          </a:bodyPr>
          <a:lstStyle/>
          <a:p>
            <a:r>
              <a:rPr lang="en-GB" sz="3200" b="1" dirty="0" smtClean="0">
                <a:solidFill>
                  <a:srgbClr val="00B0F0"/>
                </a:solidFill>
              </a:rPr>
              <a:t>Challenges to Effective Regulation</a:t>
            </a:r>
            <a:endParaRPr lang="en-GB" sz="3200" b="1" dirty="0">
              <a:solidFill>
                <a:srgbClr val="00B0F0"/>
              </a:solidFill>
            </a:endParaRPr>
          </a:p>
        </p:txBody>
      </p:sp>
      <p:sp>
        <p:nvSpPr>
          <p:cNvPr id="3" name="Content Placeholder 2"/>
          <p:cNvSpPr>
            <a:spLocks noGrp="1"/>
          </p:cNvSpPr>
          <p:nvPr>
            <p:ph idx="1"/>
          </p:nvPr>
        </p:nvSpPr>
        <p:spPr>
          <a:xfrm>
            <a:off x="457200" y="1371600"/>
            <a:ext cx="8229600" cy="4800600"/>
          </a:xfrm>
        </p:spPr>
        <p:txBody>
          <a:bodyPr>
            <a:noAutofit/>
          </a:bodyPr>
          <a:lstStyle/>
          <a:p>
            <a:r>
              <a:rPr lang="en-US" sz="2800" dirty="0"/>
              <a:t>The </a:t>
            </a:r>
            <a:r>
              <a:rPr lang="en-US" sz="2400" dirty="0"/>
              <a:t>combination</a:t>
            </a:r>
            <a:r>
              <a:rPr lang="en-US" sz="2800" dirty="0"/>
              <a:t> of </a:t>
            </a:r>
            <a:r>
              <a:rPr lang="en-US" sz="2800" dirty="0">
                <a:solidFill>
                  <a:srgbClr val="C00000"/>
                </a:solidFill>
              </a:rPr>
              <a:t>poor government salaries </a:t>
            </a:r>
            <a:r>
              <a:rPr lang="en-US" sz="2800" dirty="0"/>
              <a:t>and the growth of the commercial sector have increased </a:t>
            </a:r>
            <a:r>
              <a:rPr lang="en-US" sz="2800" dirty="0" smtClean="0"/>
              <a:t>the movement</a:t>
            </a:r>
            <a:r>
              <a:rPr lang="en-US" sz="2800" dirty="0" smtClean="0">
                <a:solidFill>
                  <a:srgbClr val="C00000"/>
                </a:solidFill>
              </a:rPr>
              <a:t> </a:t>
            </a:r>
            <a:r>
              <a:rPr lang="en-US" sz="2800" dirty="0"/>
              <a:t>of medical and allied health professionals into private hospital facilities and clinics </a:t>
            </a:r>
            <a:r>
              <a:rPr lang="en-US" sz="2800" dirty="0">
                <a:solidFill>
                  <a:srgbClr val="00B050"/>
                </a:solidFill>
              </a:rPr>
              <a:t>(WHO 2000).</a:t>
            </a:r>
          </a:p>
          <a:p>
            <a:r>
              <a:rPr lang="en-US" sz="2800" dirty="0">
                <a:solidFill>
                  <a:srgbClr val="C00000"/>
                </a:solidFill>
              </a:rPr>
              <a:t>Private providers </a:t>
            </a:r>
            <a:r>
              <a:rPr lang="en-US" sz="2800" dirty="0" smtClean="0"/>
              <a:t>increasingly </a:t>
            </a:r>
            <a:r>
              <a:rPr lang="en-US" sz="2800" dirty="0">
                <a:solidFill>
                  <a:srgbClr val="C00000"/>
                </a:solidFill>
              </a:rPr>
              <a:t>compete with the public sector </a:t>
            </a:r>
            <a:r>
              <a:rPr lang="en-US" sz="2800" dirty="0"/>
              <a:t>for both human resources and </a:t>
            </a:r>
            <a:r>
              <a:rPr lang="en-US" sz="2800" dirty="0" smtClean="0"/>
              <a:t>patients. </a:t>
            </a:r>
          </a:p>
          <a:p>
            <a:r>
              <a:rPr lang="en-US" sz="2800" dirty="0" smtClean="0"/>
              <a:t>In </a:t>
            </a:r>
            <a:r>
              <a:rPr lang="en-US" sz="2800" dirty="0"/>
              <a:t>many countries the same providers move between public and private </a:t>
            </a:r>
            <a:r>
              <a:rPr lang="en-US" sz="2800" dirty="0" smtClean="0"/>
              <a:t>practice. 14% in Thailand and as high as 70% in Zimbabwe </a:t>
            </a:r>
            <a:r>
              <a:rPr lang="en-GB" sz="2800" dirty="0">
                <a:solidFill>
                  <a:srgbClr val="00B050"/>
                </a:solidFill>
              </a:rPr>
              <a:t>(</a:t>
            </a:r>
            <a:r>
              <a:rPr lang="en-GB" sz="2800" dirty="0" smtClean="0">
                <a:solidFill>
                  <a:srgbClr val="00B050"/>
                </a:solidFill>
              </a:rPr>
              <a:t>Kiwanuka,Kinengyere </a:t>
            </a:r>
            <a:r>
              <a:rPr lang="en-GB" sz="2800" dirty="0">
                <a:solidFill>
                  <a:srgbClr val="00B050"/>
                </a:solidFill>
              </a:rPr>
              <a:t>et </a:t>
            </a:r>
            <a:r>
              <a:rPr lang="en-GB" sz="2800" dirty="0" smtClean="0">
                <a:solidFill>
                  <a:srgbClr val="00B050"/>
                </a:solidFill>
              </a:rPr>
              <a:t>al, </a:t>
            </a:r>
            <a:r>
              <a:rPr lang="en-GB" sz="2800" dirty="0">
                <a:solidFill>
                  <a:srgbClr val="00B050"/>
                </a:solidFill>
              </a:rPr>
              <a:t>2011)</a:t>
            </a:r>
          </a:p>
        </p:txBody>
      </p:sp>
    </p:spTree>
    <p:extLst>
      <p:ext uri="{BB962C8B-B14F-4D97-AF65-F5344CB8AC3E}">
        <p14:creationId xmlns:p14="http://schemas.microsoft.com/office/powerpoint/2010/main" val="1812830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90600"/>
          </a:xfrm>
        </p:spPr>
        <p:txBody>
          <a:bodyPr>
            <a:noAutofit/>
          </a:bodyPr>
          <a:lstStyle/>
          <a:p>
            <a:r>
              <a:rPr lang="en-GB" sz="4000" b="1" dirty="0" smtClean="0">
                <a:solidFill>
                  <a:srgbClr val="00B0F0"/>
                </a:solidFill>
              </a:rPr>
              <a:t>Way Forward</a:t>
            </a:r>
            <a:endParaRPr lang="en-GB" sz="4000" b="1" dirty="0">
              <a:solidFill>
                <a:srgbClr val="00B0F0"/>
              </a:solidFill>
            </a:endParaRPr>
          </a:p>
        </p:txBody>
      </p:sp>
      <p:sp>
        <p:nvSpPr>
          <p:cNvPr id="3" name="Content Placeholder 2"/>
          <p:cNvSpPr>
            <a:spLocks noGrp="1"/>
          </p:cNvSpPr>
          <p:nvPr>
            <p:ph idx="1"/>
          </p:nvPr>
        </p:nvSpPr>
        <p:spPr>
          <a:xfrm>
            <a:off x="457200" y="1600201"/>
            <a:ext cx="8229600" cy="4191000"/>
          </a:xfrm>
        </p:spPr>
        <p:txBody>
          <a:bodyPr>
            <a:normAutofit fontScale="85000" lnSpcReduction="10000"/>
          </a:bodyPr>
          <a:lstStyle/>
          <a:p>
            <a:r>
              <a:rPr lang="en-GB" dirty="0" smtClean="0"/>
              <a:t>Health care </a:t>
            </a:r>
            <a:r>
              <a:rPr lang="en-US" dirty="0" smtClean="0"/>
              <a:t>regulation is a major challenge in limited resource settings experiencing complex emergencies and a better understanding of the institutions and dynamics of existing regulatory systems is required.</a:t>
            </a:r>
          </a:p>
          <a:p>
            <a:r>
              <a:rPr lang="en-US" dirty="0" smtClean="0"/>
              <a:t>Affected regions to conduct targeted research to provide evidence on the efficacy of low cost, decentralised approaches that involve a mix of regulatory strategies by state, private and civil society actors with a view of reforming current inefficient regulatory systems</a:t>
            </a:r>
          </a:p>
          <a:p>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81200"/>
            <a:ext cx="8229600" cy="2895600"/>
          </a:xfrm>
        </p:spPr>
        <p:txBody>
          <a:bodyPr>
            <a:normAutofit/>
          </a:bodyPr>
          <a:lstStyle/>
          <a:p>
            <a:r>
              <a:rPr lang="en-GB" sz="11500" b="1" dirty="0" smtClean="0"/>
              <a:t>Thank you</a:t>
            </a:r>
            <a:endParaRPr lang="en-GB" sz="115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5943600" cy="914400"/>
          </a:xfrm>
        </p:spPr>
        <p:txBody>
          <a:bodyPr>
            <a:normAutofit fontScale="90000"/>
          </a:bodyPr>
          <a:lstStyle/>
          <a:p>
            <a:pPr algn="l"/>
            <a:r>
              <a:rPr lang="en-GB" sz="5400" b="1" dirty="0" smtClean="0">
                <a:solidFill>
                  <a:srgbClr val="FF0000"/>
                </a:solidFill>
              </a:rPr>
              <a:t>Limited Resources</a:t>
            </a:r>
            <a:endParaRPr lang="en-GB" sz="5400" b="1" dirty="0">
              <a:solidFill>
                <a:srgbClr val="FF0000"/>
              </a:solidFill>
            </a:endParaRPr>
          </a:p>
        </p:txBody>
      </p:sp>
      <p:sp>
        <p:nvSpPr>
          <p:cNvPr id="3" name="Rectangle 2"/>
          <p:cNvSpPr/>
          <p:nvPr/>
        </p:nvSpPr>
        <p:spPr>
          <a:xfrm>
            <a:off x="609600" y="1600200"/>
            <a:ext cx="6172200" cy="4062651"/>
          </a:xfrm>
          <a:prstGeom prst="rect">
            <a:avLst/>
          </a:prstGeom>
        </p:spPr>
        <p:txBody>
          <a:bodyPr wrap="square">
            <a:spAutoFit/>
          </a:bodyPr>
          <a:lstStyle/>
          <a:p>
            <a:r>
              <a:rPr lang="en-US" sz="4000" b="1" dirty="0" smtClean="0"/>
              <a:t>Restricted amounts of inputs required by a health care system such as motivated medical staff, finances, health care facililities and supplies.</a:t>
            </a:r>
          </a:p>
          <a:p>
            <a:endParaRPr lang="en-US" dirty="0"/>
          </a:p>
        </p:txBody>
      </p:sp>
    </p:spTree>
    <p:extLst>
      <p:ext uri="{BB962C8B-B14F-4D97-AF65-F5344CB8AC3E}">
        <p14:creationId xmlns:p14="http://schemas.microsoft.com/office/powerpoint/2010/main" val="4044210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172200" cy="715962"/>
          </a:xfrm>
        </p:spPr>
        <p:txBody>
          <a:bodyPr>
            <a:noAutofit/>
          </a:bodyPr>
          <a:lstStyle/>
          <a:p>
            <a:r>
              <a:rPr lang="en-US" b="1" dirty="0" smtClean="0">
                <a:solidFill>
                  <a:srgbClr val="00B050"/>
                </a:solidFill>
              </a:rPr>
              <a:t>Complex Emergencies</a:t>
            </a:r>
            <a:endParaRPr lang="en-US" b="1" dirty="0">
              <a:solidFill>
                <a:srgbClr val="00B050"/>
              </a:solidFill>
            </a:endParaRPr>
          </a:p>
        </p:txBody>
      </p:sp>
      <p:sp>
        <p:nvSpPr>
          <p:cNvPr id="3" name="Content Placeholder 2"/>
          <p:cNvSpPr>
            <a:spLocks noGrp="1"/>
          </p:cNvSpPr>
          <p:nvPr>
            <p:ph idx="1"/>
          </p:nvPr>
        </p:nvSpPr>
        <p:spPr>
          <a:xfrm>
            <a:off x="457200" y="1600201"/>
            <a:ext cx="8229600" cy="4343400"/>
          </a:xfrm>
        </p:spPr>
        <p:txBody>
          <a:bodyPr>
            <a:normAutofit fontScale="85000" lnSpcReduction="20000"/>
          </a:bodyPr>
          <a:lstStyle/>
          <a:p>
            <a:r>
              <a:rPr lang="en-US" b="1" dirty="0" smtClean="0"/>
              <a:t>A humanitarian crisis in a country, region or society where there is total or considerable breakdown of authority resulting from internal or external conflict and which requires an international response that goes beyond the mandate or capacity of any single agency and/or the ongoing UN country program. </a:t>
            </a:r>
            <a:r>
              <a:rPr lang="en-US" b="1" dirty="0" smtClean="0">
                <a:solidFill>
                  <a:srgbClr val="00B050"/>
                </a:solidFill>
              </a:rPr>
              <a:t>(IFRC)</a:t>
            </a:r>
          </a:p>
          <a:p>
            <a:r>
              <a:rPr lang="en-US" b="1" dirty="0" smtClean="0"/>
              <a:t>Situations of disrupted livelihoods and threats to life produced by warfare, civil disturbance and large-scale movements of people, </a:t>
            </a:r>
            <a:r>
              <a:rPr lang="en-US" b="1" dirty="0"/>
              <a:t>mass famine or food shortage, and fragile or failing economic, political, and social institutions. </a:t>
            </a:r>
            <a:r>
              <a:rPr lang="en-US" b="1" dirty="0" smtClean="0">
                <a:solidFill>
                  <a:srgbClr val="00B050"/>
                </a:solidFill>
              </a:rPr>
              <a:t>(WHO)</a:t>
            </a:r>
            <a:endParaRPr lang="en-US" b="1" dirty="0">
              <a:solidFill>
                <a:srgbClr val="00B05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1600200"/>
            <a:ext cx="8534400" cy="3810000"/>
          </a:xfrm>
        </p:spPr>
        <p:txBody>
          <a:bodyPr>
            <a:normAutofit/>
          </a:bodyPr>
          <a:lstStyle/>
          <a:p>
            <a:r>
              <a:rPr lang="en-GB" sz="11500" dirty="0" smtClean="0">
                <a:solidFill>
                  <a:schemeClr val="accent1">
                    <a:lumMod val="50000"/>
                  </a:schemeClr>
                </a:solidFill>
              </a:rPr>
              <a:t>South Sudan in Context</a:t>
            </a:r>
            <a:endParaRPr lang="en-GB" sz="11500" dirty="0">
              <a:solidFill>
                <a:schemeClr val="accent1">
                  <a:lumMod val="50000"/>
                </a:schemeClr>
              </a:solidFill>
            </a:endParaRPr>
          </a:p>
        </p:txBody>
      </p:sp>
    </p:spTree>
    <p:extLst>
      <p:ext uri="{BB962C8B-B14F-4D97-AF65-F5344CB8AC3E}">
        <p14:creationId xmlns:p14="http://schemas.microsoft.com/office/powerpoint/2010/main" val="376894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6248400" cy="914400"/>
          </a:xfrm>
        </p:spPr>
        <p:txBody>
          <a:bodyPr>
            <a:noAutofit/>
          </a:bodyPr>
          <a:lstStyle/>
          <a:p>
            <a:r>
              <a:rPr lang="en-GB" sz="4000" b="1" dirty="0" smtClean="0">
                <a:solidFill>
                  <a:srgbClr val="00B050"/>
                </a:solidFill>
              </a:rPr>
              <a:t>Statement  of the Problem</a:t>
            </a:r>
            <a:endParaRPr lang="en-GB" sz="4000" b="1" dirty="0">
              <a:solidFill>
                <a:srgbClr val="00B050"/>
              </a:solidFill>
            </a:endParaRPr>
          </a:p>
        </p:txBody>
      </p:sp>
      <p:sp>
        <p:nvSpPr>
          <p:cNvPr id="6" name="Text Placeholder 5"/>
          <p:cNvSpPr>
            <a:spLocks noGrp="1"/>
          </p:cNvSpPr>
          <p:nvPr>
            <p:ph type="body" sz="half" idx="2"/>
          </p:nvPr>
        </p:nvSpPr>
        <p:spPr>
          <a:xfrm>
            <a:off x="228600" y="1435101"/>
            <a:ext cx="4267200" cy="4508500"/>
          </a:xfrm>
        </p:spPr>
        <p:txBody>
          <a:bodyPr>
            <a:normAutofit lnSpcReduction="10000"/>
          </a:bodyPr>
          <a:lstStyle/>
          <a:p>
            <a:pPr marL="342900" indent="-342900">
              <a:buFont typeface="Arial" panose="020B0604020202020204" pitchFamily="34" charset="0"/>
              <a:buChar char="•"/>
            </a:pPr>
            <a:r>
              <a:rPr lang="en-GB" sz="2400" b="1" dirty="0" smtClean="0"/>
              <a:t>South Sudan is today a very pertinent example of a ‘limited resource’ state faced by overwhelming and unprecedented complex emergencies which have gotten worse in recent years and months.</a:t>
            </a:r>
          </a:p>
          <a:p>
            <a:pPr marL="342900" indent="-342900">
              <a:buFont typeface="Arial" panose="020B0604020202020204" pitchFamily="34" charset="0"/>
              <a:buChar char="•"/>
            </a:pPr>
            <a:r>
              <a:rPr lang="en-GB" sz="2400" b="1" dirty="0" smtClean="0"/>
              <a:t>Effectively regulating health care services and professionals in an unstable and insecure environment has been a daunting task.</a:t>
            </a:r>
          </a:p>
          <a:p>
            <a:endParaRPr lang="en-GB" dirty="0"/>
          </a:p>
        </p:txBody>
      </p:sp>
      <p:pic>
        <p:nvPicPr>
          <p:cNvPr id="7" name="Picture 2" descr="C:\Users\Prof. Adwok\Desktop\Complex emergencies Malawi.JPG"/>
          <p:cNvPicPr>
            <a:picLocks noGrp="1" noChangeAspect="1" noChangeArrowheads="1"/>
          </p:cNvPicPr>
          <p:nvPr>
            <p:ph idx="1"/>
          </p:nvPr>
        </p:nvPicPr>
        <p:blipFill>
          <a:blip r:embed="rId2" cstate="print"/>
          <a:srcRect/>
          <a:stretch>
            <a:fillRect/>
          </a:stretch>
        </p:blipFill>
        <p:spPr bwMode="auto">
          <a:xfrm>
            <a:off x="4495800" y="1752600"/>
            <a:ext cx="4648199" cy="3886200"/>
          </a:xfrm>
          <a:prstGeom prst="rect">
            <a:avLst/>
          </a:prstGeom>
          <a:noFill/>
        </p:spPr>
      </p:pic>
    </p:spTree>
    <p:extLst>
      <p:ext uri="{BB962C8B-B14F-4D97-AF65-F5344CB8AC3E}">
        <p14:creationId xmlns:p14="http://schemas.microsoft.com/office/powerpoint/2010/main" val="4112556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172200" cy="914400"/>
          </a:xfrm>
        </p:spPr>
        <p:txBody>
          <a:bodyPr>
            <a:normAutofit/>
          </a:bodyPr>
          <a:lstStyle/>
          <a:p>
            <a:r>
              <a:rPr lang="en-GB" sz="3600" b="1" dirty="0" smtClean="0">
                <a:solidFill>
                  <a:srgbClr val="00B050"/>
                </a:solidFill>
              </a:rPr>
              <a:t>Background to the Problem</a:t>
            </a:r>
            <a:endParaRPr lang="en-GB" sz="3600" b="1" dirty="0">
              <a:solidFill>
                <a:srgbClr val="00B050"/>
              </a:solidFill>
            </a:endParaRPr>
          </a:p>
        </p:txBody>
      </p:sp>
      <p:sp>
        <p:nvSpPr>
          <p:cNvPr id="3" name="Content Placeholder 2"/>
          <p:cNvSpPr>
            <a:spLocks noGrp="1"/>
          </p:cNvSpPr>
          <p:nvPr>
            <p:ph idx="1"/>
          </p:nvPr>
        </p:nvSpPr>
        <p:spPr>
          <a:xfrm>
            <a:off x="457200" y="1600201"/>
            <a:ext cx="8229600" cy="4191000"/>
          </a:xfrm>
        </p:spPr>
        <p:txBody>
          <a:bodyPr>
            <a:normAutofit fontScale="85000" lnSpcReduction="20000"/>
          </a:bodyPr>
          <a:lstStyle/>
          <a:p>
            <a:r>
              <a:rPr lang="en-US" b="1" dirty="0"/>
              <a:t>Many </a:t>
            </a:r>
            <a:r>
              <a:rPr lang="en-US" b="1" dirty="0" smtClean="0"/>
              <a:t>individuals, </a:t>
            </a:r>
            <a:r>
              <a:rPr lang="en-US" b="1" dirty="0"/>
              <a:t>nationals and otherwise were attracted to </a:t>
            </a:r>
            <a:r>
              <a:rPr lang="en-US" b="1" dirty="0" smtClean="0"/>
              <a:t>South Sudan </a:t>
            </a:r>
            <a:r>
              <a:rPr lang="en-US" b="1" dirty="0"/>
              <a:t>by </a:t>
            </a:r>
            <a:r>
              <a:rPr lang="en-US" b="1" dirty="0" smtClean="0"/>
              <a:t>petro-dollars </a:t>
            </a:r>
            <a:r>
              <a:rPr lang="en-US" b="1" dirty="0"/>
              <a:t>in 2005, </a:t>
            </a:r>
            <a:r>
              <a:rPr lang="en-US" b="1" dirty="0" smtClean="0"/>
              <a:t>engaging </a:t>
            </a:r>
            <a:r>
              <a:rPr lang="en-US" b="1" dirty="0"/>
              <a:t>in all types of </a:t>
            </a:r>
            <a:r>
              <a:rPr lang="en-US" b="1" dirty="0" smtClean="0"/>
              <a:t>businesses including provision of health care  services.</a:t>
            </a:r>
          </a:p>
          <a:p>
            <a:r>
              <a:rPr lang="en-US" b="1" dirty="0" smtClean="0"/>
              <a:t>Private hospitals, clinics, and traditional healing centers rapidly mushroomed all over the country, especially in the capital, Juba.</a:t>
            </a:r>
          </a:p>
          <a:p>
            <a:r>
              <a:rPr lang="en-US" b="1" dirty="0"/>
              <a:t>The </a:t>
            </a:r>
            <a:r>
              <a:rPr lang="en-US" b="1" dirty="0" smtClean="0"/>
              <a:t>quality, nature and cost </a:t>
            </a:r>
            <a:r>
              <a:rPr lang="en-US" b="1" dirty="0"/>
              <a:t>of </a:t>
            </a:r>
            <a:r>
              <a:rPr lang="en-US" b="1" dirty="0" smtClean="0"/>
              <a:t>health care services could not be monitored and controlled in the absence of a clear regulatory body as this vital task was left to local health </a:t>
            </a:r>
            <a:r>
              <a:rPr lang="en-GB" b="1" dirty="0" smtClean="0"/>
              <a:t>authorities</a:t>
            </a:r>
            <a:r>
              <a:rPr lang="en-US" b="1" dirty="0"/>
              <a:t> </a:t>
            </a:r>
            <a:r>
              <a:rPr lang="en-US" b="1" dirty="0" smtClean="0"/>
              <a:t>with limited capacities.</a:t>
            </a:r>
          </a:p>
          <a:p>
            <a:endParaRPr lang="en-US" dirty="0"/>
          </a:p>
          <a:p>
            <a:endParaRPr lang="en-GB" dirty="0"/>
          </a:p>
        </p:txBody>
      </p:sp>
    </p:spTree>
    <p:extLst>
      <p:ext uri="{BB962C8B-B14F-4D97-AF65-F5344CB8AC3E}">
        <p14:creationId xmlns:p14="http://schemas.microsoft.com/office/powerpoint/2010/main" val="6460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77000" cy="914400"/>
          </a:xfrm>
        </p:spPr>
        <p:txBody>
          <a:bodyPr>
            <a:normAutofit/>
          </a:bodyPr>
          <a:lstStyle/>
          <a:p>
            <a:r>
              <a:rPr lang="en-GB" sz="3600" b="1" dirty="0" smtClean="0">
                <a:solidFill>
                  <a:srgbClr val="00B050"/>
                </a:solidFill>
              </a:rPr>
              <a:t>Legislative Vacuum</a:t>
            </a:r>
            <a:endParaRPr lang="en-GB" sz="3600" b="1" dirty="0">
              <a:solidFill>
                <a:srgbClr val="00B050"/>
              </a:solidFill>
            </a:endParaRPr>
          </a:p>
        </p:txBody>
      </p:sp>
      <p:sp>
        <p:nvSpPr>
          <p:cNvPr id="3" name="Content Placeholder 2"/>
          <p:cNvSpPr>
            <a:spLocks noGrp="1"/>
          </p:cNvSpPr>
          <p:nvPr>
            <p:ph idx="1"/>
          </p:nvPr>
        </p:nvSpPr>
        <p:spPr>
          <a:xfrm>
            <a:off x="457200" y="1600201"/>
            <a:ext cx="8229600" cy="4267200"/>
          </a:xfrm>
        </p:spPr>
        <p:txBody>
          <a:bodyPr>
            <a:normAutofit fontScale="92500" lnSpcReduction="10000"/>
          </a:bodyPr>
          <a:lstStyle/>
          <a:p>
            <a:r>
              <a:rPr lang="en-US" b="1" dirty="0" smtClean="0"/>
              <a:t>In a situation of complex emergencies, shady informal sector practitioners attract customers </a:t>
            </a:r>
            <a:r>
              <a:rPr lang="en-US" b="1" dirty="0"/>
              <a:t>by claims that </a:t>
            </a:r>
            <a:r>
              <a:rPr lang="en-US" b="1" dirty="0" smtClean="0"/>
              <a:t>they </a:t>
            </a:r>
            <a:r>
              <a:rPr lang="en-US" b="1" dirty="0"/>
              <a:t>can </a:t>
            </a:r>
            <a:r>
              <a:rPr lang="en-US" b="1" dirty="0" smtClean="0"/>
              <a:t>cure </a:t>
            </a:r>
            <a:r>
              <a:rPr lang="en-US" b="1" dirty="0"/>
              <a:t>HIV</a:t>
            </a:r>
            <a:r>
              <a:rPr lang="en-US" b="1" dirty="0" smtClean="0"/>
              <a:t>, diabetes, hypertension and all manner of diseases.</a:t>
            </a:r>
          </a:p>
          <a:p>
            <a:r>
              <a:rPr lang="en-US" b="1" dirty="0" smtClean="0"/>
              <a:t>Legislation to address this problem sadly delayed as the SSGMC was sworn in 2014 with a </a:t>
            </a:r>
            <a:r>
              <a:rPr lang="en-US" b="1" dirty="0"/>
              <a:t>mandate </a:t>
            </a:r>
            <a:r>
              <a:rPr lang="en-US" b="1" dirty="0" smtClean="0"/>
              <a:t>to </a:t>
            </a:r>
            <a:r>
              <a:rPr lang="en-US" b="1" dirty="0"/>
              <a:t>regulate medical doctors, dentists and pharmacists as well as health care </a:t>
            </a:r>
            <a:r>
              <a:rPr lang="en-US" b="1" dirty="0" smtClean="0"/>
              <a:t>institutions.</a:t>
            </a:r>
            <a:endParaRPr lang="en-US" b="1" dirty="0"/>
          </a:p>
          <a:p>
            <a:endParaRPr lang="en-US" dirty="0"/>
          </a:p>
          <a:p>
            <a:endParaRPr lang="en-GB" dirty="0"/>
          </a:p>
        </p:txBody>
      </p:sp>
    </p:spTree>
    <p:extLst>
      <p:ext uri="{BB962C8B-B14F-4D97-AF65-F5344CB8AC3E}">
        <p14:creationId xmlns:p14="http://schemas.microsoft.com/office/powerpoint/2010/main" val="55026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2559</TotalTime>
  <Words>1946</Words>
  <Application>Microsoft Office PowerPoint</Application>
  <PresentationFormat>On-screen Show (4:3)</PresentationFormat>
  <Paragraphs>129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Regulation in limited Resource Settings and Complex Emergencies</vt:lpstr>
      <vt:lpstr>Regulation</vt:lpstr>
      <vt:lpstr>Regulation</vt:lpstr>
      <vt:lpstr>Limited Resources</vt:lpstr>
      <vt:lpstr>Complex Emergencies</vt:lpstr>
      <vt:lpstr>South Sudan in Context</vt:lpstr>
      <vt:lpstr>Statement  of the Problem</vt:lpstr>
      <vt:lpstr>Background to the Problem</vt:lpstr>
      <vt:lpstr>Legislative Vacuum</vt:lpstr>
      <vt:lpstr>Regulation &amp; Complex Emergencies</vt:lpstr>
      <vt:lpstr>Regulation in Complex Emergencies</vt:lpstr>
      <vt:lpstr>PowerPoint Presentation</vt:lpstr>
      <vt:lpstr>Regulation in Limited Resource Settings</vt:lpstr>
      <vt:lpstr>The Challenge of Commercialised Health Systems</vt:lpstr>
      <vt:lpstr>Informal Sector</vt:lpstr>
      <vt:lpstr>Information Asymmetry</vt:lpstr>
      <vt:lpstr>Quality of Care</vt:lpstr>
      <vt:lpstr>Quality of Care</vt:lpstr>
      <vt:lpstr>Equity of Access</vt:lpstr>
      <vt:lpstr>Consumer Protection</vt:lpstr>
      <vt:lpstr>Regulatory Strategies</vt:lpstr>
      <vt:lpstr>Common Regulatory Strategies in LR Settings</vt:lpstr>
      <vt:lpstr>Command and Control</vt:lpstr>
      <vt:lpstr>Market- Harnessing Controls</vt:lpstr>
      <vt:lpstr>Self-Regulation</vt:lpstr>
      <vt:lpstr>Incentive based Regimes</vt:lpstr>
      <vt:lpstr>Disclosure Regulation</vt:lpstr>
      <vt:lpstr>Direct Action by Government</vt:lpstr>
      <vt:lpstr>Social Insurance</vt:lpstr>
      <vt:lpstr>Challenges to Effective Regulation</vt:lpstr>
      <vt:lpstr>Challenges to Effective Regulation</vt:lpstr>
      <vt:lpstr>Challenges to Effective Regulation</vt:lpstr>
      <vt:lpstr>Challenges to Effective  Regulation</vt:lpstr>
      <vt:lpstr>Challenges to Effective Regulation</vt:lpstr>
      <vt:lpstr>Way Forward</vt:lpstr>
      <vt:lpstr>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Sadicka Butt</dc:creator>
  <cp:lastModifiedBy>Owner</cp:lastModifiedBy>
  <cp:revision>222</cp:revision>
  <dcterms:created xsi:type="dcterms:W3CDTF">2016-08-08T11:26:23Z</dcterms:created>
  <dcterms:modified xsi:type="dcterms:W3CDTF">2017-10-27T09:11:08Z</dcterms:modified>
</cp:coreProperties>
</file>