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16" r:id="rId2"/>
    <p:sldId id="258" r:id="rId3"/>
    <p:sldId id="261" r:id="rId4"/>
    <p:sldId id="263" r:id="rId5"/>
    <p:sldId id="268" r:id="rId6"/>
    <p:sldId id="270" r:id="rId7"/>
    <p:sldId id="312" r:id="rId8"/>
    <p:sldId id="275" r:id="rId9"/>
    <p:sldId id="315" r:id="rId10"/>
    <p:sldId id="269" r:id="rId11"/>
    <p:sldId id="272" r:id="rId12"/>
    <p:sldId id="274" r:id="rId13"/>
    <p:sldId id="278" r:id="rId14"/>
    <p:sldId id="280" r:id="rId15"/>
    <p:sldId id="281" r:id="rId16"/>
    <p:sldId id="282" r:id="rId17"/>
    <p:sldId id="284" r:id="rId18"/>
    <p:sldId id="286" r:id="rId19"/>
    <p:sldId id="289" r:id="rId20"/>
    <p:sldId id="290" r:id="rId21"/>
    <p:sldId id="287"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306" r:id="rId37"/>
    <p:sldId id="307" r:id="rId38"/>
    <p:sldId id="309"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94" y="21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CB978E-2392-4EE7-B87E-DC5BA4014C2C}" type="doc">
      <dgm:prSet loTypeId="urn:microsoft.com/office/officeart/2005/8/layout/cycle1" loCatId="cycle" qsTypeId="urn:microsoft.com/office/officeart/2005/8/quickstyle/simple1" qsCatId="simple" csTypeId="urn:microsoft.com/office/officeart/2005/8/colors/accent1_2" csCatId="accent1"/>
      <dgm:spPr/>
    </dgm:pt>
    <dgm:pt modelId="{1BB1DF1F-0293-4E42-8CB0-C518F4CE5EFF}">
      <dgm:prSet/>
      <dgm:spPr/>
      <dgm:t>
        <a:bodyPr/>
        <a:lstStyle/>
        <a:p>
          <a:pPr marR="0" algn="ctr" rtl="0"/>
          <a:r>
            <a:rPr lang="en-US" b="1" i="0" u="none" strike="noStrike" baseline="0" dirty="0" smtClean="0">
              <a:solidFill>
                <a:srgbClr val="FF0000"/>
              </a:solidFill>
              <a:latin typeface="Calibri"/>
            </a:rPr>
            <a:t>Do</a:t>
          </a:r>
          <a:endParaRPr lang="en-US" b="1" i="0" u="none" strike="noStrike" baseline="0" dirty="0" smtClean="0">
            <a:solidFill>
              <a:srgbClr val="FF0000"/>
            </a:solidFill>
            <a:latin typeface="Times New Roman"/>
          </a:endParaRPr>
        </a:p>
        <a:p>
          <a:pPr marR="0" algn="ctr" rtl="0"/>
          <a:r>
            <a:rPr lang="en-US" b="1" i="0" u="none" strike="noStrike" baseline="0" dirty="0" smtClean="0">
              <a:latin typeface="Calibri"/>
            </a:rPr>
            <a:t>Make the change on a small scale</a:t>
          </a:r>
          <a:endParaRPr lang="en-US" b="1" dirty="0" smtClean="0"/>
        </a:p>
      </dgm:t>
    </dgm:pt>
    <dgm:pt modelId="{3D2DBEFC-EFAC-4140-910D-DB97876E909B}" type="parTrans" cxnId="{6AF16532-8488-4057-B12A-A72DE38A034B}">
      <dgm:prSet/>
      <dgm:spPr/>
      <dgm:t>
        <a:bodyPr/>
        <a:lstStyle/>
        <a:p>
          <a:endParaRPr lang="en-US"/>
        </a:p>
      </dgm:t>
    </dgm:pt>
    <dgm:pt modelId="{8F94EABC-BA08-4F7D-A652-06AB3F8AA488}" type="sibTrans" cxnId="{6AF16532-8488-4057-B12A-A72DE38A034B}">
      <dgm:prSet/>
      <dgm:spPr/>
      <dgm:t>
        <a:bodyPr/>
        <a:lstStyle/>
        <a:p>
          <a:endParaRPr lang="en-US"/>
        </a:p>
      </dgm:t>
    </dgm:pt>
    <dgm:pt modelId="{C87E1A23-CED4-4658-A2F0-86864EF47B6D}">
      <dgm:prSet/>
      <dgm:spPr/>
      <dgm:t>
        <a:bodyPr/>
        <a:lstStyle/>
        <a:p>
          <a:pPr marR="0" algn="ctr" rtl="0"/>
          <a:r>
            <a:rPr lang="en-US" b="1" i="0" u="none" strike="noStrike" baseline="0" dirty="0" smtClean="0">
              <a:solidFill>
                <a:srgbClr val="FF0000"/>
              </a:solidFill>
              <a:latin typeface="Calibri"/>
            </a:rPr>
            <a:t>Check</a:t>
          </a:r>
          <a:endParaRPr lang="en-US" b="1" i="0" u="none" strike="noStrike" baseline="0" dirty="0" smtClean="0">
            <a:solidFill>
              <a:srgbClr val="FF0000"/>
            </a:solidFill>
            <a:latin typeface="Times New Roman"/>
          </a:endParaRPr>
        </a:p>
        <a:p>
          <a:pPr marR="0" algn="ctr" rtl="0"/>
          <a:r>
            <a:rPr lang="en-US" b="1" i="0" u="none" strike="noStrike" baseline="0" dirty="0" smtClean="0">
              <a:latin typeface="Calibri"/>
            </a:rPr>
            <a:t>Observe the effects</a:t>
          </a:r>
          <a:endParaRPr lang="en-US" b="1" dirty="0" smtClean="0"/>
        </a:p>
      </dgm:t>
    </dgm:pt>
    <dgm:pt modelId="{73A76961-8320-4E02-B13D-5BDFB7606B95}" type="parTrans" cxnId="{A5D455D4-0FDB-489E-96D8-D7991F6FA8C4}">
      <dgm:prSet/>
      <dgm:spPr/>
      <dgm:t>
        <a:bodyPr/>
        <a:lstStyle/>
        <a:p>
          <a:endParaRPr lang="en-US"/>
        </a:p>
      </dgm:t>
    </dgm:pt>
    <dgm:pt modelId="{D6EF6BEE-C4C2-46A8-8D9B-5AD748C96623}" type="sibTrans" cxnId="{A5D455D4-0FDB-489E-96D8-D7991F6FA8C4}">
      <dgm:prSet/>
      <dgm:spPr/>
      <dgm:t>
        <a:bodyPr/>
        <a:lstStyle/>
        <a:p>
          <a:endParaRPr lang="en-US"/>
        </a:p>
      </dgm:t>
    </dgm:pt>
    <dgm:pt modelId="{ABD000DE-CF62-48CE-82AD-949133F06345}">
      <dgm:prSet/>
      <dgm:spPr/>
      <dgm:t>
        <a:bodyPr/>
        <a:lstStyle/>
        <a:p>
          <a:pPr marR="0" algn="ctr" rtl="0"/>
          <a:r>
            <a:rPr lang="en-US" b="1" i="0" u="none" strike="noStrike" baseline="0" dirty="0" smtClean="0">
              <a:solidFill>
                <a:srgbClr val="FF0000"/>
              </a:solidFill>
              <a:latin typeface="Calibri"/>
            </a:rPr>
            <a:t>Act</a:t>
          </a:r>
          <a:endParaRPr lang="en-US" b="1" i="0" u="none" strike="noStrike" baseline="0" dirty="0" smtClean="0">
            <a:solidFill>
              <a:srgbClr val="FF0000"/>
            </a:solidFill>
            <a:latin typeface="Times New Roman"/>
          </a:endParaRPr>
        </a:p>
        <a:p>
          <a:pPr marR="0" algn="ctr" rtl="0"/>
          <a:r>
            <a:rPr lang="en-US" b="1" i="0" u="none" strike="noStrike" baseline="0" dirty="0" smtClean="0">
              <a:latin typeface="Calibri"/>
            </a:rPr>
            <a:t>Identify what was learned</a:t>
          </a:r>
          <a:endParaRPr lang="en-US" b="1" dirty="0" smtClean="0"/>
        </a:p>
      </dgm:t>
    </dgm:pt>
    <dgm:pt modelId="{651B75DD-BE9B-49D1-A535-25559AE12DF7}" type="parTrans" cxnId="{4DDFD808-2564-4189-89B0-DFB907E49686}">
      <dgm:prSet/>
      <dgm:spPr/>
      <dgm:t>
        <a:bodyPr/>
        <a:lstStyle/>
        <a:p>
          <a:endParaRPr lang="en-US"/>
        </a:p>
      </dgm:t>
    </dgm:pt>
    <dgm:pt modelId="{3360805A-FD41-481B-BB8B-F660BB1AEA70}" type="sibTrans" cxnId="{4DDFD808-2564-4189-89B0-DFB907E49686}">
      <dgm:prSet/>
      <dgm:spPr/>
      <dgm:t>
        <a:bodyPr/>
        <a:lstStyle/>
        <a:p>
          <a:endParaRPr lang="en-US"/>
        </a:p>
      </dgm:t>
    </dgm:pt>
    <dgm:pt modelId="{12482942-F3D2-4699-B910-77976FB7C46A}">
      <dgm:prSet/>
      <dgm:spPr/>
      <dgm:t>
        <a:bodyPr/>
        <a:lstStyle/>
        <a:p>
          <a:pPr marR="0" algn="ctr" rtl="0"/>
          <a:r>
            <a:rPr lang="en-US" b="1" i="0" u="none" strike="noStrike" baseline="0" dirty="0" smtClean="0">
              <a:solidFill>
                <a:srgbClr val="FF0000"/>
              </a:solidFill>
              <a:latin typeface="Calibri"/>
            </a:rPr>
            <a:t>Plan</a:t>
          </a:r>
          <a:endParaRPr lang="en-US" b="1" i="0" u="none" strike="noStrike" baseline="0" dirty="0" smtClean="0">
            <a:solidFill>
              <a:srgbClr val="FF0000"/>
            </a:solidFill>
            <a:latin typeface="Times New Roman"/>
          </a:endParaRPr>
        </a:p>
        <a:p>
          <a:pPr marR="0" algn="ctr" rtl="0"/>
          <a:r>
            <a:rPr lang="en-US" b="1" i="0" u="none" strike="noStrike" baseline="0" dirty="0" smtClean="0">
              <a:latin typeface="Calibri"/>
            </a:rPr>
            <a:t>Study the process</a:t>
          </a:r>
          <a:endParaRPr lang="en-US" b="1" dirty="0" smtClean="0"/>
        </a:p>
      </dgm:t>
    </dgm:pt>
    <dgm:pt modelId="{4CA02481-687F-4459-8EC0-A4D5A61EB6E8}" type="parTrans" cxnId="{4DC386B9-C23B-4E0E-8BFD-46FDACF88ED8}">
      <dgm:prSet/>
      <dgm:spPr/>
      <dgm:t>
        <a:bodyPr/>
        <a:lstStyle/>
        <a:p>
          <a:endParaRPr lang="en-US"/>
        </a:p>
      </dgm:t>
    </dgm:pt>
    <dgm:pt modelId="{A11FB671-21D6-4D60-8E77-1C6CFB92D580}" type="sibTrans" cxnId="{4DC386B9-C23B-4E0E-8BFD-46FDACF88ED8}">
      <dgm:prSet/>
      <dgm:spPr/>
      <dgm:t>
        <a:bodyPr/>
        <a:lstStyle/>
        <a:p>
          <a:endParaRPr lang="en-US"/>
        </a:p>
      </dgm:t>
    </dgm:pt>
    <dgm:pt modelId="{E2DAD0E3-5396-45A0-99A3-A332E072B9C7}" type="pres">
      <dgm:prSet presAssocID="{A5CB978E-2392-4EE7-B87E-DC5BA4014C2C}" presName="cycle" presStyleCnt="0">
        <dgm:presLayoutVars>
          <dgm:dir/>
          <dgm:resizeHandles val="exact"/>
        </dgm:presLayoutVars>
      </dgm:prSet>
      <dgm:spPr/>
    </dgm:pt>
    <dgm:pt modelId="{58873947-34BB-468A-8C86-9F2840924E6C}" type="pres">
      <dgm:prSet presAssocID="{1BB1DF1F-0293-4E42-8CB0-C518F4CE5EFF}" presName="dummy" presStyleCnt="0"/>
      <dgm:spPr/>
    </dgm:pt>
    <dgm:pt modelId="{B741F9D0-695B-46EA-A0F2-55B8F5F81C57}" type="pres">
      <dgm:prSet presAssocID="{1BB1DF1F-0293-4E42-8CB0-C518F4CE5EFF}" presName="node" presStyleLbl="revTx" presStyleIdx="0" presStyleCnt="4">
        <dgm:presLayoutVars>
          <dgm:bulletEnabled val="1"/>
        </dgm:presLayoutVars>
      </dgm:prSet>
      <dgm:spPr/>
      <dgm:t>
        <a:bodyPr/>
        <a:lstStyle/>
        <a:p>
          <a:endParaRPr lang="en-US"/>
        </a:p>
      </dgm:t>
    </dgm:pt>
    <dgm:pt modelId="{7C042F61-659B-4D8A-9802-474010CFFE69}" type="pres">
      <dgm:prSet presAssocID="{8F94EABC-BA08-4F7D-A652-06AB3F8AA488}" presName="sibTrans" presStyleLbl="node1" presStyleIdx="0" presStyleCnt="4"/>
      <dgm:spPr/>
      <dgm:t>
        <a:bodyPr/>
        <a:lstStyle/>
        <a:p>
          <a:endParaRPr lang="en-US"/>
        </a:p>
      </dgm:t>
    </dgm:pt>
    <dgm:pt modelId="{1473E296-770C-4B65-BC34-F9C52036FD8B}" type="pres">
      <dgm:prSet presAssocID="{C87E1A23-CED4-4658-A2F0-86864EF47B6D}" presName="dummy" presStyleCnt="0"/>
      <dgm:spPr/>
    </dgm:pt>
    <dgm:pt modelId="{82DC31DF-F980-4E16-B827-EA8E6D0FF375}" type="pres">
      <dgm:prSet presAssocID="{C87E1A23-CED4-4658-A2F0-86864EF47B6D}" presName="node" presStyleLbl="revTx" presStyleIdx="1" presStyleCnt="4">
        <dgm:presLayoutVars>
          <dgm:bulletEnabled val="1"/>
        </dgm:presLayoutVars>
      </dgm:prSet>
      <dgm:spPr/>
      <dgm:t>
        <a:bodyPr/>
        <a:lstStyle/>
        <a:p>
          <a:endParaRPr lang="en-US"/>
        </a:p>
      </dgm:t>
    </dgm:pt>
    <dgm:pt modelId="{761FB83B-3D41-4494-8EF3-989DC45721B8}" type="pres">
      <dgm:prSet presAssocID="{D6EF6BEE-C4C2-46A8-8D9B-5AD748C96623}" presName="sibTrans" presStyleLbl="node1" presStyleIdx="1" presStyleCnt="4"/>
      <dgm:spPr/>
      <dgm:t>
        <a:bodyPr/>
        <a:lstStyle/>
        <a:p>
          <a:endParaRPr lang="en-US"/>
        </a:p>
      </dgm:t>
    </dgm:pt>
    <dgm:pt modelId="{2FECFEDE-ACAB-4F3B-BC45-AC7509448CB6}" type="pres">
      <dgm:prSet presAssocID="{ABD000DE-CF62-48CE-82AD-949133F06345}" presName="dummy" presStyleCnt="0"/>
      <dgm:spPr/>
    </dgm:pt>
    <dgm:pt modelId="{EE437520-CDBB-49D9-82C6-E3E06482144D}" type="pres">
      <dgm:prSet presAssocID="{ABD000DE-CF62-48CE-82AD-949133F06345}" presName="node" presStyleLbl="revTx" presStyleIdx="2" presStyleCnt="4">
        <dgm:presLayoutVars>
          <dgm:bulletEnabled val="1"/>
        </dgm:presLayoutVars>
      </dgm:prSet>
      <dgm:spPr/>
      <dgm:t>
        <a:bodyPr/>
        <a:lstStyle/>
        <a:p>
          <a:endParaRPr lang="en-US"/>
        </a:p>
      </dgm:t>
    </dgm:pt>
    <dgm:pt modelId="{581AD0AD-D517-4F7C-89D6-BE3AB256D3B3}" type="pres">
      <dgm:prSet presAssocID="{3360805A-FD41-481B-BB8B-F660BB1AEA70}" presName="sibTrans" presStyleLbl="node1" presStyleIdx="2" presStyleCnt="4"/>
      <dgm:spPr/>
      <dgm:t>
        <a:bodyPr/>
        <a:lstStyle/>
        <a:p>
          <a:endParaRPr lang="en-US"/>
        </a:p>
      </dgm:t>
    </dgm:pt>
    <dgm:pt modelId="{35248926-B36A-4111-8AA1-16961CFAEFC8}" type="pres">
      <dgm:prSet presAssocID="{12482942-F3D2-4699-B910-77976FB7C46A}" presName="dummy" presStyleCnt="0"/>
      <dgm:spPr/>
    </dgm:pt>
    <dgm:pt modelId="{A623FD91-429C-4588-B0A8-8357DAE359D5}" type="pres">
      <dgm:prSet presAssocID="{12482942-F3D2-4699-B910-77976FB7C46A}" presName="node" presStyleLbl="revTx" presStyleIdx="3" presStyleCnt="4">
        <dgm:presLayoutVars>
          <dgm:bulletEnabled val="1"/>
        </dgm:presLayoutVars>
      </dgm:prSet>
      <dgm:spPr/>
      <dgm:t>
        <a:bodyPr/>
        <a:lstStyle/>
        <a:p>
          <a:endParaRPr lang="en-US"/>
        </a:p>
      </dgm:t>
    </dgm:pt>
    <dgm:pt modelId="{95A432AE-1512-494C-942F-A5BA6EB5E0FD}" type="pres">
      <dgm:prSet presAssocID="{A11FB671-21D6-4D60-8E77-1C6CFB92D580}" presName="sibTrans" presStyleLbl="node1" presStyleIdx="3" presStyleCnt="4"/>
      <dgm:spPr/>
      <dgm:t>
        <a:bodyPr/>
        <a:lstStyle/>
        <a:p>
          <a:endParaRPr lang="en-US"/>
        </a:p>
      </dgm:t>
    </dgm:pt>
  </dgm:ptLst>
  <dgm:cxnLst>
    <dgm:cxn modelId="{A5D455D4-0FDB-489E-96D8-D7991F6FA8C4}" srcId="{A5CB978E-2392-4EE7-B87E-DC5BA4014C2C}" destId="{C87E1A23-CED4-4658-A2F0-86864EF47B6D}" srcOrd="1" destOrd="0" parTransId="{73A76961-8320-4E02-B13D-5BDFB7606B95}" sibTransId="{D6EF6BEE-C4C2-46A8-8D9B-5AD748C96623}"/>
    <dgm:cxn modelId="{48CA0FBC-7E68-42F1-B571-0832522855BE}" type="presOf" srcId="{3360805A-FD41-481B-BB8B-F660BB1AEA70}" destId="{581AD0AD-D517-4F7C-89D6-BE3AB256D3B3}" srcOrd="0" destOrd="0" presId="urn:microsoft.com/office/officeart/2005/8/layout/cycle1"/>
    <dgm:cxn modelId="{6AF16532-8488-4057-B12A-A72DE38A034B}" srcId="{A5CB978E-2392-4EE7-B87E-DC5BA4014C2C}" destId="{1BB1DF1F-0293-4E42-8CB0-C518F4CE5EFF}" srcOrd="0" destOrd="0" parTransId="{3D2DBEFC-EFAC-4140-910D-DB97876E909B}" sibTransId="{8F94EABC-BA08-4F7D-A652-06AB3F8AA488}"/>
    <dgm:cxn modelId="{A37E5A2E-C41E-40FC-B082-0B21E09FFFF5}" type="presOf" srcId="{1BB1DF1F-0293-4E42-8CB0-C518F4CE5EFF}" destId="{B741F9D0-695B-46EA-A0F2-55B8F5F81C57}" srcOrd="0" destOrd="0" presId="urn:microsoft.com/office/officeart/2005/8/layout/cycle1"/>
    <dgm:cxn modelId="{C29DCEE8-6727-4679-BF91-FDB098FDBFB2}" type="presOf" srcId="{C87E1A23-CED4-4658-A2F0-86864EF47B6D}" destId="{82DC31DF-F980-4E16-B827-EA8E6D0FF375}" srcOrd="0" destOrd="0" presId="urn:microsoft.com/office/officeart/2005/8/layout/cycle1"/>
    <dgm:cxn modelId="{9B5E55EA-76EA-4CBA-BF62-ABE0C11AA010}" type="presOf" srcId="{12482942-F3D2-4699-B910-77976FB7C46A}" destId="{A623FD91-429C-4588-B0A8-8357DAE359D5}" srcOrd="0" destOrd="0" presId="urn:microsoft.com/office/officeart/2005/8/layout/cycle1"/>
    <dgm:cxn modelId="{9B88F65B-48A8-4DC1-88C6-F79D06695F5A}" type="presOf" srcId="{A11FB671-21D6-4D60-8E77-1C6CFB92D580}" destId="{95A432AE-1512-494C-942F-A5BA6EB5E0FD}" srcOrd="0" destOrd="0" presId="urn:microsoft.com/office/officeart/2005/8/layout/cycle1"/>
    <dgm:cxn modelId="{4DDFD808-2564-4189-89B0-DFB907E49686}" srcId="{A5CB978E-2392-4EE7-B87E-DC5BA4014C2C}" destId="{ABD000DE-CF62-48CE-82AD-949133F06345}" srcOrd="2" destOrd="0" parTransId="{651B75DD-BE9B-49D1-A535-25559AE12DF7}" sibTransId="{3360805A-FD41-481B-BB8B-F660BB1AEA70}"/>
    <dgm:cxn modelId="{B876D244-A009-4D8C-B8F2-94D7C2ABD08B}" type="presOf" srcId="{ABD000DE-CF62-48CE-82AD-949133F06345}" destId="{EE437520-CDBB-49D9-82C6-E3E06482144D}" srcOrd="0" destOrd="0" presId="urn:microsoft.com/office/officeart/2005/8/layout/cycle1"/>
    <dgm:cxn modelId="{623D4741-006E-4E4D-9AFE-A180ABE18097}" type="presOf" srcId="{8F94EABC-BA08-4F7D-A652-06AB3F8AA488}" destId="{7C042F61-659B-4D8A-9802-474010CFFE69}" srcOrd="0" destOrd="0" presId="urn:microsoft.com/office/officeart/2005/8/layout/cycle1"/>
    <dgm:cxn modelId="{4DC386B9-C23B-4E0E-8BFD-46FDACF88ED8}" srcId="{A5CB978E-2392-4EE7-B87E-DC5BA4014C2C}" destId="{12482942-F3D2-4699-B910-77976FB7C46A}" srcOrd="3" destOrd="0" parTransId="{4CA02481-687F-4459-8EC0-A4D5A61EB6E8}" sibTransId="{A11FB671-21D6-4D60-8E77-1C6CFB92D580}"/>
    <dgm:cxn modelId="{DDF2FADC-10AF-4E6A-A74F-55D296E2B7EC}" type="presOf" srcId="{D6EF6BEE-C4C2-46A8-8D9B-5AD748C96623}" destId="{761FB83B-3D41-4494-8EF3-989DC45721B8}" srcOrd="0" destOrd="0" presId="urn:microsoft.com/office/officeart/2005/8/layout/cycle1"/>
    <dgm:cxn modelId="{A1CBFF7A-3AD8-4C4F-BED7-FC16614C581D}" type="presOf" srcId="{A5CB978E-2392-4EE7-B87E-DC5BA4014C2C}" destId="{E2DAD0E3-5396-45A0-99A3-A332E072B9C7}" srcOrd="0" destOrd="0" presId="urn:microsoft.com/office/officeart/2005/8/layout/cycle1"/>
    <dgm:cxn modelId="{7A7B4D71-A2FF-43F9-807C-185C421A63D7}" type="presParOf" srcId="{E2DAD0E3-5396-45A0-99A3-A332E072B9C7}" destId="{58873947-34BB-468A-8C86-9F2840924E6C}" srcOrd="0" destOrd="0" presId="urn:microsoft.com/office/officeart/2005/8/layout/cycle1"/>
    <dgm:cxn modelId="{FF22CCDE-A517-41E6-AB7C-2848B4BF5427}" type="presParOf" srcId="{E2DAD0E3-5396-45A0-99A3-A332E072B9C7}" destId="{B741F9D0-695B-46EA-A0F2-55B8F5F81C57}" srcOrd="1" destOrd="0" presId="urn:microsoft.com/office/officeart/2005/8/layout/cycle1"/>
    <dgm:cxn modelId="{45EBC8DA-0104-4369-B209-65800B94362D}" type="presParOf" srcId="{E2DAD0E3-5396-45A0-99A3-A332E072B9C7}" destId="{7C042F61-659B-4D8A-9802-474010CFFE69}" srcOrd="2" destOrd="0" presId="urn:microsoft.com/office/officeart/2005/8/layout/cycle1"/>
    <dgm:cxn modelId="{8523DBAC-C524-4BCB-B579-66812D91D304}" type="presParOf" srcId="{E2DAD0E3-5396-45A0-99A3-A332E072B9C7}" destId="{1473E296-770C-4B65-BC34-F9C52036FD8B}" srcOrd="3" destOrd="0" presId="urn:microsoft.com/office/officeart/2005/8/layout/cycle1"/>
    <dgm:cxn modelId="{9BD09E77-5314-47F3-BDD7-A3BEF01A5EFA}" type="presParOf" srcId="{E2DAD0E3-5396-45A0-99A3-A332E072B9C7}" destId="{82DC31DF-F980-4E16-B827-EA8E6D0FF375}" srcOrd="4" destOrd="0" presId="urn:microsoft.com/office/officeart/2005/8/layout/cycle1"/>
    <dgm:cxn modelId="{3B0D5836-8530-4077-A28A-F6D0FAF7F202}" type="presParOf" srcId="{E2DAD0E3-5396-45A0-99A3-A332E072B9C7}" destId="{761FB83B-3D41-4494-8EF3-989DC45721B8}" srcOrd="5" destOrd="0" presId="urn:microsoft.com/office/officeart/2005/8/layout/cycle1"/>
    <dgm:cxn modelId="{3B0A14B8-1BAB-4CE3-A758-6F4B0BD9CC8E}" type="presParOf" srcId="{E2DAD0E3-5396-45A0-99A3-A332E072B9C7}" destId="{2FECFEDE-ACAB-4F3B-BC45-AC7509448CB6}" srcOrd="6" destOrd="0" presId="urn:microsoft.com/office/officeart/2005/8/layout/cycle1"/>
    <dgm:cxn modelId="{29D78620-22D6-4E80-87F1-7DE1245DE647}" type="presParOf" srcId="{E2DAD0E3-5396-45A0-99A3-A332E072B9C7}" destId="{EE437520-CDBB-49D9-82C6-E3E06482144D}" srcOrd="7" destOrd="0" presId="urn:microsoft.com/office/officeart/2005/8/layout/cycle1"/>
    <dgm:cxn modelId="{ACA4AEB8-6F8D-4F51-A73A-BCB01FC0E682}" type="presParOf" srcId="{E2DAD0E3-5396-45A0-99A3-A332E072B9C7}" destId="{581AD0AD-D517-4F7C-89D6-BE3AB256D3B3}" srcOrd="8" destOrd="0" presId="urn:microsoft.com/office/officeart/2005/8/layout/cycle1"/>
    <dgm:cxn modelId="{7104F3F6-DA21-4DBB-9B7E-A677A5584341}" type="presParOf" srcId="{E2DAD0E3-5396-45A0-99A3-A332E072B9C7}" destId="{35248926-B36A-4111-8AA1-16961CFAEFC8}" srcOrd="9" destOrd="0" presId="urn:microsoft.com/office/officeart/2005/8/layout/cycle1"/>
    <dgm:cxn modelId="{E9352189-DA52-4D31-90C1-2BEB894CAD06}" type="presParOf" srcId="{E2DAD0E3-5396-45A0-99A3-A332E072B9C7}" destId="{A623FD91-429C-4588-B0A8-8357DAE359D5}" srcOrd="10" destOrd="0" presId="urn:microsoft.com/office/officeart/2005/8/layout/cycle1"/>
    <dgm:cxn modelId="{1FFDC855-7B43-4DE9-8BBD-4AE9222ED391}" type="presParOf" srcId="{E2DAD0E3-5396-45A0-99A3-A332E072B9C7}" destId="{95A432AE-1512-494C-942F-A5BA6EB5E0FD}"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F8805A-1392-4561-B584-92DEB7B57734}" type="datetimeFigureOut">
              <a:rPr lang="en-GB" smtClean="0"/>
              <a:pPr/>
              <a:t>27/10/2017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848A02-AC49-4D78-A5AF-B2336F88627C}" type="slidenum">
              <a:rPr lang="en-GB" smtClean="0"/>
              <a:pPr/>
              <a:t>‹#›</a:t>
            </a:fld>
            <a:endParaRPr lang="en-GB"/>
          </a:p>
        </p:txBody>
      </p:sp>
    </p:spTree>
    <p:extLst>
      <p:ext uri="{BB962C8B-B14F-4D97-AF65-F5344CB8AC3E}">
        <p14:creationId xmlns:p14="http://schemas.microsoft.com/office/powerpoint/2010/main" val="2583650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82504C-863C-401F-991C-EEFF368ACA0E}"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r>
              <a:rPr lang="en-US" smtClean="0"/>
              <a:t>7th August, 2015</a:t>
            </a:r>
            <a:endParaRPr lang="en-GB"/>
          </a:p>
        </p:txBody>
      </p:sp>
      <p:sp>
        <p:nvSpPr>
          <p:cNvPr id="5" name="Footer Placeholder 4"/>
          <p:cNvSpPr>
            <a:spLocks noGrp="1"/>
          </p:cNvSpPr>
          <p:nvPr>
            <p:ph type="ftr" sz="quarter" idx="11"/>
          </p:nvPr>
        </p:nvSpPr>
        <p:spPr/>
        <p:txBody>
          <a:bodyPr/>
          <a:lstStyle/>
          <a:p>
            <a:r>
              <a:rPr lang="en-US" smtClean="0"/>
              <a:t>Medical Legal Issues in Health, KNH &amp; UON Symposium</a:t>
            </a:r>
            <a:endParaRPr lang="en-GB"/>
          </a:p>
        </p:txBody>
      </p:sp>
      <p:sp>
        <p:nvSpPr>
          <p:cNvPr id="6" name="Slide Number Placeholder 5"/>
          <p:cNvSpPr>
            <a:spLocks noGrp="1"/>
          </p:cNvSpPr>
          <p:nvPr>
            <p:ph type="sldNum" sz="quarter" idx="12"/>
          </p:nvPr>
        </p:nvSpPr>
        <p:spPr/>
        <p:txBody>
          <a:bodyPr/>
          <a:lstStyle/>
          <a:p>
            <a:fld id="{D1543BFD-C9C1-4EFE-8CEB-6387EAD2177C}" type="slidenum">
              <a:rPr lang="en-GB" smtClean="0"/>
              <a:pPr/>
              <a:t>‹#›</a:t>
            </a:fld>
            <a:endParaRPr lang="en-GB"/>
          </a:p>
        </p:txBody>
      </p:sp>
    </p:spTree>
    <p:extLst>
      <p:ext uri="{BB962C8B-B14F-4D97-AF65-F5344CB8AC3E}">
        <p14:creationId xmlns:p14="http://schemas.microsoft.com/office/powerpoint/2010/main" val="1263759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t>7th August, 2015</a:t>
            </a:r>
            <a:endParaRPr lang="en-GB"/>
          </a:p>
        </p:txBody>
      </p:sp>
      <p:sp>
        <p:nvSpPr>
          <p:cNvPr id="5" name="Footer Placeholder 4"/>
          <p:cNvSpPr>
            <a:spLocks noGrp="1"/>
          </p:cNvSpPr>
          <p:nvPr>
            <p:ph type="ftr" sz="quarter" idx="11"/>
          </p:nvPr>
        </p:nvSpPr>
        <p:spPr/>
        <p:txBody>
          <a:bodyPr/>
          <a:lstStyle/>
          <a:p>
            <a:r>
              <a:rPr lang="en-US" smtClean="0"/>
              <a:t>Medical Legal Issues in Health, KNH &amp; UON Symposium</a:t>
            </a:r>
            <a:endParaRPr lang="en-GB"/>
          </a:p>
        </p:txBody>
      </p:sp>
      <p:sp>
        <p:nvSpPr>
          <p:cNvPr id="6" name="Slide Number Placeholder 5"/>
          <p:cNvSpPr>
            <a:spLocks noGrp="1"/>
          </p:cNvSpPr>
          <p:nvPr>
            <p:ph type="sldNum" sz="quarter" idx="12"/>
          </p:nvPr>
        </p:nvSpPr>
        <p:spPr/>
        <p:txBody>
          <a:bodyPr/>
          <a:lstStyle/>
          <a:p>
            <a:fld id="{D1543BFD-C9C1-4EFE-8CEB-6387EAD2177C}" type="slidenum">
              <a:rPr lang="en-GB" smtClean="0"/>
              <a:pPr/>
              <a:t>‹#›</a:t>
            </a:fld>
            <a:endParaRPr lang="en-GB"/>
          </a:p>
        </p:txBody>
      </p:sp>
    </p:spTree>
    <p:extLst>
      <p:ext uri="{BB962C8B-B14F-4D97-AF65-F5344CB8AC3E}">
        <p14:creationId xmlns:p14="http://schemas.microsoft.com/office/powerpoint/2010/main" val="3238687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t>7th August, 2015</a:t>
            </a:r>
            <a:endParaRPr lang="en-GB"/>
          </a:p>
        </p:txBody>
      </p:sp>
      <p:sp>
        <p:nvSpPr>
          <p:cNvPr id="5" name="Footer Placeholder 4"/>
          <p:cNvSpPr>
            <a:spLocks noGrp="1"/>
          </p:cNvSpPr>
          <p:nvPr>
            <p:ph type="ftr" sz="quarter" idx="11"/>
          </p:nvPr>
        </p:nvSpPr>
        <p:spPr/>
        <p:txBody>
          <a:bodyPr/>
          <a:lstStyle/>
          <a:p>
            <a:r>
              <a:rPr lang="en-US" smtClean="0"/>
              <a:t>Medical Legal Issues in Health, KNH &amp; UON Symposium</a:t>
            </a:r>
            <a:endParaRPr lang="en-GB"/>
          </a:p>
        </p:txBody>
      </p:sp>
      <p:sp>
        <p:nvSpPr>
          <p:cNvPr id="6" name="Slide Number Placeholder 5"/>
          <p:cNvSpPr>
            <a:spLocks noGrp="1"/>
          </p:cNvSpPr>
          <p:nvPr>
            <p:ph type="sldNum" sz="quarter" idx="12"/>
          </p:nvPr>
        </p:nvSpPr>
        <p:spPr/>
        <p:txBody>
          <a:bodyPr/>
          <a:lstStyle/>
          <a:p>
            <a:fld id="{D1543BFD-C9C1-4EFE-8CEB-6387EAD2177C}" type="slidenum">
              <a:rPr lang="en-GB" smtClean="0"/>
              <a:pPr/>
              <a:t>‹#›</a:t>
            </a:fld>
            <a:endParaRPr lang="en-GB"/>
          </a:p>
        </p:txBody>
      </p:sp>
    </p:spTree>
    <p:extLst>
      <p:ext uri="{BB962C8B-B14F-4D97-AF65-F5344CB8AC3E}">
        <p14:creationId xmlns:p14="http://schemas.microsoft.com/office/powerpoint/2010/main" val="3535279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t>7th August, 2015</a:t>
            </a:r>
            <a:endParaRPr lang="en-GB"/>
          </a:p>
        </p:txBody>
      </p:sp>
      <p:sp>
        <p:nvSpPr>
          <p:cNvPr id="5" name="Footer Placeholder 4"/>
          <p:cNvSpPr>
            <a:spLocks noGrp="1"/>
          </p:cNvSpPr>
          <p:nvPr>
            <p:ph type="ftr" sz="quarter" idx="11"/>
          </p:nvPr>
        </p:nvSpPr>
        <p:spPr/>
        <p:txBody>
          <a:bodyPr/>
          <a:lstStyle/>
          <a:p>
            <a:r>
              <a:rPr lang="en-US" smtClean="0"/>
              <a:t>Medical Legal Issues in Health, KNH &amp; UON Symposium</a:t>
            </a:r>
            <a:endParaRPr lang="en-GB"/>
          </a:p>
        </p:txBody>
      </p:sp>
      <p:sp>
        <p:nvSpPr>
          <p:cNvPr id="6" name="Slide Number Placeholder 5"/>
          <p:cNvSpPr>
            <a:spLocks noGrp="1"/>
          </p:cNvSpPr>
          <p:nvPr>
            <p:ph type="sldNum" sz="quarter" idx="12"/>
          </p:nvPr>
        </p:nvSpPr>
        <p:spPr/>
        <p:txBody>
          <a:bodyPr/>
          <a:lstStyle/>
          <a:p>
            <a:fld id="{D1543BFD-C9C1-4EFE-8CEB-6387EAD2177C}" type="slidenum">
              <a:rPr lang="en-GB" smtClean="0"/>
              <a:pPr/>
              <a:t>‹#›</a:t>
            </a:fld>
            <a:endParaRPr lang="en-GB"/>
          </a:p>
        </p:txBody>
      </p:sp>
    </p:spTree>
    <p:extLst>
      <p:ext uri="{BB962C8B-B14F-4D97-AF65-F5344CB8AC3E}">
        <p14:creationId xmlns:p14="http://schemas.microsoft.com/office/powerpoint/2010/main" val="996612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7th August, 2015</a:t>
            </a:r>
            <a:endParaRPr lang="en-GB"/>
          </a:p>
        </p:txBody>
      </p:sp>
      <p:sp>
        <p:nvSpPr>
          <p:cNvPr id="5" name="Footer Placeholder 4"/>
          <p:cNvSpPr>
            <a:spLocks noGrp="1"/>
          </p:cNvSpPr>
          <p:nvPr>
            <p:ph type="ftr" sz="quarter" idx="11"/>
          </p:nvPr>
        </p:nvSpPr>
        <p:spPr/>
        <p:txBody>
          <a:bodyPr/>
          <a:lstStyle/>
          <a:p>
            <a:r>
              <a:rPr lang="en-US" smtClean="0"/>
              <a:t>Medical Legal Issues in Health, KNH &amp; UON Symposium</a:t>
            </a:r>
            <a:endParaRPr lang="en-GB"/>
          </a:p>
        </p:txBody>
      </p:sp>
      <p:sp>
        <p:nvSpPr>
          <p:cNvPr id="6" name="Slide Number Placeholder 5"/>
          <p:cNvSpPr>
            <a:spLocks noGrp="1"/>
          </p:cNvSpPr>
          <p:nvPr>
            <p:ph type="sldNum" sz="quarter" idx="12"/>
          </p:nvPr>
        </p:nvSpPr>
        <p:spPr/>
        <p:txBody>
          <a:bodyPr/>
          <a:lstStyle/>
          <a:p>
            <a:fld id="{D1543BFD-C9C1-4EFE-8CEB-6387EAD2177C}" type="slidenum">
              <a:rPr lang="en-GB" smtClean="0"/>
              <a:pPr/>
              <a:t>‹#›</a:t>
            </a:fld>
            <a:endParaRPr lang="en-GB"/>
          </a:p>
        </p:txBody>
      </p:sp>
    </p:spTree>
    <p:extLst>
      <p:ext uri="{BB962C8B-B14F-4D97-AF65-F5344CB8AC3E}">
        <p14:creationId xmlns:p14="http://schemas.microsoft.com/office/powerpoint/2010/main" val="3119659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r>
              <a:rPr lang="en-US" smtClean="0"/>
              <a:t>7th August, 2015</a:t>
            </a:r>
            <a:endParaRPr lang="en-GB"/>
          </a:p>
        </p:txBody>
      </p:sp>
      <p:sp>
        <p:nvSpPr>
          <p:cNvPr id="6" name="Footer Placeholder 5"/>
          <p:cNvSpPr>
            <a:spLocks noGrp="1"/>
          </p:cNvSpPr>
          <p:nvPr>
            <p:ph type="ftr" sz="quarter" idx="11"/>
          </p:nvPr>
        </p:nvSpPr>
        <p:spPr/>
        <p:txBody>
          <a:bodyPr/>
          <a:lstStyle/>
          <a:p>
            <a:r>
              <a:rPr lang="en-US" smtClean="0"/>
              <a:t>Medical Legal Issues in Health, KNH &amp; UON Symposium</a:t>
            </a:r>
            <a:endParaRPr lang="en-GB"/>
          </a:p>
        </p:txBody>
      </p:sp>
      <p:sp>
        <p:nvSpPr>
          <p:cNvPr id="7" name="Slide Number Placeholder 6"/>
          <p:cNvSpPr>
            <a:spLocks noGrp="1"/>
          </p:cNvSpPr>
          <p:nvPr>
            <p:ph type="sldNum" sz="quarter" idx="12"/>
          </p:nvPr>
        </p:nvSpPr>
        <p:spPr/>
        <p:txBody>
          <a:bodyPr/>
          <a:lstStyle/>
          <a:p>
            <a:fld id="{D1543BFD-C9C1-4EFE-8CEB-6387EAD2177C}" type="slidenum">
              <a:rPr lang="en-GB" smtClean="0"/>
              <a:pPr/>
              <a:t>‹#›</a:t>
            </a:fld>
            <a:endParaRPr lang="en-GB"/>
          </a:p>
        </p:txBody>
      </p:sp>
    </p:spTree>
    <p:extLst>
      <p:ext uri="{BB962C8B-B14F-4D97-AF65-F5344CB8AC3E}">
        <p14:creationId xmlns:p14="http://schemas.microsoft.com/office/powerpoint/2010/main" val="3625535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r>
              <a:rPr lang="en-US" smtClean="0"/>
              <a:t>7th August, 2015</a:t>
            </a:r>
            <a:endParaRPr lang="en-GB"/>
          </a:p>
        </p:txBody>
      </p:sp>
      <p:sp>
        <p:nvSpPr>
          <p:cNvPr id="8" name="Footer Placeholder 7"/>
          <p:cNvSpPr>
            <a:spLocks noGrp="1"/>
          </p:cNvSpPr>
          <p:nvPr>
            <p:ph type="ftr" sz="quarter" idx="11"/>
          </p:nvPr>
        </p:nvSpPr>
        <p:spPr/>
        <p:txBody>
          <a:bodyPr/>
          <a:lstStyle/>
          <a:p>
            <a:r>
              <a:rPr lang="en-US" smtClean="0"/>
              <a:t>Medical Legal Issues in Health, KNH &amp; UON Symposium</a:t>
            </a:r>
            <a:endParaRPr lang="en-GB"/>
          </a:p>
        </p:txBody>
      </p:sp>
      <p:sp>
        <p:nvSpPr>
          <p:cNvPr id="9" name="Slide Number Placeholder 8"/>
          <p:cNvSpPr>
            <a:spLocks noGrp="1"/>
          </p:cNvSpPr>
          <p:nvPr>
            <p:ph type="sldNum" sz="quarter" idx="12"/>
          </p:nvPr>
        </p:nvSpPr>
        <p:spPr/>
        <p:txBody>
          <a:bodyPr/>
          <a:lstStyle/>
          <a:p>
            <a:fld id="{D1543BFD-C9C1-4EFE-8CEB-6387EAD2177C}" type="slidenum">
              <a:rPr lang="en-GB" smtClean="0"/>
              <a:pPr/>
              <a:t>‹#›</a:t>
            </a:fld>
            <a:endParaRPr lang="en-GB"/>
          </a:p>
        </p:txBody>
      </p:sp>
    </p:spTree>
    <p:extLst>
      <p:ext uri="{BB962C8B-B14F-4D97-AF65-F5344CB8AC3E}">
        <p14:creationId xmlns:p14="http://schemas.microsoft.com/office/powerpoint/2010/main" val="167860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US" smtClean="0"/>
              <a:t>7th August, 2015</a:t>
            </a:r>
            <a:endParaRPr lang="en-GB"/>
          </a:p>
        </p:txBody>
      </p:sp>
      <p:sp>
        <p:nvSpPr>
          <p:cNvPr id="4" name="Footer Placeholder 3"/>
          <p:cNvSpPr>
            <a:spLocks noGrp="1"/>
          </p:cNvSpPr>
          <p:nvPr>
            <p:ph type="ftr" sz="quarter" idx="11"/>
          </p:nvPr>
        </p:nvSpPr>
        <p:spPr/>
        <p:txBody>
          <a:bodyPr/>
          <a:lstStyle/>
          <a:p>
            <a:r>
              <a:rPr lang="en-US" smtClean="0"/>
              <a:t>Medical Legal Issues in Health, KNH &amp; UON Symposium</a:t>
            </a:r>
            <a:endParaRPr lang="en-GB"/>
          </a:p>
        </p:txBody>
      </p:sp>
      <p:sp>
        <p:nvSpPr>
          <p:cNvPr id="5" name="Slide Number Placeholder 4"/>
          <p:cNvSpPr>
            <a:spLocks noGrp="1"/>
          </p:cNvSpPr>
          <p:nvPr>
            <p:ph type="sldNum" sz="quarter" idx="12"/>
          </p:nvPr>
        </p:nvSpPr>
        <p:spPr/>
        <p:txBody>
          <a:bodyPr/>
          <a:lstStyle/>
          <a:p>
            <a:fld id="{D1543BFD-C9C1-4EFE-8CEB-6387EAD2177C}" type="slidenum">
              <a:rPr lang="en-GB" smtClean="0"/>
              <a:pPr/>
              <a:t>‹#›</a:t>
            </a:fld>
            <a:endParaRPr lang="en-GB"/>
          </a:p>
        </p:txBody>
      </p:sp>
    </p:spTree>
    <p:extLst>
      <p:ext uri="{BB962C8B-B14F-4D97-AF65-F5344CB8AC3E}">
        <p14:creationId xmlns:p14="http://schemas.microsoft.com/office/powerpoint/2010/main" val="186113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7th August, 2015</a:t>
            </a:r>
            <a:endParaRPr lang="en-GB"/>
          </a:p>
        </p:txBody>
      </p:sp>
      <p:sp>
        <p:nvSpPr>
          <p:cNvPr id="3" name="Footer Placeholder 2"/>
          <p:cNvSpPr>
            <a:spLocks noGrp="1"/>
          </p:cNvSpPr>
          <p:nvPr>
            <p:ph type="ftr" sz="quarter" idx="11"/>
          </p:nvPr>
        </p:nvSpPr>
        <p:spPr/>
        <p:txBody>
          <a:bodyPr/>
          <a:lstStyle/>
          <a:p>
            <a:r>
              <a:rPr lang="en-US" smtClean="0"/>
              <a:t>Medical Legal Issues in Health, KNH &amp; UON Symposium</a:t>
            </a:r>
            <a:endParaRPr lang="en-GB"/>
          </a:p>
        </p:txBody>
      </p:sp>
      <p:sp>
        <p:nvSpPr>
          <p:cNvPr id="4" name="Slide Number Placeholder 3"/>
          <p:cNvSpPr>
            <a:spLocks noGrp="1"/>
          </p:cNvSpPr>
          <p:nvPr>
            <p:ph type="sldNum" sz="quarter" idx="12"/>
          </p:nvPr>
        </p:nvSpPr>
        <p:spPr/>
        <p:txBody>
          <a:bodyPr/>
          <a:lstStyle/>
          <a:p>
            <a:fld id="{D1543BFD-C9C1-4EFE-8CEB-6387EAD2177C}" type="slidenum">
              <a:rPr lang="en-GB" smtClean="0"/>
              <a:pPr/>
              <a:t>‹#›</a:t>
            </a:fld>
            <a:endParaRPr lang="en-GB"/>
          </a:p>
        </p:txBody>
      </p:sp>
    </p:spTree>
    <p:extLst>
      <p:ext uri="{BB962C8B-B14F-4D97-AF65-F5344CB8AC3E}">
        <p14:creationId xmlns:p14="http://schemas.microsoft.com/office/powerpoint/2010/main" val="37702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7th August, 2015</a:t>
            </a:r>
            <a:endParaRPr lang="en-GB"/>
          </a:p>
        </p:txBody>
      </p:sp>
      <p:sp>
        <p:nvSpPr>
          <p:cNvPr id="6" name="Footer Placeholder 5"/>
          <p:cNvSpPr>
            <a:spLocks noGrp="1"/>
          </p:cNvSpPr>
          <p:nvPr>
            <p:ph type="ftr" sz="quarter" idx="11"/>
          </p:nvPr>
        </p:nvSpPr>
        <p:spPr/>
        <p:txBody>
          <a:bodyPr/>
          <a:lstStyle/>
          <a:p>
            <a:r>
              <a:rPr lang="en-US" smtClean="0"/>
              <a:t>Medical Legal Issues in Health, KNH &amp; UON Symposium</a:t>
            </a:r>
            <a:endParaRPr lang="en-GB"/>
          </a:p>
        </p:txBody>
      </p:sp>
      <p:sp>
        <p:nvSpPr>
          <p:cNvPr id="7" name="Slide Number Placeholder 6"/>
          <p:cNvSpPr>
            <a:spLocks noGrp="1"/>
          </p:cNvSpPr>
          <p:nvPr>
            <p:ph type="sldNum" sz="quarter" idx="12"/>
          </p:nvPr>
        </p:nvSpPr>
        <p:spPr/>
        <p:txBody>
          <a:bodyPr/>
          <a:lstStyle/>
          <a:p>
            <a:fld id="{D1543BFD-C9C1-4EFE-8CEB-6387EAD2177C}" type="slidenum">
              <a:rPr lang="en-GB" smtClean="0"/>
              <a:pPr/>
              <a:t>‹#›</a:t>
            </a:fld>
            <a:endParaRPr lang="en-GB"/>
          </a:p>
        </p:txBody>
      </p:sp>
    </p:spTree>
    <p:extLst>
      <p:ext uri="{BB962C8B-B14F-4D97-AF65-F5344CB8AC3E}">
        <p14:creationId xmlns:p14="http://schemas.microsoft.com/office/powerpoint/2010/main" val="2831256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7th August, 2015</a:t>
            </a:r>
            <a:endParaRPr lang="en-GB"/>
          </a:p>
        </p:txBody>
      </p:sp>
      <p:sp>
        <p:nvSpPr>
          <p:cNvPr id="6" name="Footer Placeholder 5"/>
          <p:cNvSpPr>
            <a:spLocks noGrp="1"/>
          </p:cNvSpPr>
          <p:nvPr>
            <p:ph type="ftr" sz="quarter" idx="11"/>
          </p:nvPr>
        </p:nvSpPr>
        <p:spPr/>
        <p:txBody>
          <a:bodyPr/>
          <a:lstStyle/>
          <a:p>
            <a:r>
              <a:rPr lang="en-US" smtClean="0"/>
              <a:t>Medical Legal Issues in Health, KNH &amp; UON Symposium</a:t>
            </a:r>
            <a:endParaRPr lang="en-GB"/>
          </a:p>
        </p:txBody>
      </p:sp>
      <p:sp>
        <p:nvSpPr>
          <p:cNvPr id="7" name="Slide Number Placeholder 6"/>
          <p:cNvSpPr>
            <a:spLocks noGrp="1"/>
          </p:cNvSpPr>
          <p:nvPr>
            <p:ph type="sldNum" sz="quarter" idx="12"/>
          </p:nvPr>
        </p:nvSpPr>
        <p:spPr/>
        <p:txBody>
          <a:bodyPr/>
          <a:lstStyle/>
          <a:p>
            <a:fld id="{D1543BFD-C9C1-4EFE-8CEB-6387EAD2177C}" type="slidenum">
              <a:rPr lang="en-GB" smtClean="0"/>
              <a:pPr/>
              <a:t>‹#›</a:t>
            </a:fld>
            <a:endParaRPr lang="en-GB"/>
          </a:p>
        </p:txBody>
      </p:sp>
    </p:spTree>
    <p:extLst>
      <p:ext uri="{BB962C8B-B14F-4D97-AF65-F5344CB8AC3E}">
        <p14:creationId xmlns:p14="http://schemas.microsoft.com/office/powerpoint/2010/main" val="2457909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t="2000" r="-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7th August, 2015</a:t>
            </a: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Medical Legal Issues in Health, KNH &amp; UON Symposium</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43BFD-C9C1-4EFE-8CEB-6387EAD2177C}" type="slidenum">
              <a:rPr lang="en-GB" smtClean="0"/>
              <a:pPr/>
              <a:t>‹#›</a:t>
            </a:fld>
            <a:endParaRPr lang="en-GB"/>
          </a:p>
        </p:txBody>
      </p:sp>
    </p:spTree>
    <p:extLst>
      <p:ext uri="{BB962C8B-B14F-4D97-AF65-F5344CB8AC3E}">
        <p14:creationId xmlns:p14="http://schemas.microsoft.com/office/powerpoint/2010/main" val="4138756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524000"/>
            <a:ext cx="7772400" cy="2362199"/>
          </a:xfrm>
        </p:spPr>
        <p:txBody>
          <a:bodyPr>
            <a:normAutofit fontScale="90000"/>
          </a:bodyPr>
          <a:lstStyle/>
          <a:p>
            <a:r>
              <a:rPr lang="en-US" b="1" dirty="0"/>
              <a:t>Respondeat Superior Tort Liability in Hospital Practice: An Emerging Problem in East and Central Africa</a:t>
            </a:r>
            <a:endParaRPr lang="en-GB" dirty="0"/>
          </a:p>
        </p:txBody>
      </p:sp>
      <p:sp>
        <p:nvSpPr>
          <p:cNvPr id="5" name="Subtitle 4"/>
          <p:cNvSpPr>
            <a:spLocks noGrp="1"/>
          </p:cNvSpPr>
          <p:nvPr>
            <p:ph type="subTitle" idx="1"/>
          </p:nvPr>
        </p:nvSpPr>
        <p:spPr>
          <a:xfrm>
            <a:off x="1371600" y="4038600"/>
            <a:ext cx="6400800" cy="1600200"/>
          </a:xfrm>
        </p:spPr>
        <p:txBody>
          <a:bodyPr>
            <a:normAutofit fontScale="85000" lnSpcReduction="20000"/>
          </a:bodyPr>
          <a:lstStyle/>
          <a:p>
            <a:r>
              <a:rPr lang="en-GB" b="1" dirty="0" smtClean="0">
                <a:solidFill>
                  <a:srgbClr val="002060"/>
                </a:solidFill>
              </a:rPr>
              <a:t>Prof John Adwok, MBBS, </a:t>
            </a:r>
            <a:r>
              <a:rPr lang="en-GB" b="1" dirty="0" err="1" smtClean="0">
                <a:solidFill>
                  <a:srgbClr val="002060"/>
                </a:solidFill>
              </a:rPr>
              <a:t>MMed</a:t>
            </a:r>
            <a:r>
              <a:rPr lang="en-GB" b="1" dirty="0" smtClean="0">
                <a:solidFill>
                  <a:srgbClr val="002060"/>
                </a:solidFill>
              </a:rPr>
              <a:t> (Surg.), FACS, FRCS, PhD (HCA).</a:t>
            </a:r>
          </a:p>
          <a:p>
            <a:r>
              <a:rPr lang="en-GB" b="1" dirty="0" smtClean="0">
                <a:solidFill>
                  <a:srgbClr val="002060"/>
                </a:solidFill>
              </a:rPr>
              <a:t>Chairperson</a:t>
            </a:r>
            <a:endParaRPr lang="en-GB" b="1" dirty="0" smtClean="0">
              <a:solidFill>
                <a:srgbClr val="002060"/>
              </a:solidFill>
            </a:endParaRPr>
          </a:p>
          <a:p>
            <a:r>
              <a:rPr lang="en-GB" b="1" dirty="0" smtClean="0">
                <a:solidFill>
                  <a:srgbClr val="002060"/>
                </a:solidFill>
              </a:rPr>
              <a:t>South </a:t>
            </a:r>
            <a:r>
              <a:rPr lang="en-GB" b="1" dirty="0">
                <a:solidFill>
                  <a:srgbClr val="002060"/>
                </a:solidFill>
              </a:rPr>
              <a:t>Sudan General Medical Council</a:t>
            </a:r>
          </a:p>
        </p:txBody>
      </p:sp>
    </p:spTree>
    <p:extLst>
      <p:ext uri="{BB962C8B-B14F-4D97-AF65-F5344CB8AC3E}">
        <p14:creationId xmlns:p14="http://schemas.microsoft.com/office/powerpoint/2010/main" val="31654263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228600" y="0"/>
            <a:ext cx="6096000" cy="990600"/>
          </a:xfrm>
        </p:spPr>
        <p:txBody>
          <a:bodyPr>
            <a:noAutofit/>
          </a:bodyPr>
          <a:lstStyle/>
          <a:p>
            <a:pPr eaLnBrk="1" hangingPunct="1">
              <a:defRPr/>
            </a:pPr>
            <a:r>
              <a:rPr lang="en-US" sz="3600" b="1" dirty="0" smtClean="0"/>
              <a:t>Statement of the Problem </a:t>
            </a:r>
          </a:p>
        </p:txBody>
      </p:sp>
      <p:sp>
        <p:nvSpPr>
          <p:cNvPr id="11267" name="Rectangle 3"/>
          <p:cNvSpPr>
            <a:spLocks noGrp="1" noRot="1" noChangeArrowheads="1"/>
          </p:cNvSpPr>
          <p:nvPr>
            <p:ph idx="1"/>
          </p:nvPr>
        </p:nvSpPr>
        <p:spPr>
          <a:xfrm>
            <a:off x="838200" y="1600200"/>
            <a:ext cx="7848600" cy="5257800"/>
          </a:xfrm>
        </p:spPr>
        <p:txBody>
          <a:bodyPr>
            <a:normAutofit/>
          </a:bodyPr>
          <a:lstStyle/>
          <a:p>
            <a:pPr marL="0" indent="0" eaLnBrk="1" hangingPunct="1">
              <a:lnSpc>
                <a:spcPct val="80000"/>
              </a:lnSpc>
              <a:buFont typeface="Wingdings" pitchFamily="2" charset="2"/>
              <a:buNone/>
              <a:defRPr/>
            </a:pPr>
            <a:r>
              <a:rPr lang="en-US" b="1" dirty="0"/>
              <a:t>Hospitals in </a:t>
            </a:r>
            <a:r>
              <a:rPr lang="en-US" b="1" dirty="0" smtClean="0"/>
              <a:t>our region  </a:t>
            </a:r>
            <a:r>
              <a:rPr lang="en-US" b="1" dirty="0"/>
              <a:t>are increasingly implicated in malpractice </a:t>
            </a:r>
            <a:r>
              <a:rPr lang="en-US" b="1" dirty="0" smtClean="0"/>
              <a:t>litigation </a:t>
            </a:r>
            <a:r>
              <a:rPr lang="en-US" b="1" dirty="0"/>
              <a:t>following the doctrine of </a:t>
            </a:r>
            <a:r>
              <a:rPr lang="en-US" b="1" i="1" dirty="0" smtClean="0"/>
              <a:t>Respondeat Superior</a:t>
            </a:r>
            <a:r>
              <a:rPr lang="en-US" b="1" dirty="0"/>
              <a:t>. </a:t>
            </a:r>
            <a:endParaRPr lang="en-US" b="1" dirty="0" smtClean="0"/>
          </a:p>
          <a:p>
            <a:pPr marL="0" indent="0">
              <a:lnSpc>
                <a:spcPct val="80000"/>
              </a:lnSpc>
              <a:buNone/>
              <a:defRPr/>
            </a:pPr>
            <a:r>
              <a:rPr lang="en-US" altLang="en-US" b="1" dirty="0" smtClean="0"/>
              <a:t>Due to the dramatic circumstances that surround them, surgical malpractice incidents are a cause for concern to hospitals as they often lead to a </a:t>
            </a:r>
            <a:r>
              <a:rPr lang="en-US" altLang="en-US" b="1" i="1" dirty="0" smtClean="0">
                <a:solidFill>
                  <a:srgbClr val="FFC000"/>
                </a:solidFill>
              </a:rPr>
              <a:t>Respondeat Superior </a:t>
            </a:r>
            <a:r>
              <a:rPr lang="en-US" altLang="en-US" b="1" dirty="0" smtClean="0"/>
              <a:t>or institutional liability.</a:t>
            </a:r>
          </a:p>
          <a:p>
            <a:pPr marL="0" indent="0" eaLnBrk="1" hangingPunct="1">
              <a:lnSpc>
                <a:spcPct val="80000"/>
              </a:lnSpc>
              <a:buFont typeface="Wingdings" pitchFamily="2" charset="2"/>
              <a:buNone/>
              <a:defRPr/>
            </a:pPr>
            <a:endParaRPr lang="en-US" b="1" dirty="0" smtClean="0">
              <a:solidFill>
                <a:srgbClr val="7030A0"/>
              </a:solidFill>
            </a:endParaRPr>
          </a:p>
          <a:p>
            <a:pPr marL="0" indent="0" eaLnBrk="1" hangingPunct="1">
              <a:lnSpc>
                <a:spcPct val="80000"/>
              </a:lnSpc>
              <a:buFont typeface="Wingdings" pitchFamily="2" charset="2"/>
              <a:buNone/>
              <a:defRPr/>
            </a:pPr>
            <a:r>
              <a:rPr lang="en-US" b="1" dirty="0" err="1" smtClean="0">
                <a:solidFill>
                  <a:srgbClr val="7030A0"/>
                </a:solidFill>
              </a:rPr>
              <a:t>Adwok</a:t>
            </a:r>
            <a:r>
              <a:rPr lang="en-US" b="1" dirty="0" smtClean="0">
                <a:solidFill>
                  <a:srgbClr val="7030A0"/>
                </a:solidFill>
              </a:rPr>
              <a:t> &amp; Hope-Kearns, 2013</a:t>
            </a:r>
          </a:p>
          <a:p>
            <a:pPr marL="0" indent="0" eaLnBrk="1" hangingPunct="1">
              <a:lnSpc>
                <a:spcPct val="80000"/>
              </a:lnSpc>
              <a:buFont typeface="Wingdings" pitchFamily="2" charset="2"/>
              <a:buNone/>
              <a:defRPr/>
            </a:pPr>
            <a:endParaRPr lang="en-US" sz="4400" b="1" dirty="0">
              <a:solidFill>
                <a:srgbClr val="7030A0"/>
              </a:solidFill>
            </a:endParaRPr>
          </a:p>
        </p:txBody>
      </p:sp>
    </p:spTree>
    <p:extLst>
      <p:ext uri="{BB962C8B-B14F-4D97-AF65-F5344CB8AC3E}">
        <p14:creationId xmlns:p14="http://schemas.microsoft.com/office/powerpoint/2010/main" val="1248163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52400" y="76200"/>
            <a:ext cx="6096000" cy="838200"/>
          </a:xfrm>
        </p:spPr>
        <p:txBody>
          <a:bodyPr>
            <a:noAutofit/>
          </a:bodyPr>
          <a:lstStyle/>
          <a:p>
            <a:r>
              <a:rPr lang="en-US" altLang="en-US" sz="3600" b="1" dirty="0" smtClean="0">
                <a:solidFill>
                  <a:srgbClr val="FF0000"/>
                </a:solidFill>
              </a:rPr>
              <a:t>Background to the Problem</a:t>
            </a:r>
            <a:endParaRPr lang="en-US" altLang="en-US" sz="3600" b="1" dirty="0" smtClean="0">
              <a:solidFill>
                <a:srgbClr val="FF0000"/>
              </a:solidFill>
              <a:effectLst/>
            </a:endParaRPr>
          </a:p>
        </p:txBody>
      </p:sp>
      <p:sp>
        <p:nvSpPr>
          <p:cNvPr id="15363" name="Content Placeholder 2"/>
          <p:cNvSpPr>
            <a:spLocks noGrp="1"/>
          </p:cNvSpPr>
          <p:nvPr>
            <p:ph idx="1"/>
          </p:nvPr>
        </p:nvSpPr>
        <p:spPr>
          <a:xfrm>
            <a:off x="0" y="1600200"/>
            <a:ext cx="8305800" cy="4114800"/>
          </a:xfrm>
        </p:spPr>
        <p:txBody>
          <a:bodyPr>
            <a:normAutofit/>
          </a:bodyPr>
          <a:lstStyle/>
          <a:p>
            <a:r>
              <a:rPr lang="en-US" altLang="en-US" sz="2800" b="1" dirty="0" smtClean="0">
                <a:effectLst/>
              </a:rPr>
              <a:t>The average citizen is more educated  today than two decades ago and has ready access to information through the internet.  Awareness  of ‘legal rights’ on health care issues have consequently universally improved.</a:t>
            </a:r>
          </a:p>
          <a:p>
            <a:r>
              <a:rPr lang="en-US" altLang="en-US" sz="2800" b="1" dirty="0" smtClean="0">
                <a:effectLst/>
              </a:rPr>
              <a:t>This has influenced the medico-legal landscape with an increasing number of malpractice lawsuits in especially in surgical services that also enjoin the hospitals. </a:t>
            </a:r>
            <a:r>
              <a:rPr lang="en-US" altLang="en-US" sz="2800" b="1" dirty="0" smtClean="0">
                <a:solidFill>
                  <a:srgbClr val="00B050"/>
                </a:solidFill>
                <a:effectLst/>
              </a:rPr>
              <a:t>(</a:t>
            </a:r>
            <a:r>
              <a:rPr lang="en-US" altLang="en-US" sz="2800" b="1" dirty="0" smtClean="0">
                <a:solidFill>
                  <a:srgbClr val="00B050"/>
                </a:solidFill>
              </a:rPr>
              <a:t>Miller, 2006</a:t>
            </a:r>
            <a:r>
              <a:rPr lang="en-US" altLang="en-US" sz="2800" b="1" dirty="0" smtClean="0">
                <a:solidFill>
                  <a:srgbClr val="00B050"/>
                </a:solidFill>
                <a:effectLst/>
              </a:rPr>
              <a:t>) </a:t>
            </a:r>
          </a:p>
        </p:txBody>
      </p:sp>
    </p:spTree>
    <p:extLst>
      <p:ext uri="{BB962C8B-B14F-4D97-AF65-F5344CB8AC3E}">
        <p14:creationId xmlns:p14="http://schemas.microsoft.com/office/powerpoint/2010/main" val="1673970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6248400" cy="914400"/>
          </a:xfrm>
        </p:spPr>
        <p:txBody>
          <a:bodyPr>
            <a:normAutofit/>
          </a:bodyPr>
          <a:lstStyle/>
          <a:p>
            <a:r>
              <a:rPr lang="en-US" altLang="en-US" sz="4000" b="1" dirty="0" smtClean="0">
                <a:solidFill>
                  <a:schemeClr val="tx2">
                    <a:lumMod val="60000"/>
                    <a:lumOff val="40000"/>
                  </a:schemeClr>
                </a:solidFill>
                <a:effectLst/>
              </a:rPr>
              <a:t>Effects of </a:t>
            </a:r>
            <a:r>
              <a:rPr lang="en-US" altLang="en-US" sz="4000" b="1" dirty="0" smtClean="0">
                <a:solidFill>
                  <a:schemeClr val="tx2">
                    <a:lumMod val="60000"/>
                    <a:lumOff val="40000"/>
                  </a:schemeClr>
                </a:solidFill>
              </a:rPr>
              <a:t>Litigation</a:t>
            </a:r>
            <a:endParaRPr lang="en-US" altLang="en-US" sz="4000" b="1" dirty="0" smtClean="0">
              <a:solidFill>
                <a:schemeClr val="tx2">
                  <a:lumMod val="60000"/>
                  <a:lumOff val="40000"/>
                </a:schemeClr>
              </a:solidFill>
              <a:effectLst/>
            </a:endParaRPr>
          </a:p>
        </p:txBody>
      </p:sp>
      <p:sp>
        <p:nvSpPr>
          <p:cNvPr id="17411" name="Content Placeholder 2"/>
          <p:cNvSpPr>
            <a:spLocks noGrp="1"/>
          </p:cNvSpPr>
          <p:nvPr>
            <p:ph idx="1"/>
          </p:nvPr>
        </p:nvSpPr>
        <p:spPr>
          <a:xfrm>
            <a:off x="228600" y="1600200"/>
            <a:ext cx="8382000" cy="4114800"/>
          </a:xfrm>
        </p:spPr>
        <p:txBody>
          <a:bodyPr>
            <a:normAutofit fontScale="92500" lnSpcReduction="10000"/>
          </a:bodyPr>
          <a:lstStyle/>
          <a:p>
            <a:r>
              <a:rPr lang="en-US" altLang="en-US" sz="2800" b="1" dirty="0" smtClean="0"/>
              <a:t>The explosion in medical liability claims is clearly reflected by the exponential increase in recent </a:t>
            </a:r>
            <a:r>
              <a:rPr lang="en-US" altLang="en-US" sz="2800" b="1" dirty="0"/>
              <a:t>years </a:t>
            </a:r>
            <a:r>
              <a:rPr lang="en-US" altLang="en-US" sz="2800" b="1" dirty="0" smtClean="0"/>
              <a:t>of medical </a:t>
            </a:r>
            <a:r>
              <a:rPr lang="en-US" altLang="en-US" sz="2800" b="1" dirty="0"/>
              <a:t>liability insurance </a:t>
            </a:r>
            <a:r>
              <a:rPr lang="en-US" altLang="en-US" sz="2800" b="1" dirty="0" smtClean="0"/>
              <a:t>premiums for health care professionals </a:t>
            </a:r>
            <a:r>
              <a:rPr lang="en-US" altLang="en-US" sz="2800" b="1" dirty="0" smtClean="0">
                <a:solidFill>
                  <a:srgbClr val="00B050"/>
                </a:solidFill>
              </a:rPr>
              <a:t>(Medical Protection Society).</a:t>
            </a:r>
            <a:endParaRPr lang="en-US" altLang="en-US" sz="2800" b="1" dirty="0" smtClean="0">
              <a:solidFill>
                <a:srgbClr val="00B050"/>
              </a:solidFill>
              <a:effectLst/>
            </a:endParaRPr>
          </a:p>
          <a:p>
            <a:r>
              <a:rPr lang="en-US" altLang="en-US" sz="2800" b="1" dirty="0" smtClean="0"/>
              <a:t>P</a:t>
            </a:r>
            <a:r>
              <a:rPr lang="en-US" altLang="en-US" sz="2800" b="1" dirty="0" smtClean="0">
                <a:effectLst/>
              </a:rPr>
              <a:t>rofit </a:t>
            </a:r>
            <a:r>
              <a:rPr lang="en-US" altLang="en-US" sz="2800" b="1" dirty="0" smtClean="0"/>
              <a:t>generated by non-profit hospitals is intended for </a:t>
            </a:r>
            <a:r>
              <a:rPr lang="en-US" altLang="en-US" sz="2800" b="1" dirty="0" smtClean="0">
                <a:effectLst/>
              </a:rPr>
              <a:t>use to improve the hospital environment, quality of care, and remuneration of employees.</a:t>
            </a:r>
          </a:p>
          <a:p>
            <a:r>
              <a:rPr lang="en-US" altLang="en-US" sz="2800" b="1" dirty="0" smtClean="0">
                <a:effectLst/>
              </a:rPr>
              <a:t>Any significant losses incurred due to settling litigation costs and compensating patients can affect the quality of care provided at the hospital.</a:t>
            </a:r>
          </a:p>
        </p:txBody>
      </p:sp>
    </p:spTree>
    <p:extLst>
      <p:ext uri="{BB962C8B-B14F-4D97-AF65-F5344CB8AC3E}">
        <p14:creationId xmlns:p14="http://schemas.microsoft.com/office/powerpoint/2010/main" val="28248598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172200" cy="990600"/>
          </a:xfrm>
        </p:spPr>
        <p:txBody>
          <a:bodyPr>
            <a:normAutofit/>
          </a:bodyPr>
          <a:lstStyle/>
          <a:p>
            <a:pPr>
              <a:defRPr/>
            </a:pPr>
            <a:r>
              <a:rPr lang="en-US" sz="4000" b="1" dirty="0" smtClean="0">
                <a:solidFill>
                  <a:schemeClr val="accent2">
                    <a:lumMod val="50000"/>
                  </a:schemeClr>
                </a:solidFill>
              </a:rPr>
              <a:t>Effects of Litigation</a:t>
            </a:r>
            <a:endParaRPr lang="en-US" sz="4000" b="1" dirty="0">
              <a:solidFill>
                <a:schemeClr val="accent2">
                  <a:lumMod val="50000"/>
                </a:schemeClr>
              </a:solidFill>
            </a:endParaRPr>
          </a:p>
        </p:txBody>
      </p:sp>
      <p:sp>
        <p:nvSpPr>
          <p:cNvPr id="3" name="Content Placeholder 2"/>
          <p:cNvSpPr>
            <a:spLocks noGrp="1"/>
          </p:cNvSpPr>
          <p:nvPr>
            <p:ph idx="1"/>
          </p:nvPr>
        </p:nvSpPr>
        <p:spPr>
          <a:xfrm>
            <a:off x="457200" y="1600200"/>
            <a:ext cx="8025008" cy="4114800"/>
          </a:xfrm>
        </p:spPr>
        <p:txBody>
          <a:bodyPr>
            <a:normAutofit lnSpcReduction="10000"/>
          </a:bodyPr>
          <a:lstStyle/>
          <a:p>
            <a:pPr>
              <a:defRPr/>
            </a:pPr>
            <a:r>
              <a:rPr lang="en-US" sz="2800" b="1" dirty="0" smtClean="0">
                <a:effectLst/>
              </a:rPr>
              <a:t>There is growing evidence that health care professionals have reacted </a:t>
            </a:r>
            <a:r>
              <a:rPr lang="en-US" sz="2800" b="1" dirty="0">
                <a:effectLst/>
              </a:rPr>
              <a:t>by practicing </a:t>
            </a:r>
            <a:r>
              <a:rPr lang="en-US" sz="2800" b="1" dirty="0" smtClean="0">
                <a:effectLst/>
              </a:rPr>
              <a:t>Defensive Medicine, defined as deviation </a:t>
            </a:r>
            <a:r>
              <a:rPr lang="en-US" sz="2800" b="1" dirty="0">
                <a:effectLst/>
              </a:rPr>
              <a:t>from sound medical practice in an attempt to minimize the possibility of malpractice liability</a:t>
            </a:r>
            <a:r>
              <a:rPr lang="en-US" sz="2800" b="1" dirty="0" smtClean="0">
                <a:effectLst/>
              </a:rPr>
              <a:t>. </a:t>
            </a:r>
          </a:p>
          <a:p>
            <a:pPr>
              <a:defRPr/>
            </a:pPr>
            <a:r>
              <a:rPr lang="en-US" altLang="en-US" sz="2800" b="1" dirty="0" smtClean="0">
                <a:solidFill>
                  <a:schemeClr val="bg2">
                    <a:lumMod val="10000"/>
                  </a:schemeClr>
                </a:solidFill>
              </a:rPr>
              <a:t>Defensive medicine increases costs and decreases access to health care even in limited resource regions like East Africa as the medical liability climate changes.</a:t>
            </a:r>
            <a:endParaRPr lang="en-US" sz="2800" b="1" dirty="0" smtClean="0"/>
          </a:p>
          <a:p>
            <a:pPr>
              <a:buNone/>
              <a:defRPr/>
            </a:pPr>
            <a:r>
              <a:rPr lang="en-US" sz="2000" b="1" i="1" dirty="0" smtClean="0">
                <a:solidFill>
                  <a:srgbClr val="0070C0"/>
                </a:solidFill>
              </a:rPr>
              <a:t>                                     Studdert et al., 2005; </a:t>
            </a:r>
            <a:r>
              <a:rPr lang="en-US" sz="2000" b="1" i="1" dirty="0" smtClean="0">
                <a:solidFill>
                  <a:srgbClr val="0070C0"/>
                </a:solidFill>
                <a:effectLst/>
              </a:rPr>
              <a:t>Adwok &amp; Hope-Kearns, 2013</a:t>
            </a:r>
          </a:p>
          <a:p>
            <a:pPr>
              <a:buNone/>
              <a:defRPr/>
            </a:pPr>
            <a:endParaRPr lang="en-US" sz="3600" b="1" dirty="0" smtClean="0">
              <a:effectLst/>
            </a:endParaRPr>
          </a:p>
          <a:p>
            <a:pPr marL="0" indent="0">
              <a:buFont typeface="Wingdings" pitchFamily="2" charset="2"/>
              <a:buNone/>
              <a:defRPr/>
            </a:pPr>
            <a:endParaRPr lang="en-US" sz="2400" b="1" dirty="0" smtClean="0"/>
          </a:p>
          <a:p>
            <a:pPr marL="0" indent="0">
              <a:buFont typeface="Wingdings" pitchFamily="2" charset="2"/>
              <a:buNone/>
              <a:defRPr/>
            </a:pPr>
            <a:endParaRPr lang="en-US" sz="2400" b="1" dirty="0" smtClean="0"/>
          </a:p>
          <a:p>
            <a:pPr>
              <a:defRPr/>
            </a:pPr>
            <a:endParaRPr lang="en-US" sz="2400" b="1" dirty="0"/>
          </a:p>
        </p:txBody>
      </p:sp>
    </p:spTree>
    <p:extLst>
      <p:ext uri="{BB962C8B-B14F-4D97-AF65-F5344CB8AC3E}">
        <p14:creationId xmlns:p14="http://schemas.microsoft.com/office/powerpoint/2010/main" val="3812895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0"/>
            <a:ext cx="6400800" cy="926926"/>
          </a:xfrm>
        </p:spPr>
        <p:txBody>
          <a:bodyPr>
            <a:noAutofit/>
          </a:bodyPr>
          <a:lstStyle/>
          <a:p>
            <a:r>
              <a:rPr lang="en-US" altLang="en-US" sz="2400" b="1" dirty="0" smtClean="0"/>
              <a:t>Combating the</a:t>
            </a:r>
            <a:r>
              <a:rPr lang="en-US" altLang="en-US" sz="2400" b="1" dirty="0" smtClean="0">
                <a:effectLst/>
              </a:rPr>
              <a:t> Negligent Tort in </a:t>
            </a:r>
            <a:r>
              <a:rPr lang="en-US" altLang="en-US" sz="2400" b="1" dirty="0" smtClean="0"/>
              <a:t>Hospitals</a:t>
            </a:r>
            <a:r>
              <a:rPr lang="en-US" altLang="en-US" sz="2400" b="1" dirty="0" smtClean="0">
                <a:effectLst/>
              </a:rPr>
              <a:t> </a:t>
            </a:r>
          </a:p>
        </p:txBody>
      </p:sp>
      <p:sp>
        <p:nvSpPr>
          <p:cNvPr id="3" name="Content Placeholder 2"/>
          <p:cNvSpPr>
            <a:spLocks noGrp="1"/>
          </p:cNvSpPr>
          <p:nvPr>
            <p:ph idx="1"/>
          </p:nvPr>
        </p:nvSpPr>
        <p:spPr>
          <a:xfrm>
            <a:off x="914400" y="1676400"/>
            <a:ext cx="7696200" cy="3962400"/>
          </a:xfrm>
        </p:spPr>
        <p:txBody>
          <a:bodyPr>
            <a:normAutofit fontScale="92500" lnSpcReduction="10000"/>
          </a:bodyPr>
          <a:lstStyle/>
          <a:p>
            <a:pPr>
              <a:defRPr/>
            </a:pPr>
            <a:r>
              <a:rPr lang="en-US" sz="2800" b="1" dirty="0" smtClean="0">
                <a:solidFill>
                  <a:srgbClr val="002060"/>
                </a:solidFill>
              </a:rPr>
              <a:t>Use of evidence-based practice </a:t>
            </a:r>
            <a:r>
              <a:rPr lang="en-US" sz="2800" b="1" dirty="0">
                <a:solidFill>
                  <a:srgbClr val="002060"/>
                </a:solidFill>
              </a:rPr>
              <a:t>g</a:t>
            </a:r>
            <a:r>
              <a:rPr lang="en-US" sz="2800" b="1" dirty="0" smtClean="0">
                <a:solidFill>
                  <a:srgbClr val="002060"/>
                </a:solidFill>
              </a:rPr>
              <a:t>uidelines in all departments.</a:t>
            </a:r>
          </a:p>
          <a:p>
            <a:pPr>
              <a:defRPr/>
            </a:pPr>
            <a:r>
              <a:rPr lang="en-US" sz="2800" b="1" dirty="0" smtClean="0">
                <a:solidFill>
                  <a:srgbClr val="002060"/>
                </a:solidFill>
              </a:rPr>
              <a:t>Addressing the nursing ‘Shortage’ especially in surgical services</a:t>
            </a:r>
          </a:p>
          <a:p>
            <a:pPr>
              <a:defRPr/>
            </a:pPr>
            <a:r>
              <a:rPr lang="en-US" sz="2800" b="1" dirty="0" smtClean="0">
                <a:solidFill>
                  <a:srgbClr val="002060"/>
                </a:solidFill>
              </a:rPr>
              <a:t>Accreditation of services to continually improve quality of care.</a:t>
            </a:r>
          </a:p>
          <a:p>
            <a:pPr>
              <a:defRPr/>
            </a:pPr>
            <a:r>
              <a:rPr lang="en-US" sz="2800" b="1" dirty="0" smtClean="0">
                <a:solidFill>
                  <a:srgbClr val="002060"/>
                </a:solidFill>
              </a:rPr>
              <a:t>Admitting staff Control</a:t>
            </a:r>
          </a:p>
          <a:p>
            <a:pPr>
              <a:defRPr/>
            </a:pPr>
            <a:r>
              <a:rPr lang="en-US" sz="2800" b="1" dirty="0" smtClean="0">
                <a:solidFill>
                  <a:srgbClr val="002060"/>
                </a:solidFill>
              </a:rPr>
              <a:t>Role of hospital committees</a:t>
            </a:r>
          </a:p>
          <a:p>
            <a:pPr>
              <a:defRPr/>
            </a:pPr>
            <a:r>
              <a:rPr lang="en-US" sz="2800" b="1" dirty="0" smtClean="0">
                <a:solidFill>
                  <a:srgbClr val="002060"/>
                </a:solidFill>
              </a:rPr>
              <a:t>Role of hospital administration.</a:t>
            </a:r>
          </a:p>
          <a:p>
            <a:pPr>
              <a:defRPr/>
            </a:pPr>
            <a:endParaRPr lang="en-US" sz="2800" b="1" dirty="0" smtClean="0"/>
          </a:p>
          <a:p>
            <a:pPr>
              <a:defRPr/>
            </a:pPr>
            <a:endParaRPr lang="en-US" dirty="0"/>
          </a:p>
        </p:txBody>
      </p:sp>
    </p:spTree>
    <p:extLst>
      <p:ext uri="{BB962C8B-B14F-4D97-AF65-F5344CB8AC3E}">
        <p14:creationId xmlns:p14="http://schemas.microsoft.com/office/powerpoint/2010/main" val="1573239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sz="quarter"/>
          </p:nvPr>
        </p:nvSpPr>
        <p:spPr>
          <a:xfrm>
            <a:off x="1066800" y="1524000"/>
            <a:ext cx="7086600" cy="1905000"/>
          </a:xfrm>
        </p:spPr>
        <p:txBody>
          <a:bodyPr>
            <a:noAutofit/>
          </a:bodyPr>
          <a:lstStyle/>
          <a:p>
            <a:pPr>
              <a:defRPr/>
            </a:pPr>
            <a:r>
              <a:rPr lang="en-GB" sz="6000" b="1" dirty="0" smtClean="0"/>
              <a:t>Combating the Negligent Tort</a:t>
            </a:r>
            <a:endParaRPr lang="en-GB" sz="6000" b="1" dirty="0"/>
          </a:p>
        </p:txBody>
      </p:sp>
      <p:sp>
        <p:nvSpPr>
          <p:cNvPr id="3" name="Text Placeholder 2"/>
          <p:cNvSpPr>
            <a:spLocks noGrp="1"/>
          </p:cNvSpPr>
          <p:nvPr>
            <p:ph type="subTitle" sz="quarter" idx="1"/>
          </p:nvPr>
        </p:nvSpPr>
        <p:spPr>
          <a:xfrm>
            <a:off x="990600" y="3810000"/>
            <a:ext cx="6934200" cy="1828800"/>
          </a:xfrm>
        </p:spPr>
        <p:txBody>
          <a:bodyPr>
            <a:noAutofit/>
          </a:bodyPr>
          <a:lstStyle/>
          <a:p>
            <a:pPr>
              <a:defRPr/>
            </a:pPr>
            <a:r>
              <a:rPr lang="en-US" sz="4000" b="1" dirty="0" smtClean="0">
                <a:solidFill>
                  <a:schemeClr val="accent1">
                    <a:lumMod val="50000"/>
                  </a:schemeClr>
                </a:solidFill>
              </a:rPr>
              <a:t>Use of Evidence-Based Practice Guidelines</a:t>
            </a:r>
          </a:p>
        </p:txBody>
      </p:sp>
    </p:spTree>
    <p:extLst>
      <p:ext uri="{BB962C8B-B14F-4D97-AF65-F5344CB8AC3E}">
        <p14:creationId xmlns:p14="http://schemas.microsoft.com/office/powerpoint/2010/main" val="22813047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a:xfrm>
            <a:off x="0" y="0"/>
            <a:ext cx="6553200" cy="914400"/>
          </a:xfrm>
        </p:spPr>
        <p:txBody>
          <a:bodyPr>
            <a:noAutofit/>
          </a:bodyPr>
          <a:lstStyle/>
          <a:p>
            <a:r>
              <a:rPr lang="en-US" altLang="en-US" sz="4000" b="1" dirty="0" smtClean="0">
                <a:solidFill>
                  <a:srgbClr val="002060"/>
                </a:solidFill>
                <a:effectLst/>
              </a:rPr>
              <a:t>Evidence Based Medicine </a:t>
            </a:r>
          </a:p>
        </p:txBody>
      </p:sp>
      <p:sp>
        <p:nvSpPr>
          <p:cNvPr id="7" name="Content Placeholder 6"/>
          <p:cNvSpPr>
            <a:spLocks noGrp="1"/>
          </p:cNvSpPr>
          <p:nvPr>
            <p:ph idx="1"/>
          </p:nvPr>
        </p:nvSpPr>
        <p:spPr>
          <a:xfrm>
            <a:off x="457200" y="1676399"/>
            <a:ext cx="8077200" cy="4114801"/>
          </a:xfrm>
        </p:spPr>
        <p:txBody>
          <a:bodyPr/>
          <a:lstStyle/>
          <a:p>
            <a:pPr>
              <a:defRPr/>
            </a:pPr>
            <a:r>
              <a:rPr lang="en-US" sz="2800" b="1" dirty="0" smtClean="0">
                <a:effectLst/>
              </a:rPr>
              <a:t>Evidence based medicine (EBM) is defined as “conscientious, explicit, and judicious use of current best evidence and knowledge of patient values by well-trained experienced clinicians </a:t>
            </a:r>
            <a:r>
              <a:rPr lang="en-US" sz="2800" b="1" dirty="0" smtClean="0">
                <a:solidFill>
                  <a:srgbClr val="00B050"/>
                </a:solidFill>
                <a:effectLst/>
              </a:rPr>
              <a:t>(</a:t>
            </a:r>
            <a:r>
              <a:rPr lang="en-US" sz="2800" b="1" i="1" dirty="0" smtClean="0">
                <a:solidFill>
                  <a:srgbClr val="00B050"/>
                </a:solidFill>
                <a:effectLst/>
              </a:rPr>
              <a:t>Institute of Medicine</a:t>
            </a:r>
            <a:r>
              <a:rPr lang="en-US" sz="2800" b="1" dirty="0" smtClean="0">
                <a:solidFill>
                  <a:srgbClr val="00B050"/>
                </a:solidFill>
                <a:effectLst/>
              </a:rPr>
              <a:t>)</a:t>
            </a:r>
            <a:r>
              <a:rPr lang="en-US" sz="2800" b="1" dirty="0" smtClean="0">
                <a:effectLst/>
              </a:rPr>
              <a:t>.</a:t>
            </a:r>
            <a:endParaRPr lang="en-US" sz="2800" b="1" dirty="0" smtClean="0">
              <a:solidFill>
                <a:srgbClr val="00B050"/>
              </a:solidFill>
              <a:effectLst/>
            </a:endParaRPr>
          </a:p>
          <a:p>
            <a:pPr>
              <a:defRPr/>
            </a:pPr>
            <a:r>
              <a:rPr lang="en-US" sz="2800" b="1" dirty="0" smtClean="0">
                <a:effectLst/>
              </a:rPr>
              <a:t>This means patients should receive care based on the best available scientific knowledge. Care should not vary illogically from clinician to clinician or from place to place.</a:t>
            </a:r>
          </a:p>
        </p:txBody>
      </p:sp>
    </p:spTree>
    <p:extLst>
      <p:ext uri="{BB962C8B-B14F-4D97-AF65-F5344CB8AC3E}">
        <p14:creationId xmlns:p14="http://schemas.microsoft.com/office/powerpoint/2010/main" val="20522115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28600" y="274638"/>
            <a:ext cx="6172200" cy="639762"/>
          </a:xfrm>
        </p:spPr>
        <p:txBody>
          <a:bodyPr>
            <a:normAutofit fontScale="90000"/>
          </a:bodyPr>
          <a:lstStyle/>
          <a:p>
            <a:r>
              <a:rPr lang="en-US" altLang="en-US" sz="6000" b="1" dirty="0" smtClean="0">
                <a:solidFill>
                  <a:srgbClr val="002060"/>
                </a:solidFill>
              </a:rPr>
              <a:t>Standards of Care</a:t>
            </a:r>
            <a:endParaRPr lang="en-US" altLang="en-US" sz="6000" b="1" dirty="0" smtClean="0">
              <a:solidFill>
                <a:srgbClr val="002060"/>
              </a:solidFill>
              <a:effectLst/>
            </a:endParaRPr>
          </a:p>
        </p:txBody>
      </p:sp>
      <p:sp>
        <p:nvSpPr>
          <p:cNvPr id="3" name="Content Placeholder 2"/>
          <p:cNvSpPr>
            <a:spLocks noGrp="1"/>
          </p:cNvSpPr>
          <p:nvPr>
            <p:ph idx="1"/>
          </p:nvPr>
        </p:nvSpPr>
        <p:spPr>
          <a:xfrm>
            <a:off x="533400" y="1676400"/>
            <a:ext cx="7924800" cy="4038600"/>
          </a:xfrm>
        </p:spPr>
        <p:txBody>
          <a:bodyPr>
            <a:normAutofit fontScale="92500"/>
          </a:bodyPr>
          <a:lstStyle/>
          <a:p>
            <a:pPr>
              <a:defRPr/>
            </a:pPr>
            <a:r>
              <a:rPr lang="en-US" sz="2800" b="1" dirty="0">
                <a:effectLst/>
              </a:rPr>
              <a:t>There are now clear guidelines and check-lists to follow for the management of most conditions which are backed by evidence based results from controlled studies.</a:t>
            </a:r>
            <a:endParaRPr lang="en-US" sz="2800" b="1" dirty="0" smtClean="0">
              <a:effectLst/>
            </a:endParaRPr>
          </a:p>
          <a:p>
            <a:pPr>
              <a:defRPr/>
            </a:pPr>
            <a:r>
              <a:rPr lang="en-US" sz="2800" b="1" dirty="0" smtClean="0">
                <a:effectLst/>
              </a:rPr>
              <a:t>Adhering to clinical guidelines derived from EBM fosters good practice and improves the quality of care. </a:t>
            </a:r>
          </a:p>
          <a:p>
            <a:pPr>
              <a:defRPr/>
            </a:pPr>
            <a:r>
              <a:rPr lang="en-US" sz="2800" b="1" dirty="0" smtClean="0">
                <a:effectLst/>
              </a:rPr>
              <a:t>Fewer mistakes are made and tort liability incidences are minimized in all departments of the institution</a:t>
            </a:r>
            <a:r>
              <a:rPr lang="en-US" sz="2400" b="1" dirty="0" smtClean="0">
                <a:effectLst/>
              </a:rPr>
              <a:t>.                         </a:t>
            </a:r>
          </a:p>
          <a:p>
            <a:pPr>
              <a:defRPr/>
            </a:pPr>
            <a:endParaRPr lang="en-US" sz="2400" b="1" dirty="0" smtClean="0">
              <a:effectLst/>
            </a:endParaRPr>
          </a:p>
          <a:p>
            <a:pPr>
              <a:defRPr/>
            </a:pPr>
            <a:endParaRPr lang="en-US" sz="2400" b="1" dirty="0"/>
          </a:p>
        </p:txBody>
      </p:sp>
    </p:spTree>
    <p:extLst>
      <p:ext uri="{BB962C8B-B14F-4D97-AF65-F5344CB8AC3E}">
        <p14:creationId xmlns:p14="http://schemas.microsoft.com/office/powerpoint/2010/main" val="28129233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838200" y="1600200"/>
            <a:ext cx="7315200" cy="2362200"/>
          </a:xfrm>
        </p:spPr>
        <p:txBody>
          <a:bodyPr>
            <a:normAutofit fontScale="90000"/>
          </a:bodyPr>
          <a:lstStyle/>
          <a:p>
            <a:pPr>
              <a:defRPr/>
            </a:pPr>
            <a:r>
              <a:rPr lang="en-US" sz="5400" b="1" dirty="0" smtClean="0"/>
              <a:t>Combating</a:t>
            </a:r>
            <a:r>
              <a:rPr lang="en-US" sz="5400" b="1" dirty="0" smtClean="0">
                <a:solidFill>
                  <a:schemeClr val="tx1"/>
                </a:solidFill>
                <a:effectLst/>
              </a:rPr>
              <a:t> the Negligent Tort</a:t>
            </a:r>
            <a:r>
              <a:rPr lang="en-US" sz="5400" b="1" dirty="0" smtClean="0">
                <a:solidFill>
                  <a:srgbClr val="FFFF00"/>
                </a:solidFill>
                <a:effectLst/>
              </a:rPr>
              <a:t/>
            </a:r>
            <a:br>
              <a:rPr lang="en-US" sz="5400" b="1" dirty="0" smtClean="0">
                <a:solidFill>
                  <a:srgbClr val="FFFF00"/>
                </a:solidFill>
                <a:effectLst/>
              </a:rPr>
            </a:br>
            <a:endParaRPr lang="en-US" b="1" dirty="0">
              <a:solidFill>
                <a:srgbClr val="FFFF00"/>
              </a:solidFill>
            </a:endParaRPr>
          </a:p>
        </p:txBody>
      </p:sp>
      <p:sp>
        <p:nvSpPr>
          <p:cNvPr id="28675" name="Text Placeholder 2"/>
          <p:cNvSpPr>
            <a:spLocks noGrp="1"/>
          </p:cNvSpPr>
          <p:nvPr>
            <p:ph type="subTitle" sz="quarter" idx="1"/>
          </p:nvPr>
        </p:nvSpPr>
        <p:spPr>
          <a:xfrm>
            <a:off x="1219200" y="3962400"/>
            <a:ext cx="6400800" cy="1828800"/>
          </a:xfrm>
        </p:spPr>
        <p:txBody>
          <a:bodyPr/>
          <a:lstStyle/>
          <a:p>
            <a:r>
              <a:rPr lang="en-US" altLang="en-US" sz="4800" b="1" dirty="0" smtClean="0">
                <a:solidFill>
                  <a:schemeClr val="accent5">
                    <a:lumMod val="50000"/>
                  </a:schemeClr>
                </a:solidFill>
                <a:effectLst/>
              </a:rPr>
              <a:t>Addressing the Nursing ‘Shortage’.</a:t>
            </a:r>
          </a:p>
        </p:txBody>
      </p:sp>
    </p:spTree>
    <p:extLst>
      <p:ext uri="{BB962C8B-B14F-4D97-AF65-F5344CB8AC3E}">
        <p14:creationId xmlns:p14="http://schemas.microsoft.com/office/powerpoint/2010/main" val="13937076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0"/>
            <a:ext cx="6248400" cy="914400"/>
          </a:xfrm>
        </p:spPr>
        <p:txBody>
          <a:bodyPr>
            <a:normAutofit/>
          </a:bodyPr>
          <a:lstStyle/>
          <a:p>
            <a:r>
              <a:rPr lang="en-US" altLang="en-US" sz="4800" b="1" dirty="0" smtClean="0">
                <a:solidFill>
                  <a:srgbClr val="00B050"/>
                </a:solidFill>
                <a:effectLst/>
              </a:rPr>
              <a:t>Role of the Nurse</a:t>
            </a:r>
          </a:p>
        </p:txBody>
      </p:sp>
      <p:sp>
        <p:nvSpPr>
          <p:cNvPr id="3" name="Content Placeholder 2"/>
          <p:cNvSpPr>
            <a:spLocks noGrp="1"/>
          </p:cNvSpPr>
          <p:nvPr>
            <p:ph idx="1"/>
          </p:nvPr>
        </p:nvSpPr>
        <p:spPr>
          <a:xfrm>
            <a:off x="609600" y="1676400"/>
            <a:ext cx="8077200" cy="4038600"/>
          </a:xfrm>
        </p:spPr>
        <p:txBody>
          <a:bodyPr/>
          <a:lstStyle/>
          <a:p>
            <a:pPr>
              <a:defRPr/>
            </a:pPr>
            <a:r>
              <a:rPr lang="en-US" sz="2400" b="1" dirty="0" smtClean="0">
                <a:effectLst/>
              </a:rPr>
              <a:t>Training and retaining experienced nurses is vital to the provision of effective and safe care in a hospital. </a:t>
            </a:r>
          </a:p>
          <a:p>
            <a:pPr>
              <a:defRPr/>
            </a:pPr>
            <a:r>
              <a:rPr lang="en-US" sz="2400" b="1" dirty="0" smtClean="0">
                <a:effectLst/>
              </a:rPr>
              <a:t>“Nurses intercept 86% of all medication errors made by doctors, pharmacists, and others prior to the provision of those medications to patients..... Insufficient monitoring of patients, caused by poor working conditions and the assignment of too few qualified nurses, increases the likelihood of patient deaths and injuries” </a:t>
            </a:r>
          </a:p>
          <a:p>
            <a:pPr marL="0" indent="0">
              <a:buFont typeface="Wingdings" pitchFamily="2" charset="2"/>
              <a:buNone/>
              <a:defRPr/>
            </a:pPr>
            <a:r>
              <a:rPr lang="en-US" sz="2400" b="1" dirty="0">
                <a:solidFill>
                  <a:srgbClr val="002060"/>
                </a:solidFill>
                <a:effectLst/>
              </a:rPr>
              <a:t> </a:t>
            </a:r>
            <a:r>
              <a:rPr lang="en-US" sz="2400" b="1" dirty="0" smtClean="0">
                <a:solidFill>
                  <a:srgbClr val="002060"/>
                </a:solidFill>
                <a:effectLst/>
              </a:rPr>
              <a:t>        </a:t>
            </a:r>
            <a:r>
              <a:rPr lang="en-US" sz="2400" b="1" i="1" dirty="0" smtClean="0">
                <a:solidFill>
                  <a:srgbClr val="002060"/>
                </a:solidFill>
                <a:effectLst/>
              </a:rPr>
              <a:t>Calnurses, n.d.</a:t>
            </a:r>
            <a:endParaRPr lang="en-US" sz="2400" b="1" i="1" dirty="0">
              <a:solidFill>
                <a:srgbClr val="002060"/>
              </a:solidFill>
              <a:effectLst/>
            </a:endParaRPr>
          </a:p>
        </p:txBody>
      </p:sp>
    </p:spTree>
    <p:extLst>
      <p:ext uri="{BB962C8B-B14F-4D97-AF65-F5344CB8AC3E}">
        <p14:creationId xmlns:p14="http://schemas.microsoft.com/office/powerpoint/2010/main" val="3202194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04800" y="274638"/>
            <a:ext cx="5943600" cy="639762"/>
          </a:xfrm>
        </p:spPr>
        <p:txBody>
          <a:bodyPr>
            <a:normAutofit fontScale="90000"/>
          </a:bodyPr>
          <a:lstStyle/>
          <a:p>
            <a:r>
              <a:rPr lang="en-US" altLang="en-US" sz="4800" b="1" dirty="0" smtClean="0">
                <a:effectLst/>
              </a:rPr>
              <a:t>Respondeat Superior</a:t>
            </a:r>
          </a:p>
        </p:txBody>
      </p:sp>
      <p:sp>
        <p:nvSpPr>
          <p:cNvPr id="3" name="Content Placeholder 2"/>
          <p:cNvSpPr>
            <a:spLocks noGrp="1"/>
          </p:cNvSpPr>
          <p:nvPr>
            <p:ph idx="1"/>
          </p:nvPr>
        </p:nvSpPr>
        <p:spPr/>
        <p:txBody>
          <a:bodyPr/>
          <a:lstStyle/>
          <a:p>
            <a:pPr>
              <a:buFont typeface="Wingdings" pitchFamily="2" charset="2"/>
              <a:buNone/>
              <a:defRPr/>
            </a:pPr>
            <a:r>
              <a:rPr lang="en-US" b="1" dirty="0" smtClean="0"/>
              <a:t>   </a:t>
            </a:r>
            <a:r>
              <a:rPr lang="en-US" sz="4400" b="1" dirty="0" smtClean="0">
                <a:solidFill>
                  <a:srgbClr val="002060"/>
                </a:solidFill>
                <a:effectLst/>
              </a:rPr>
              <a:t>A legal doctrine that holds an employer liable for torts committed by employees acting within the scope of their employment .</a:t>
            </a:r>
          </a:p>
          <a:p>
            <a:pPr>
              <a:buFont typeface="Wingdings" pitchFamily="2" charset="2"/>
              <a:buNone/>
              <a:defRPr/>
            </a:pPr>
            <a:r>
              <a:rPr lang="en-US" sz="4400" b="1" dirty="0" smtClean="0">
                <a:solidFill>
                  <a:srgbClr val="002060"/>
                </a:solidFill>
              </a:rPr>
              <a:t>                                          </a:t>
            </a:r>
            <a:r>
              <a:rPr lang="en-US" b="1" dirty="0" smtClean="0">
                <a:solidFill>
                  <a:srgbClr val="00B050"/>
                </a:solidFill>
                <a:effectLst/>
              </a:rPr>
              <a:t>(Miller, 2006)</a:t>
            </a:r>
            <a:endParaRPr lang="en-US" sz="4400" b="1" dirty="0">
              <a:solidFill>
                <a:srgbClr val="00B050"/>
              </a:solidFill>
              <a:effectLst/>
            </a:endParaRPr>
          </a:p>
        </p:txBody>
      </p:sp>
    </p:spTree>
    <p:extLst>
      <p:ext uri="{BB962C8B-B14F-4D97-AF65-F5344CB8AC3E}">
        <p14:creationId xmlns:p14="http://schemas.microsoft.com/office/powerpoint/2010/main" val="17688377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0"/>
            <a:ext cx="6172200" cy="990600"/>
          </a:xfrm>
        </p:spPr>
        <p:txBody>
          <a:bodyPr>
            <a:normAutofit/>
          </a:bodyPr>
          <a:lstStyle/>
          <a:p>
            <a:r>
              <a:rPr lang="en-US" altLang="en-US" sz="4800" b="1" dirty="0" smtClean="0">
                <a:solidFill>
                  <a:srgbClr val="002060"/>
                </a:solidFill>
                <a:effectLst/>
              </a:rPr>
              <a:t>Role of the Nurse…</a:t>
            </a:r>
          </a:p>
        </p:txBody>
      </p:sp>
      <p:sp>
        <p:nvSpPr>
          <p:cNvPr id="32771" name="Content Placeholder 2"/>
          <p:cNvSpPr>
            <a:spLocks noGrp="1"/>
          </p:cNvSpPr>
          <p:nvPr>
            <p:ph idx="1"/>
          </p:nvPr>
        </p:nvSpPr>
        <p:spPr>
          <a:xfrm>
            <a:off x="609600" y="1600200"/>
            <a:ext cx="8001000" cy="4038600"/>
          </a:xfrm>
        </p:spPr>
        <p:txBody>
          <a:bodyPr>
            <a:normAutofit/>
          </a:bodyPr>
          <a:lstStyle/>
          <a:p>
            <a:r>
              <a:rPr lang="en-US" altLang="en-US" sz="2800" b="1" dirty="0" smtClean="0">
                <a:effectLst/>
              </a:rPr>
              <a:t>Instruments and swabs left in body cavities may sound the stuff of newspapers, but do actually happen in environments where there is inexperience, ongoing training, and fatigue from overwork. </a:t>
            </a:r>
          </a:p>
          <a:p>
            <a:r>
              <a:rPr lang="en-US" altLang="en-US" sz="2800" b="1" dirty="0" smtClean="0"/>
              <a:t>Many of the regional public and general hospitals are continuously losing their experienced nurses to hospitals in developed countries thus reducing the quality of care in our hospitals.</a:t>
            </a:r>
            <a:endParaRPr lang="en-US" altLang="en-US" sz="2800" b="1" dirty="0" smtClean="0">
              <a:effectLst/>
            </a:endParaRPr>
          </a:p>
        </p:txBody>
      </p:sp>
    </p:spTree>
    <p:extLst>
      <p:ext uri="{BB962C8B-B14F-4D97-AF65-F5344CB8AC3E}">
        <p14:creationId xmlns:p14="http://schemas.microsoft.com/office/powerpoint/2010/main" val="2457886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172200" cy="914400"/>
          </a:xfrm>
        </p:spPr>
        <p:txBody>
          <a:bodyPr>
            <a:noAutofit/>
          </a:bodyPr>
          <a:lstStyle/>
          <a:p>
            <a:pPr>
              <a:defRPr/>
            </a:pPr>
            <a:r>
              <a:rPr lang="en-GB" sz="4800" b="1" dirty="0" smtClean="0">
                <a:solidFill>
                  <a:srgbClr val="0070C0"/>
                </a:solidFill>
              </a:rPr>
              <a:t>Nursing Exodus</a:t>
            </a:r>
            <a:endParaRPr lang="en-GB" sz="4800" b="1" dirty="0">
              <a:solidFill>
                <a:srgbClr val="0070C0"/>
              </a:solidFill>
            </a:endParaRPr>
          </a:p>
        </p:txBody>
      </p:sp>
      <p:sp>
        <p:nvSpPr>
          <p:cNvPr id="29699" name="Content Placeholder 2"/>
          <p:cNvSpPr>
            <a:spLocks noGrp="1"/>
          </p:cNvSpPr>
          <p:nvPr>
            <p:ph sz="half" idx="1"/>
          </p:nvPr>
        </p:nvSpPr>
        <p:spPr>
          <a:xfrm>
            <a:off x="457200" y="1219200"/>
            <a:ext cx="4114800" cy="4495800"/>
          </a:xfrm>
        </p:spPr>
        <p:txBody>
          <a:bodyPr>
            <a:noAutofit/>
          </a:bodyPr>
          <a:lstStyle/>
          <a:p>
            <a:r>
              <a:rPr lang="en-US" sz="2000" b="1" dirty="0" smtClean="0"/>
              <a:t>Countries like the US act as a ‘major draw’ to African nurses because of its ”quality of life as well as an aging nurse work force, low enrollment in nursing schools and increasing demand for nurses by aging baby boomers</a:t>
            </a:r>
            <a:r>
              <a:rPr lang="en-US" sz="2000" b="1" dirty="0" smtClean="0">
                <a:solidFill>
                  <a:srgbClr val="00B050"/>
                </a:solidFill>
              </a:rPr>
              <a:t>”(Center for Nursing Advocacy, 2006).</a:t>
            </a:r>
          </a:p>
          <a:p>
            <a:r>
              <a:rPr lang="en-US" sz="2000" b="1" dirty="0" smtClean="0"/>
              <a:t>The East and central African region has to device ways and means of retaining its experienced nursing workforce in order to maintain and improve standards of care.</a:t>
            </a:r>
            <a:endParaRPr lang="en-US" sz="2400" b="1" dirty="0" smtClean="0"/>
          </a:p>
          <a:p>
            <a:pPr marL="0" indent="0">
              <a:buFont typeface="Wingdings" pitchFamily="2" charset="2"/>
              <a:buNone/>
            </a:pPr>
            <a:endParaRPr lang="en-US" altLang="en-US" sz="2400" b="1" dirty="0" smtClean="0">
              <a:effectLst/>
            </a:endParaRPr>
          </a:p>
        </p:txBody>
      </p:sp>
      <p:pic>
        <p:nvPicPr>
          <p:cNvPr id="29702" name="Picture 2" descr="C:\Users\Owner\Desktop\New folder\Scrub nurse.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648200" y="1676400"/>
            <a:ext cx="4495800" cy="40386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8589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599"/>
            <a:ext cx="7772400" cy="1847851"/>
          </a:xfrm>
        </p:spPr>
        <p:txBody>
          <a:bodyPr>
            <a:noAutofit/>
          </a:bodyPr>
          <a:lstStyle/>
          <a:p>
            <a:r>
              <a:rPr lang="en-US" sz="4800" b="1" dirty="0" smtClean="0"/>
              <a:t>Combating </a:t>
            </a:r>
            <a:r>
              <a:rPr lang="en-US" sz="4800" b="1" dirty="0"/>
              <a:t>the Negligent Tort </a:t>
            </a:r>
            <a:r>
              <a:rPr lang="en-US" b="1" dirty="0">
                <a:solidFill>
                  <a:schemeClr val="tx2"/>
                </a:solidFill>
              </a:rPr>
              <a:t/>
            </a:r>
            <a:br>
              <a:rPr lang="en-US" b="1" dirty="0">
                <a:solidFill>
                  <a:schemeClr val="tx2"/>
                </a:solidFill>
              </a:rPr>
            </a:br>
            <a:endParaRPr lang="en-GB" sz="4800" dirty="0"/>
          </a:p>
        </p:txBody>
      </p:sp>
      <p:sp>
        <p:nvSpPr>
          <p:cNvPr id="5" name="Text Placeholder 4"/>
          <p:cNvSpPr>
            <a:spLocks noGrp="1"/>
          </p:cNvSpPr>
          <p:nvPr>
            <p:ph type="subTitle" idx="1"/>
          </p:nvPr>
        </p:nvSpPr>
        <p:spPr>
          <a:xfrm>
            <a:off x="1371600" y="3581400"/>
            <a:ext cx="6400800" cy="1676400"/>
          </a:xfrm>
        </p:spPr>
        <p:txBody>
          <a:bodyPr>
            <a:noAutofit/>
          </a:bodyPr>
          <a:lstStyle/>
          <a:p>
            <a:pPr algn="ctr">
              <a:defRPr/>
            </a:pPr>
            <a:r>
              <a:rPr lang="en-US" sz="4800" b="1" dirty="0" smtClean="0">
                <a:solidFill>
                  <a:schemeClr val="tx2"/>
                </a:solidFill>
              </a:rPr>
              <a:t>Accreditation of Services</a:t>
            </a:r>
          </a:p>
        </p:txBody>
      </p:sp>
    </p:spTree>
    <p:extLst>
      <p:ext uri="{BB962C8B-B14F-4D97-AF65-F5344CB8AC3E}">
        <p14:creationId xmlns:p14="http://schemas.microsoft.com/office/powerpoint/2010/main" val="22452028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172200" cy="914400"/>
          </a:xfrm>
        </p:spPr>
        <p:txBody>
          <a:bodyPr>
            <a:noAutofit/>
          </a:bodyPr>
          <a:lstStyle/>
          <a:p>
            <a:pPr>
              <a:defRPr/>
            </a:pPr>
            <a:r>
              <a:rPr lang="en-US" sz="3200" b="1" dirty="0" smtClean="0">
                <a:solidFill>
                  <a:srgbClr val="00B050"/>
                </a:solidFill>
              </a:rPr>
              <a:t>Accreditation and Risk Reduction.</a:t>
            </a:r>
            <a:endParaRPr lang="en-US" sz="3200" b="1" dirty="0">
              <a:solidFill>
                <a:srgbClr val="00B050"/>
              </a:solidFill>
            </a:endParaRPr>
          </a:p>
        </p:txBody>
      </p:sp>
      <p:sp>
        <p:nvSpPr>
          <p:cNvPr id="3" name="Content Placeholder 2"/>
          <p:cNvSpPr>
            <a:spLocks noGrp="1"/>
          </p:cNvSpPr>
          <p:nvPr>
            <p:ph idx="1"/>
          </p:nvPr>
        </p:nvSpPr>
        <p:spPr>
          <a:xfrm>
            <a:off x="1066800" y="1676400"/>
            <a:ext cx="7543800" cy="3962400"/>
          </a:xfrm>
        </p:spPr>
        <p:txBody>
          <a:bodyPr/>
          <a:lstStyle/>
          <a:p>
            <a:pPr>
              <a:defRPr/>
            </a:pPr>
            <a:r>
              <a:rPr lang="en-US" sz="2800" b="1" dirty="0" smtClean="0">
                <a:effectLst/>
              </a:rPr>
              <a:t>Accreditation helps </a:t>
            </a:r>
            <a:r>
              <a:rPr lang="en-US" sz="2800" b="1" dirty="0">
                <a:effectLst/>
              </a:rPr>
              <a:t>organize and strengthen patient safety </a:t>
            </a:r>
            <a:r>
              <a:rPr lang="en-US" sz="2800" b="1" dirty="0" smtClean="0">
                <a:effectLst/>
              </a:rPr>
              <a:t>efforts to manage and reduce risk</a:t>
            </a:r>
            <a:r>
              <a:rPr lang="en-US" sz="2800" b="1" i="1" dirty="0" smtClean="0">
                <a:solidFill>
                  <a:srgbClr val="002060"/>
                </a:solidFill>
                <a:effectLst/>
              </a:rPr>
              <a:t>. (JCAHO, BNQP, ISO)</a:t>
            </a:r>
            <a:endParaRPr lang="en-US" sz="2800" b="1" i="1" dirty="0" smtClean="0">
              <a:solidFill>
                <a:srgbClr val="002060"/>
              </a:solidFill>
            </a:endParaRPr>
          </a:p>
          <a:p>
            <a:pPr>
              <a:defRPr/>
            </a:pPr>
            <a:r>
              <a:rPr lang="en-US" sz="2800" b="1" dirty="0" smtClean="0"/>
              <a:t>It strengthens community confidence in the quality and safety of care, treatment and services.</a:t>
            </a:r>
            <a:r>
              <a:rPr lang="en-US" sz="2800" b="1" dirty="0">
                <a:effectLst/>
              </a:rPr>
              <a:t>  </a:t>
            </a:r>
            <a:r>
              <a:rPr lang="en-US" sz="2800" b="1" dirty="0" smtClean="0">
                <a:effectLst/>
              </a:rPr>
              <a:t>It makes </a:t>
            </a:r>
            <a:r>
              <a:rPr lang="en-US" sz="2800" b="1" dirty="0">
                <a:effectLst/>
              </a:rPr>
              <a:t>a strong statement to the community about an organization’s efforts to provide the highest quality services. </a:t>
            </a:r>
            <a:endParaRPr lang="en-US" sz="2800" b="1" dirty="0" smtClean="0"/>
          </a:p>
        </p:txBody>
      </p:sp>
    </p:spTree>
    <p:extLst>
      <p:ext uri="{BB962C8B-B14F-4D97-AF65-F5344CB8AC3E}">
        <p14:creationId xmlns:p14="http://schemas.microsoft.com/office/powerpoint/2010/main" val="20416436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172200" cy="914400"/>
          </a:xfrm>
        </p:spPr>
        <p:txBody>
          <a:bodyPr>
            <a:noAutofit/>
          </a:bodyPr>
          <a:lstStyle/>
          <a:p>
            <a:pPr>
              <a:defRPr/>
            </a:pPr>
            <a:r>
              <a:rPr lang="en-US" sz="3200" b="1" dirty="0" smtClean="0">
                <a:solidFill>
                  <a:srgbClr val="0070C0"/>
                </a:solidFill>
              </a:rPr>
              <a:t>Accreditation</a:t>
            </a:r>
            <a:r>
              <a:rPr lang="en-US" sz="2800" b="1" dirty="0" smtClean="0">
                <a:solidFill>
                  <a:srgbClr val="0070C0"/>
                </a:solidFill>
              </a:rPr>
              <a:t> and Quality of Care</a:t>
            </a:r>
            <a:endParaRPr lang="en-US" sz="2800" b="1" dirty="0">
              <a:solidFill>
                <a:srgbClr val="0070C0"/>
              </a:solidFill>
            </a:endParaRPr>
          </a:p>
        </p:txBody>
      </p:sp>
      <p:sp>
        <p:nvSpPr>
          <p:cNvPr id="3" name="Content Placeholder 2"/>
          <p:cNvSpPr>
            <a:spLocks noGrp="1"/>
          </p:cNvSpPr>
          <p:nvPr>
            <p:ph idx="1"/>
          </p:nvPr>
        </p:nvSpPr>
        <p:spPr>
          <a:xfrm>
            <a:off x="762000" y="1524000"/>
            <a:ext cx="7848600" cy="4267200"/>
          </a:xfrm>
        </p:spPr>
        <p:txBody>
          <a:bodyPr>
            <a:normAutofit/>
          </a:bodyPr>
          <a:lstStyle/>
          <a:p>
            <a:pPr>
              <a:defRPr/>
            </a:pPr>
            <a:r>
              <a:rPr lang="en-US" sz="2800" b="1" dirty="0"/>
              <a:t>I</a:t>
            </a:r>
            <a:r>
              <a:rPr lang="en-US" sz="2800" b="1" dirty="0" smtClean="0"/>
              <a:t>nternationally accepted guidelines </a:t>
            </a:r>
            <a:r>
              <a:rPr lang="en-US" sz="2800" b="1" dirty="0"/>
              <a:t>are usually stressed by accrediting bodies in their health care criteria</a:t>
            </a:r>
            <a:r>
              <a:rPr lang="en-US" sz="2800" b="1" dirty="0" smtClean="0"/>
              <a:t>.</a:t>
            </a:r>
          </a:p>
          <a:p>
            <a:pPr>
              <a:defRPr/>
            </a:pPr>
            <a:r>
              <a:rPr lang="en-US" sz="2800" b="1" dirty="0" smtClean="0"/>
              <a:t>Fewer mishaps happen in the operating theatres and other departments if accreditation criteria are used in appointments of staff, conduct of invasive procedures, use of anaesthetic equipment, application of appropriate nurse ratios, and regulation of working hours. </a:t>
            </a:r>
          </a:p>
        </p:txBody>
      </p:sp>
    </p:spTree>
    <p:extLst>
      <p:ext uri="{BB962C8B-B14F-4D97-AF65-F5344CB8AC3E}">
        <p14:creationId xmlns:p14="http://schemas.microsoft.com/office/powerpoint/2010/main" val="28560139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172200" cy="914400"/>
          </a:xfrm>
        </p:spPr>
        <p:txBody>
          <a:bodyPr>
            <a:noAutofit/>
          </a:bodyPr>
          <a:lstStyle/>
          <a:p>
            <a:pPr>
              <a:defRPr/>
            </a:pPr>
            <a:r>
              <a:rPr lang="en-US" sz="3200" b="1" dirty="0" smtClean="0">
                <a:solidFill>
                  <a:srgbClr val="0070C0"/>
                </a:solidFill>
              </a:rPr>
              <a:t>Accreditation Improves Adherence</a:t>
            </a:r>
            <a:endParaRPr lang="en-US" sz="3200" b="1" dirty="0">
              <a:solidFill>
                <a:srgbClr val="0070C0"/>
              </a:solidFill>
            </a:endParaRPr>
          </a:p>
        </p:txBody>
      </p:sp>
      <p:sp>
        <p:nvSpPr>
          <p:cNvPr id="3" name="Content Placeholder 2"/>
          <p:cNvSpPr>
            <a:spLocks noGrp="1"/>
          </p:cNvSpPr>
          <p:nvPr>
            <p:ph idx="1"/>
          </p:nvPr>
        </p:nvSpPr>
        <p:spPr>
          <a:xfrm>
            <a:off x="0" y="1600200"/>
            <a:ext cx="8991600" cy="4191000"/>
          </a:xfrm>
        </p:spPr>
        <p:txBody>
          <a:bodyPr>
            <a:noAutofit/>
          </a:bodyPr>
          <a:lstStyle/>
          <a:p>
            <a:pPr>
              <a:defRPr/>
            </a:pPr>
            <a:r>
              <a:rPr lang="en-US" sz="3600" b="1" dirty="0"/>
              <a:t>A</a:t>
            </a:r>
            <a:r>
              <a:rPr lang="en-US" sz="3600" b="1" dirty="0" smtClean="0"/>
              <a:t>ccreditation has the power to compel hospitals to adhere to guidelines and regulations and therefore stay clear of legal mishaps. </a:t>
            </a:r>
          </a:p>
          <a:p>
            <a:pPr>
              <a:defRPr/>
            </a:pPr>
            <a:r>
              <a:rPr lang="en-US" sz="3600" b="1" dirty="0" smtClean="0"/>
              <a:t>The East and Central African countries have  to introduce health care targeted accrediting bodies to help improve standards of care.</a:t>
            </a:r>
            <a:endParaRPr lang="en-US" sz="3600" b="1" dirty="0"/>
          </a:p>
        </p:txBody>
      </p:sp>
    </p:spTree>
    <p:extLst>
      <p:ext uri="{BB962C8B-B14F-4D97-AF65-F5344CB8AC3E}">
        <p14:creationId xmlns:p14="http://schemas.microsoft.com/office/powerpoint/2010/main" val="26440802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sz="quarter"/>
          </p:nvPr>
        </p:nvSpPr>
        <p:spPr>
          <a:xfrm>
            <a:off x="1066800" y="1752600"/>
            <a:ext cx="7086600" cy="1676400"/>
          </a:xfrm>
        </p:spPr>
        <p:txBody>
          <a:bodyPr>
            <a:normAutofit/>
          </a:bodyPr>
          <a:lstStyle/>
          <a:p>
            <a:pPr>
              <a:defRPr/>
            </a:pPr>
            <a:r>
              <a:rPr lang="en-US" sz="4800" b="1" dirty="0" smtClean="0"/>
              <a:t>Combating the Negligent Tort</a:t>
            </a:r>
            <a:endParaRPr lang="en-US" sz="4800" b="1" dirty="0"/>
          </a:p>
        </p:txBody>
      </p:sp>
      <p:sp>
        <p:nvSpPr>
          <p:cNvPr id="7" name="Text Placeholder 6"/>
          <p:cNvSpPr>
            <a:spLocks noGrp="1"/>
          </p:cNvSpPr>
          <p:nvPr>
            <p:ph type="subTitle" sz="quarter" idx="1"/>
          </p:nvPr>
        </p:nvSpPr>
        <p:spPr>
          <a:xfrm>
            <a:off x="1371600" y="3886200"/>
            <a:ext cx="6400800" cy="1371600"/>
          </a:xfrm>
        </p:spPr>
        <p:txBody>
          <a:bodyPr/>
          <a:lstStyle/>
          <a:p>
            <a:pPr>
              <a:defRPr/>
            </a:pPr>
            <a:r>
              <a:rPr lang="en-US" sz="4400" b="1" dirty="0" smtClean="0">
                <a:solidFill>
                  <a:schemeClr val="accent5">
                    <a:lumMod val="50000"/>
                  </a:schemeClr>
                </a:solidFill>
              </a:rPr>
              <a:t>Admitting Staff Control</a:t>
            </a:r>
          </a:p>
          <a:p>
            <a:pPr>
              <a:defRPr/>
            </a:pPr>
            <a:endParaRPr lang="en-US" sz="3600" dirty="0"/>
          </a:p>
          <a:p>
            <a:pPr>
              <a:defRPr/>
            </a:pPr>
            <a:endParaRPr lang="en-US" sz="3600" dirty="0" smtClean="0"/>
          </a:p>
          <a:p>
            <a:pPr>
              <a:defRPr/>
            </a:pPr>
            <a:endParaRPr lang="en-US" sz="3600" dirty="0"/>
          </a:p>
          <a:p>
            <a:pPr>
              <a:defRPr/>
            </a:pPr>
            <a:endParaRPr lang="en-US" sz="3600" dirty="0" smtClean="0"/>
          </a:p>
          <a:p>
            <a:pPr>
              <a:defRPr/>
            </a:pPr>
            <a:endParaRPr lang="en-US" sz="3600" dirty="0"/>
          </a:p>
          <a:p>
            <a:pPr>
              <a:defRPr/>
            </a:pPr>
            <a:endParaRPr lang="en-US" sz="3600" dirty="0" smtClean="0"/>
          </a:p>
          <a:p>
            <a:pPr>
              <a:defRPr/>
            </a:pPr>
            <a:endParaRPr lang="en-US" sz="3600" dirty="0" smtClean="0"/>
          </a:p>
          <a:p>
            <a:pPr>
              <a:defRPr/>
            </a:pPr>
            <a:endParaRPr lang="en-US" sz="4800" b="1" dirty="0">
              <a:solidFill>
                <a:srgbClr val="FFFF00"/>
              </a:solidFill>
            </a:endParaRPr>
          </a:p>
          <a:p>
            <a:pPr>
              <a:defRPr/>
            </a:pPr>
            <a:endParaRPr lang="en-US" dirty="0" smtClean="0"/>
          </a:p>
          <a:p>
            <a:pPr>
              <a:defRPr/>
            </a:pPr>
            <a:endParaRPr lang="en-US" dirty="0"/>
          </a:p>
        </p:txBody>
      </p:sp>
    </p:spTree>
    <p:extLst>
      <p:ext uri="{BB962C8B-B14F-4D97-AF65-F5344CB8AC3E}">
        <p14:creationId xmlns:p14="http://schemas.microsoft.com/office/powerpoint/2010/main" val="13279462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096000" cy="914400"/>
          </a:xfrm>
        </p:spPr>
        <p:txBody>
          <a:bodyPr>
            <a:normAutofit/>
          </a:bodyPr>
          <a:lstStyle/>
          <a:p>
            <a:pPr>
              <a:defRPr/>
            </a:pPr>
            <a:r>
              <a:rPr lang="en-US" b="1" dirty="0" smtClean="0"/>
              <a:t>Admitting Staff Control</a:t>
            </a:r>
            <a:endParaRPr lang="en-US" b="1" dirty="0"/>
          </a:p>
        </p:txBody>
      </p:sp>
      <p:sp>
        <p:nvSpPr>
          <p:cNvPr id="3" name="Content Placeholder 2"/>
          <p:cNvSpPr>
            <a:spLocks noGrp="1"/>
          </p:cNvSpPr>
          <p:nvPr>
            <p:ph idx="1"/>
          </p:nvPr>
        </p:nvSpPr>
        <p:spPr>
          <a:xfrm>
            <a:off x="457200" y="1600200"/>
            <a:ext cx="8382000" cy="4038600"/>
          </a:xfrm>
        </p:spPr>
        <p:txBody>
          <a:bodyPr>
            <a:noAutofit/>
          </a:bodyPr>
          <a:lstStyle/>
          <a:p>
            <a:pPr>
              <a:defRPr/>
            </a:pPr>
            <a:r>
              <a:rPr lang="en-US" sz="2800" b="1" dirty="0" smtClean="0">
                <a:solidFill>
                  <a:srgbClr val="002060"/>
                </a:solidFill>
              </a:rPr>
              <a:t>Strengthen criteria for the admission of surgical, anaesthetic and ob-gyn staff to use hospital facilities; with emphasis on the system used to determine whether the applicants have the required qualifications, experience and practice licenses.</a:t>
            </a:r>
          </a:p>
          <a:p>
            <a:pPr>
              <a:defRPr/>
            </a:pPr>
            <a:r>
              <a:rPr lang="en-US" sz="2800" b="1" dirty="0" smtClean="0">
                <a:solidFill>
                  <a:srgbClr val="002060"/>
                </a:solidFill>
              </a:rPr>
              <a:t>Limit the scope of procedures a surgeon is allowed to perform based on experience and training as well as adherence to evidence-based guidelines for particular procedures.</a:t>
            </a:r>
            <a:endParaRPr lang="en-US" sz="2800" b="1" dirty="0">
              <a:solidFill>
                <a:srgbClr val="002060"/>
              </a:solidFill>
            </a:endParaRPr>
          </a:p>
        </p:txBody>
      </p:sp>
    </p:spTree>
    <p:extLst>
      <p:ext uri="{BB962C8B-B14F-4D97-AF65-F5344CB8AC3E}">
        <p14:creationId xmlns:p14="http://schemas.microsoft.com/office/powerpoint/2010/main" val="37190333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248400" cy="914400"/>
          </a:xfrm>
        </p:spPr>
        <p:txBody>
          <a:bodyPr>
            <a:noAutofit/>
          </a:bodyPr>
          <a:lstStyle/>
          <a:p>
            <a:pPr>
              <a:defRPr/>
            </a:pPr>
            <a:r>
              <a:rPr lang="en-US" sz="3200" b="1" dirty="0" smtClean="0">
                <a:solidFill>
                  <a:srgbClr val="00B050"/>
                </a:solidFill>
              </a:rPr>
              <a:t>Conditional Maintenance of Admission Rights</a:t>
            </a:r>
            <a:endParaRPr lang="en-US" sz="3200" b="1" dirty="0">
              <a:solidFill>
                <a:srgbClr val="00B050"/>
              </a:solidFill>
            </a:endParaRPr>
          </a:p>
        </p:txBody>
      </p:sp>
      <p:sp>
        <p:nvSpPr>
          <p:cNvPr id="3" name="Content Placeholder 2"/>
          <p:cNvSpPr>
            <a:spLocks noGrp="1"/>
          </p:cNvSpPr>
          <p:nvPr>
            <p:ph idx="1"/>
          </p:nvPr>
        </p:nvSpPr>
        <p:spPr>
          <a:xfrm>
            <a:off x="457200" y="1752601"/>
            <a:ext cx="8229600" cy="3581400"/>
          </a:xfrm>
        </p:spPr>
        <p:txBody>
          <a:bodyPr>
            <a:normAutofit/>
          </a:bodyPr>
          <a:lstStyle/>
          <a:p>
            <a:pPr>
              <a:defRPr/>
            </a:pPr>
            <a:r>
              <a:rPr lang="en-US" sz="3600" b="1" dirty="0" smtClean="0"/>
              <a:t>Withdrawal of admission rights could be enforced more vigorously for negligent or incompetent practice while avoiding victimization of health care professionals by competing colleagues sitting on disciplinary committees. </a:t>
            </a:r>
            <a:endParaRPr lang="en-US" sz="3600" b="1" dirty="0"/>
          </a:p>
        </p:txBody>
      </p:sp>
    </p:spTree>
    <p:extLst>
      <p:ext uri="{BB962C8B-B14F-4D97-AF65-F5344CB8AC3E}">
        <p14:creationId xmlns:p14="http://schemas.microsoft.com/office/powerpoint/2010/main" val="1721735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096000" cy="990600"/>
          </a:xfrm>
        </p:spPr>
        <p:txBody>
          <a:bodyPr>
            <a:noAutofit/>
          </a:bodyPr>
          <a:lstStyle/>
          <a:p>
            <a:pPr>
              <a:defRPr/>
            </a:pPr>
            <a:r>
              <a:rPr lang="en-US" b="1" dirty="0" smtClean="0">
                <a:solidFill>
                  <a:srgbClr val="0070C0"/>
                </a:solidFill>
              </a:rPr>
              <a:t>Reporting of Errors</a:t>
            </a:r>
            <a:endParaRPr lang="en-US" b="1" dirty="0">
              <a:solidFill>
                <a:srgbClr val="0070C0"/>
              </a:solidFill>
            </a:endParaRPr>
          </a:p>
        </p:txBody>
      </p:sp>
      <p:sp>
        <p:nvSpPr>
          <p:cNvPr id="3" name="Content Placeholder 2"/>
          <p:cNvSpPr>
            <a:spLocks noGrp="1"/>
          </p:cNvSpPr>
          <p:nvPr>
            <p:ph idx="1"/>
          </p:nvPr>
        </p:nvSpPr>
        <p:spPr>
          <a:xfrm>
            <a:off x="457200" y="1676399"/>
            <a:ext cx="8229600" cy="4038601"/>
          </a:xfrm>
        </p:spPr>
        <p:txBody>
          <a:bodyPr>
            <a:normAutofit lnSpcReduction="10000"/>
          </a:bodyPr>
          <a:lstStyle/>
          <a:p>
            <a:pPr>
              <a:defRPr/>
            </a:pPr>
            <a:r>
              <a:rPr lang="en-US" b="1" dirty="0"/>
              <a:t>E</a:t>
            </a:r>
            <a:r>
              <a:rPr lang="en-US" b="1" dirty="0" smtClean="0"/>
              <a:t>fficient modalities of reporting errors to the legal department and communication with patients and family must be introduced and emphasized. </a:t>
            </a:r>
          </a:p>
          <a:p>
            <a:pPr>
              <a:defRPr/>
            </a:pPr>
            <a:r>
              <a:rPr lang="en-US" b="1" dirty="0" smtClean="0"/>
              <a:t>An institutional annual review of the admitting staff performance and complications rate should be more stringent or introduced if non </a:t>
            </a:r>
            <a:r>
              <a:rPr lang="en-US" b="1" dirty="0" err="1" smtClean="0"/>
              <a:t>existant</a:t>
            </a:r>
            <a:r>
              <a:rPr lang="en-US" b="1" dirty="0" smtClean="0"/>
              <a:t>. </a:t>
            </a:r>
            <a:endParaRPr lang="en-US" b="1" dirty="0"/>
          </a:p>
        </p:txBody>
      </p:sp>
    </p:spTree>
    <p:extLst>
      <p:ext uri="{BB962C8B-B14F-4D97-AF65-F5344CB8AC3E}">
        <p14:creationId xmlns:p14="http://schemas.microsoft.com/office/powerpoint/2010/main" val="1029857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6172200" cy="914400"/>
          </a:xfrm>
        </p:spPr>
        <p:txBody>
          <a:bodyPr>
            <a:noAutofit/>
          </a:bodyPr>
          <a:lstStyle/>
          <a:p>
            <a:r>
              <a:rPr lang="en-GB" sz="4800" dirty="0" smtClean="0"/>
              <a:t>Tort</a:t>
            </a:r>
            <a:endParaRPr lang="en-GB" sz="4800" dirty="0"/>
          </a:p>
        </p:txBody>
      </p:sp>
      <p:sp>
        <p:nvSpPr>
          <p:cNvPr id="6" name="Text Placeholder 5"/>
          <p:cNvSpPr>
            <a:spLocks noGrp="1"/>
          </p:cNvSpPr>
          <p:nvPr>
            <p:ph type="body" sz="half" idx="2"/>
          </p:nvPr>
        </p:nvSpPr>
        <p:spPr>
          <a:xfrm>
            <a:off x="457200" y="1435101"/>
            <a:ext cx="3352800" cy="4127499"/>
          </a:xfrm>
        </p:spPr>
        <p:txBody>
          <a:bodyPr>
            <a:noAutofit/>
          </a:bodyPr>
          <a:lstStyle/>
          <a:p>
            <a:pPr>
              <a:defRPr/>
            </a:pPr>
            <a:r>
              <a:rPr lang="en-US" sz="2400" b="1" dirty="0"/>
              <a:t>A civil wrong, or wrongful act, whether intentional or accidental, from which injury occurs to another. Torts include all negligence cases as well as intentional wrongs which result in harm. </a:t>
            </a:r>
          </a:p>
          <a:p>
            <a:pPr>
              <a:defRPr/>
            </a:pPr>
            <a:r>
              <a:rPr lang="en-US" sz="1600" b="1" dirty="0"/>
              <a:t>                  </a:t>
            </a:r>
            <a:r>
              <a:rPr lang="en-US" sz="1600" b="1" i="1" dirty="0"/>
              <a:t>The Free Dictionary</a:t>
            </a:r>
            <a:endParaRPr lang="en-GB" sz="2400" dirty="0"/>
          </a:p>
        </p:txBody>
      </p:sp>
      <p:pic>
        <p:nvPicPr>
          <p:cNvPr id="7" name="Picture 2" descr="C:\Users\Owner\Desktop\New folder\Legal mediicn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86201" y="1676401"/>
            <a:ext cx="5257799"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48436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81000" y="1676400"/>
            <a:ext cx="8077200" cy="1924051"/>
          </a:xfrm>
        </p:spPr>
        <p:txBody>
          <a:bodyPr>
            <a:normAutofit/>
          </a:bodyPr>
          <a:lstStyle/>
          <a:p>
            <a:pPr>
              <a:defRPr/>
            </a:pPr>
            <a:r>
              <a:rPr lang="en-US" sz="5400" b="1" dirty="0" smtClean="0"/>
              <a:t>Combating the Negligent Tort</a:t>
            </a:r>
            <a:endParaRPr lang="en-US" sz="5400" b="1" dirty="0"/>
          </a:p>
        </p:txBody>
      </p:sp>
      <p:sp>
        <p:nvSpPr>
          <p:cNvPr id="7" name="Text Placeholder 6"/>
          <p:cNvSpPr>
            <a:spLocks noGrp="1"/>
          </p:cNvSpPr>
          <p:nvPr>
            <p:ph type="subTitle" idx="1"/>
          </p:nvPr>
        </p:nvSpPr>
        <p:spPr>
          <a:xfrm>
            <a:off x="1371600" y="3657600"/>
            <a:ext cx="6400800" cy="1676400"/>
          </a:xfrm>
        </p:spPr>
        <p:txBody>
          <a:bodyPr>
            <a:normAutofit fontScale="47500" lnSpcReduction="20000"/>
          </a:bodyPr>
          <a:lstStyle/>
          <a:p>
            <a:pPr>
              <a:defRPr/>
            </a:pPr>
            <a:endParaRPr lang="en-US" sz="3600" dirty="0" smtClean="0"/>
          </a:p>
          <a:p>
            <a:pPr>
              <a:defRPr/>
            </a:pPr>
            <a:r>
              <a:rPr lang="en-US" sz="9600" b="1" dirty="0" smtClean="0">
                <a:solidFill>
                  <a:schemeClr val="accent5">
                    <a:lumMod val="50000"/>
                  </a:schemeClr>
                </a:solidFill>
              </a:rPr>
              <a:t>Role of theatre users committees</a:t>
            </a:r>
          </a:p>
          <a:p>
            <a:pPr>
              <a:defRPr/>
            </a:pPr>
            <a:endParaRPr lang="en-US" sz="3600" dirty="0"/>
          </a:p>
          <a:p>
            <a:pPr>
              <a:defRPr/>
            </a:pPr>
            <a:endParaRPr lang="en-US" sz="3600" dirty="0" smtClean="0"/>
          </a:p>
          <a:p>
            <a:pPr>
              <a:defRPr/>
            </a:pPr>
            <a:endParaRPr lang="en-US" sz="3600" dirty="0"/>
          </a:p>
          <a:p>
            <a:pPr>
              <a:defRPr/>
            </a:pPr>
            <a:endParaRPr lang="en-US" sz="3600" dirty="0" smtClean="0"/>
          </a:p>
          <a:p>
            <a:pPr>
              <a:defRPr/>
            </a:pPr>
            <a:endParaRPr lang="en-US" sz="3600" dirty="0"/>
          </a:p>
          <a:p>
            <a:pPr>
              <a:defRPr/>
            </a:pPr>
            <a:endParaRPr lang="en-US" sz="3600" dirty="0" smtClean="0"/>
          </a:p>
          <a:p>
            <a:pPr>
              <a:defRPr/>
            </a:pPr>
            <a:endParaRPr lang="en-US" sz="3600" dirty="0" smtClean="0"/>
          </a:p>
          <a:p>
            <a:pPr>
              <a:defRPr/>
            </a:pPr>
            <a:endParaRPr lang="en-US" sz="3600" dirty="0" smtClean="0"/>
          </a:p>
          <a:p>
            <a:pPr>
              <a:defRPr/>
            </a:pPr>
            <a:endParaRPr lang="en-US" dirty="0"/>
          </a:p>
          <a:p>
            <a:pPr>
              <a:defRPr/>
            </a:pPr>
            <a:endParaRPr lang="en-US" sz="4000" b="1" dirty="0" smtClean="0">
              <a:solidFill>
                <a:srgbClr val="FFFF00"/>
              </a:solidFill>
            </a:endParaRPr>
          </a:p>
          <a:p>
            <a:pPr>
              <a:defRPr/>
            </a:pPr>
            <a:endParaRPr lang="en-US" sz="9600" dirty="0"/>
          </a:p>
        </p:txBody>
      </p:sp>
    </p:spTree>
    <p:extLst>
      <p:ext uri="{BB962C8B-B14F-4D97-AF65-F5344CB8AC3E}">
        <p14:creationId xmlns:p14="http://schemas.microsoft.com/office/powerpoint/2010/main" val="3895391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3"/>
          <p:cNvSpPr>
            <a:spLocks noGrp="1"/>
          </p:cNvSpPr>
          <p:nvPr>
            <p:ph type="title"/>
          </p:nvPr>
        </p:nvSpPr>
        <p:spPr>
          <a:xfrm>
            <a:off x="0" y="0"/>
            <a:ext cx="6248400" cy="914400"/>
          </a:xfrm>
        </p:spPr>
        <p:txBody>
          <a:bodyPr>
            <a:normAutofit fontScale="90000"/>
          </a:bodyPr>
          <a:lstStyle/>
          <a:p>
            <a:r>
              <a:rPr lang="en-US" altLang="en-US" b="1" dirty="0" smtClean="0">
                <a:effectLst/>
              </a:rPr>
              <a:t>Liaison with Management</a:t>
            </a:r>
          </a:p>
        </p:txBody>
      </p:sp>
      <p:sp>
        <p:nvSpPr>
          <p:cNvPr id="43011" name="Content Placeholder 4"/>
          <p:cNvSpPr>
            <a:spLocks noGrp="1"/>
          </p:cNvSpPr>
          <p:nvPr>
            <p:ph idx="1"/>
          </p:nvPr>
        </p:nvSpPr>
        <p:spPr>
          <a:xfrm>
            <a:off x="1066800" y="1752600"/>
            <a:ext cx="7543800" cy="3886200"/>
          </a:xfrm>
        </p:spPr>
        <p:txBody>
          <a:bodyPr/>
          <a:lstStyle/>
          <a:p>
            <a:pPr marL="0" indent="0">
              <a:buFont typeface="Wingdings" pitchFamily="2" charset="2"/>
              <a:buNone/>
            </a:pPr>
            <a:r>
              <a:rPr lang="en-US" altLang="en-US" b="1" dirty="0" smtClean="0">
                <a:effectLst/>
              </a:rPr>
              <a:t>Theatre users committees composed of senior theatre nurses, surgeons, and anaesthetists to regularly advise management on the importance of resolving any concerns about the standards of care in the theatre functions and their medico-legal implications.</a:t>
            </a:r>
          </a:p>
        </p:txBody>
      </p:sp>
    </p:spTree>
    <p:extLst>
      <p:ext uri="{BB962C8B-B14F-4D97-AF65-F5344CB8AC3E}">
        <p14:creationId xmlns:p14="http://schemas.microsoft.com/office/powerpoint/2010/main" val="35009118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0" y="0"/>
            <a:ext cx="6096000" cy="914400"/>
          </a:xfrm>
        </p:spPr>
        <p:txBody>
          <a:bodyPr>
            <a:noAutofit/>
          </a:bodyPr>
          <a:lstStyle/>
          <a:p>
            <a:r>
              <a:rPr lang="en-US" altLang="en-US" sz="2800" dirty="0" smtClean="0">
                <a:solidFill>
                  <a:srgbClr val="7030A0"/>
                </a:solidFill>
              </a:rPr>
              <a:t>Continuous Medical Education</a:t>
            </a:r>
            <a:r>
              <a:rPr lang="en-US" altLang="en-US" sz="2800" dirty="0" smtClean="0">
                <a:solidFill>
                  <a:srgbClr val="7030A0"/>
                </a:solidFill>
                <a:effectLst/>
              </a:rPr>
              <a:t> of Theatre Staff</a:t>
            </a:r>
          </a:p>
        </p:txBody>
      </p:sp>
      <p:sp>
        <p:nvSpPr>
          <p:cNvPr id="7" name="Text Placeholder 6"/>
          <p:cNvSpPr>
            <a:spLocks noGrp="1"/>
          </p:cNvSpPr>
          <p:nvPr>
            <p:ph type="body" sz="half" idx="2"/>
          </p:nvPr>
        </p:nvSpPr>
        <p:spPr>
          <a:xfrm>
            <a:off x="457200" y="1295401"/>
            <a:ext cx="3733800" cy="4419600"/>
          </a:xfrm>
        </p:spPr>
        <p:txBody>
          <a:bodyPr>
            <a:normAutofit/>
          </a:bodyPr>
          <a:lstStyle/>
          <a:p>
            <a:pPr>
              <a:defRPr/>
            </a:pPr>
            <a:r>
              <a:rPr lang="en-US" sz="2800" b="1" dirty="0" smtClean="0">
                <a:effectLst/>
              </a:rPr>
              <a:t>CMEs for all operating theatre staff and surgeons are held regularly and focus on standards of care issues, especially the ones which could lead to mistakes and possible liability suits. </a:t>
            </a:r>
          </a:p>
          <a:p>
            <a:pPr>
              <a:defRPr/>
            </a:pPr>
            <a:endParaRPr lang="en-US" sz="1600" dirty="0"/>
          </a:p>
        </p:txBody>
      </p:sp>
      <p:pic>
        <p:nvPicPr>
          <p:cNvPr id="44038" name="Picture 6" descr="C:\Users\Prof. Adwok\Desktop\Surgery.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876800" y="1600200"/>
            <a:ext cx="3810000" cy="41148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5996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324600" cy="944562"/>
          </a:xfrm>
        </p:spPr>
        <p:txBody>
          <a:bodyPr>
            <a:noAutofit/>
          </a:bodyPr>
          <a:lstStyle/>
          <a:p>
            <a:pPr>
              <a:defRPr/>
            </a:pPr>
            <a:r>
              <a:rPr lang="en-US" sz="3200" b="1" dirty="0" smtClean="0">
                <a:solidFill>
                  <a:srgbClr val="002060"/>
                </a:solidFill>
              </a:rPr>
              <a:t>The shewhart Cycle and Process Improvement</a:t>
            </a:r>
            <a:endParaRPr lang="en-US" sz="3200" b="1" dirty="0">
              <a:solidFill>
                <a:srgbClr val="002060"/>
              </a:solidFill>
            </a:endParaRPr>
          </a:p>
        </p:txBody>
      </p:sp>
      <p:graphicFrame>
        <p:nvGraphicFramePr>
          <p:cNvPr id="6" name="Content Placeholder 10"/>
          <p:cNvGraphicFramePr>
            <a:graphicFrameLocks noGrp="1"/>
          </p:cNvGraphicFramePr>
          <p:nvPr>
            <p:ph idx="1"/>
            <p:extLst>
              <p:ext uri="{D42A27DB-BD31-4B8C-83A1-F6EECF244321}">
                <p14:modId xmlns:p14="http://schemas.microsoft.com/office/powerpoint/2010/main" val="1520096630"/>
              </p:ext>
            </p:extLst>
          </p:nvPr>
        </p:nvGraphicFramePr>
        <p:xfrm>
          <a:off x="762000" y="1371600"/>
          <a:ext cx="6705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66933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600201"/>
            <a:ext cx="7772400" cy="2000250"/>
          </a:xfrm>
        </p:spPr>
        <p:txBody>
          <a:bodyPr>
            <a:normAutofit/>
          </a:bodyPr>
          <a:lstStyle/>
          <a:p>
            <a:pPr>
              <a:defRPr/>
            </a:pPr>
            <a:r>
              <a:rPr lang="en-US" sz="4800" b="1" dirty="0" smtClean="0"/>
              <a:t>Combating the Negligent Tort</a:t>
            </a:r>
            <a:endParaRPr lang="en-US" sz="4800" b="1" dirty="0"/>
          </a:p>
        </p:txBody>
      </p:sp>
      <p:sp>
        <p:nvSpPr>
          <p:cNvPr id="7" name="Text Placeholder 6"/>
          <p:cNvSpPr>
            <a:spLocks noGrp="1"/>
          </p:cNvSpPr>
          <p:nvPr>
            <p:ph type="subTitle" idx="1"/>
          </p:nvPr>
        </p:nvSpPr>
        <p:spPr>
          <a:xfrm>
            <a:off x="1371600" y="3657600"/>
            <a:ext cx="6400800" cy="1752600"/>
          </a:xfrm>
        </p:spPr>
        <p:txBody>
          <a:bodyPr>
            <a:normAutofit fontScale="47500" lnSpcReduction="20000"/>
          </a:bodyPr>
          <a:lstStyle/>
          <a:p>
            <a:pPr>
              <a:defRPr/>
            </a:pPr>
            <a:endParaRPr lang="en-US" sz="3600" dirty="0" smtClean="0"/>
          </a:p>
          <a:p>
            <a:pPr>
              <a:defRPr/>
            </a:pPr>
            <a:r>
              <a:rPr lang="en-US" sz="9600" b="1" dirty="0">
                <a:solidFill>
                  <a:srgbClr val="00B0F0"/>
                </a:solidFill>
              </a:rPr>
              <a:t>Role of Hospital Administration</a:t>
            </a:r>
          </a:p>
          <a:p>
            <a:pPr>
              <a:defRPr/>
            </a:pPr>
            <a:endParaRPr lang="en-US" sz="3600" dirty="0"/>
          </a:p>
          <a:p>
            <a:pPr>
              <a:defRPr/>
            </a:pPr>
            <a:endParaRPr lang="en-US" sz="3600" dirty="0" smtClean="0"/>
          </a:p>
          <a:p>
            <a:pPr>
              <a:defRPr/>
            </a:pPr>
            <a:endParaRPr lang="en-US" sz="3600" dirty="0"/>
          </a:p>
          <a:p>
            <a:pPr>
              <a:defRPr/>
            </a:pPr>
            <a:endParaRPr lang="en-US" sz="3600" dirty="0" smtClean="0"/>
          </a:p>
          <a:p>
            <a:pPr>
              <a:defRPr/>
            </a:pPr>
            <a:endParaRPr lang="en-US" sz="3600" dirty="0"/>
          </a:p>
          <a:p>
            <a:pPr>
              <a:defRPr/>
            </a:pPr>
            <a:endParaRPr lang="en-US" sz="3600" dirty="0" smtClean="0"/>
          </a:p>
          <a:p>
            <a:pPr>
              <a:defRPr/>
            </a:pPr>
            <a:endParaRPr lang="en-US" sz="3600" dirty="0" smtClean="0"/>
          </a:p>
          <a:p>
            <a:pPr>
              <a:defRPr/>
            </a:pPr>
            <a:endParaRPr lang="en-US" sz="3600" dirty="0" smtClean="0"/>
          </a:p>
          <a:p>
            <a:pPr>
              <a:defRPr/>
            </a:pPr>
            <a:endParaRPr lang="en-US" dirty="0"/>
          </a:p>
          <a:p>
            <a:pPr>
              <a:defRPr/>
            </a:pPr>
            <a:endParaRPr lang="en-US" sz="4000" b="1" dirty="0" smtClean="0">
              <a:solidFill>
                <a:srgbClr val="FFFF00"/>
              </a:solidFill>
            </a:endParaRPr>
          </a:p>
          <a:p>
            <a:pPr>
              <a:defRPr/>
            </a:pPr>
            <a:endParaRPr lang="en-US" sz="3600" b="1" dirty="0" smtClean="0">
              <a:solidFill>
                <a:srgbClr val="FFFF00"/>
              </a:solidFill>
            </a:endParaRPr>
          </a:p>
          <a:p>
            <a:pPr>
              <a:defRPr/>
            </a:pPr>
            <a:endParaRPr lang="en-US" sz="3600" b="1" dirty="0" smtClean="0">
              <a:solidFill>
                <a:srgbClr val="FFFF00"/>
              </a:solidFill>
            </a:endParaRPr>
          </a:p>
          <a:p>
            <a:pPr>
              <a:defRPr/>
            </a:pPr>
            <a:endParaRPr lang="en-US" dirty="0"/>
          </a:p>
        </p:txBody>
      </p:sp>
    </p:spTree>
    <p:extLst>
      <p:ext uri="{BB962C8B-B14F-4D97-AF65-F5344CB8AC3E}">
        <p14:creationId xmlns:p14="http://schemas.microsoft.com/office/powerpoint/2010/main" val="32257820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3"/>
          <p:cNvSpPr>
            <a:spLocks noGrp="1"/>
          </p:cNvSpPr>
          <p:nvPr>
            <p:ph type="title"/>
          </p:nvPr>
        </p:nvSpPr>
        <p:spPr>
          <a:xfrm>
            <a:off x="0" y="0"/>
            <a:ext cx="6400800" cy="914400"/>
          </a:xfrm>
        </p:spPr>
        <p:txBody>
          <a:bodyPr>
            <a:noAutofit/>
          </a:bodyPr>
          <a:lstStyle/>
          <a:p>
            <a:r>
              <a:rPr lang="en-US" altLang="en-US" sz="2800" dirty="0" smtClean="0">
                <a:solidFill>
                  <a:srgbClr val="0070C0"/>
                </a:solidFill>
              </a:rPr>
              <a:t>Measure to Retain Nursing &amp; </a:t>
            </a:r>
            <a:r>
              <a:rPr lang="en-US" altLang="en-US" sz="2800" dirty="0">
                <a:solidFill>
                  <a:srgbClr val="0070C0"/>
                </a:solidFill>
              </a:rPr>
              <a:t>S</a:t>
            </a:r>
            <a:r>
              <a:rPr lang="en-US" altLang="en-US" sz="2800" dirty="0" smtClean="0">
                <a:solidFill>
                  <a:srgbClr val="0070C0"/>
                </a:solidFill>
              </a:rPr>
              <a:t>upport</a:t>
            </a:r>
            <a:r>
              <a:rPr lang="en-US" altLang="en-US" sz="2800" dirty="0" smtClean="0">
                <a:solidFill>
                  <a:srgbClr val="0070C0"/>
                </a:solidFill>
                <a:effectLst/>
              </a:rPr>
              <a:t> Staff</a:t>
            </a:r>
          </a:p>
        </p:txBody>
      </p:sp>
      <p:sp>
        <p:nvSpPr>
          <p:cNvPr id="6" name="Text Placeholder 5"/>
          <p:cNvSpPr>
            <a:spLocks noGrp="1"/>
          </p:cNvSpPr>
          <p:nvPr>
            <p:ph type="body" sz="half" idx="2"/>
          </p:nvPr>
        </p:nvSpPr>
        <p:spPr>
          <a:xfrm>
            <a:off x="304800" y="1295400"/>
            <a:ext cx="3733800" cy="4114800"/>
          </a:xfrm>
        </p:spPr>
        <p:txBody>
          <a:bodyPr>
            <a:normAutofit/>
          </a:bodyPr>
          <a:lstStyle/>
          <a:p>
            <a:pPr marL="342900" indent="-342900">
              <a:buFont typeface="Arial" panose="020B0604020202020204" pitchFamily="34" charset="0"/>
              <a:buChar char="•"/>
              <a:defRPr/>
            </a:pPr>
            <a:r>
              <a:rPr lang="en-US" sz="2400" b="1" dirty="0"/>
              <a:t>Financial and professional rewards to retain nursing and support staff.</a:t>
            </a:r>
          </a:p>
          <a:p>
            <a:pPr marL="342900" indent="-342900">
              <a:buFont typeface="Arial" panose="020B0604020202020204" pitchFamily="34" charset="0"/>
              <a:buChar char="•"/>
              <a:defRPr/>
            </a:pPr>
            <a:r>
              <a:rPr lang="en-US" sz="2400" b="1" dirty="0"/>
              <a:t>Appropriate work loads</a:t>
            </a:r>
          </a:p>
          <a:p>
            <a:pPr marL="342900" indent="-342900">
              <a:buFont typeface="Arial" panose="020B0604020202020204" pitchFamily="34" charset="0"/>
              <a:buChar char="•"/>
              <a:defRPr/>
            </a:pPr>
            <a:r>
              <a:rPr lang="en-US" sz="2400" b="1" dirty="0"/>
              <a:t> Appreciation.</a:t>
            </a:r>
          </a:p>
          <a:p>
            <a:pPr marL="342900" indent="-342900">
              <a:buFont typeface="Arial" panose="020B0604020202020204" pitchFamily="34" charset="0"/>
              <a:buChar char="•"/>
              <a:defRPr/>
            </a:pPr>
            <a:r>
              <a:rPr lang="en-US" sz="2400" b="1" dirty="0"/>
              <a:t> Emotional support.</a:t>
            </a:r>
          </a:p>
          <a:p>
            <a:pPr marL="342900" indent="-342900">
              <a:buFont typeface="Arial" panose="020B0604020202020204" pitchFamily="34" charset="0"/>
              <a:buChar char="•"/>
              <a:defRPr/>
            </a:pPr>
            <a:r>
              <a:rPr lang="en-US" sz="2400" b="1" dirty="0"/>
              <a:t> Sensitivity to staff needs. </a:t>
            </a:r>
          </a:p>
          <a:p>
            <a:pPr marL="342900" indent="-342900">
              <a:buFont typeface="Arial" panose="020B0604020202020204" pitchFamily="34" charset="0"/>
              <a:buChar char="•"/>
              <a:defRPr/>
            </a:pPr>
            <a:endParaRPr lang="en-US" sz="2400" b="1" dirty="0" smtClean="0">
              <a:effectLst/>
            </a:endParaRPr>
          </a:p>
        </p:txBody>
      </p:sp>
      <p:pic>
        <p:nvPicPr>
          <p:cNvPr id="7" name="Picture 2" descr="C:\Users\Owner\Desktop\108A0578.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b="12174"/>
          <a:stretch/>
        </p:blipFill>
        <p:spPr bwMode="auto">
          <a:xfrm>
            <a:off x="3962400" y="1676400"/>
            <a:ext cx="51816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9153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172200" cy="914400"/>
          </a:xfrm>
        </p:spPr>
        <p:txBody>
          <a:bodyPr>
            <a:noAutofit/>
          </a:bodyPr>
          <a:lstStyle/>
          <a:p>
            <a:pPr>
              <a:defRPr/>
            </a:pPr>
            <a:r>
              <a:rPr lang="en-US" sz="5400" b="1" dirty="0" smtClean="0">
                <a:solidFill>
                  <a:srgbClr val="00B050"/>
                </a:solidFill>
              </a:rPr>
              <a:t>Summary</a:t>
            </a:r>
            <a:endParaRPr lang="en-US" sz="6000" b="1" dirty="0">
              <a:solidFill>
                <a:srgbClr val="00B050"/>
              </a:solidFill>
            </a:endParaRPr>
          </a:p>
        </p:txBody>
      </p:sp>
      <p:sp>
        <p:nvSpPr>
          <p:cNvPr id="3" name="Content Placeholder 2"/>
          <p:cNvSpPr>
            <a:spLocks noGrp="1"/>
          </p:cNvSpPr>
          <p:nvPr>
            <p:ph idx="1"/>
          </p:nvPr>
        </p:nvSpPr>
        <p:spPr>
          <a:xfrm>
            <a:off x="304800" y="1600200"/>
            <a:ext cx="8610600" cy="4114800"/>
          </a:xfrm>
        </p:spPr>
        <p:txBody>
          <a:bodyPr>
            <a:normAutofit lnSpcReduction="10000"/>
          </a:bodyPr>
          <a:lstStyle/>
          <a:p>
            <a:pPr>
              <a:defRPr/>
            </a:pPr>
            <a:r>
              <a:rPr lang="en-US" sz="2400" b="1" dirty="0" smtClean="0"/>
              <a:t>Respondeat Superior tort liability is costly and often unavoidable when errors leading to litigation occur. </a:t>
            </a:r>
          </a:p>
          <a:p>
            <a:pPr>
              <a:defRPr/>
            </a:pPr>
            <a:r>
              <a:rPr lang="en-US" sz="2400" b="1" dirty="0" smtClean="0"/>
              <a:t>A hospital can minimize tort liability emanating from medical errors through the use of evidence-based medical practice and clinical guidelines. </a:t>
            </a:r>
          </a:p>
          <a:p>
            <a:pPr>
              <a:defRPr/>
            </a:pPr>
            <a:r>
              <a:rPr lang="en-US" sz="2400" b="1" dirty="0" smtClean="0"/>
              <a:t>The nurse is the backbone of the hospital service and her/his level of competence and motivation could determine the outcome of ward processes and surgical procedures.</a:t>
            </a:r>
          </a:p>
          <a:p>
            <a:pPr>
              <a:defRPr/>
            </a:pPr>
            <a:r>
              <a:rPr lang="en-US" sz="2400" b="1" dirty="0" smtClean="0"/>
              <a:t>Accreditation compels </a:t>
            </a:r>
            <a:r>
              <a:rPr lang="en-US" sz="2400" b="1" dirty="0"/>
              <a:t>hospitals to adhere to guidelines and regulations and therefore stay clear of legal </a:t>
            </a:r>
            <a:r>
              <a:rPr lang="en-US" sz="2400" b="1" dirty="0" smtClean="0"/>
              <a:t>mishaps in the care of patients.</a:t>
            </a:r>
            <a:endParaRPr lang="en-US" sz="2000" b="1" dirty="0"/>
          </a:p>
          <a:p>
            <a:pPr marL="0" indent="0">
              <a:buFont typeface="Wingdings" pitchFamily="2" charset="2"/>
              <a:buNone/>
              <a:defRPr/>
            </a:pPr>
            <a:endParaRPr lang="en-US" sz="2000" b="1" dirty="0"/>
          </a:p>
          <a:p>
            <a:pPr>
              <a:defRPr/>
            </a:pPr>
            <a:endParaRPr lang="en-US" sz="2400" b="1" dirty="0" smtClean="0"/>
          </a:p>
        </p:txBody>
      </p:sp>
      <p:sp>
        <p:nvSpPr>
          <p:cNvPr id="6" name="Date Placeholder 5"/>
          <p:cNvSpPr>
            <a:spLocks noGrp="1"/>
          </p:cNvSpPr>
          <p:nvPr>
            <p:ph type="dt" sz="quarter" idx="10"/>
          </p:nvPr>
        </p:nvSpPr>
        <p:spPr/>
        <p:txBody>
          <a:bodyPr/>
          <a:lstStyle/>
          <a:p>
            <a:pPr>
              <a:defRPr/>
            </a:pPr>
            <a:r>
              <a:rPr lang="en-US"/>
              <a:t>7th August, 2015</a:t>
            </a:r>
          </a:p>
        </p:txBody>
      </p:sp>
      <p:sp>
        <p:nvSpPr>
          <p:cNvPr id="4" name="Footer Placeholder 3"/>
          <p:cNvSpPr>
            <a:spLocks noGrp="1"/>
          </p:cNvSpPr>
          <p:nvPr>
            <p:ph type="ftr" sz="quarter" idx="11"/>
          </p:nvPr>
        </p:nvSpPr>
        <p:spPr/>
        <p:txBody>
          <a:bodyPr/>
          <a:lstStyle/>
          <a:p>
            <a:pPr>
              <a:defRPr/>
            </a:pPr>
            <a:r>
              <a:rPr lang="en-US" smtClean="0"/>
              <a:t>Medical Legal Issues in Health, KNH &amp; UON Symposium</a:t>
            </a:r>
            <a:endParaRPr lang="en-US"/>
          </a:p>
        </p:txBody>
      </p:sp>
    </p:spTree>
    <p:extLst>
      <p:ext uri="{BB962C8B-B14F-4D97-AF65-F5344CB8AC3E}">
        <p14:creationId xmlns:p14="http://schemas.microsoft.com/office/powerpoint/2010/main" val="37440451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0" y="0"/>
            <a:ext cx="6096000" cy="914400"/>
          </a:xfrm>
        </p:spPr>
        <p:txBody>
          <a:bodyPr>
            <a:noAutofit/>
          </a:bodyPr>
          <a:lstStyle/>
          <a:p>
            <a:r>
              <a:rPr lang="en-US" altLang="en-US" sz="5400" b="1" dirty="0" smtClean="0">
                <a:solidFill>
                  <a:srgbClr val="0070C0"/>
                </a:solidFill>
              </a:rPr>
              <a:t>Summary</a:t>
            </a:r>
            <a:endParaRPr lang="en-US" altLang="en-US" sz="5400" b="1" dirty="0" smtClean="0">
              <a:solidFill>
                <a:srgbClr val="0070C0"/>
              </a:solidFill>
              <a:effectLst/>
            </a:endParaRPr>
          </a:p>
        </p:txBody>
      </p:sp>
      <p:sp>
        <p:nvSpPr>
          <p:cNvPr id="3" name="Content Placeholder 2"/>
          <p:cNvSpPr>
            <a:spLocks noGrp="1"/>
          </p:cNvSpPr>
          <p:nvPr>
            <p:ph idx="1"/>
          </p:nvPr>
        </p:nvSpPr>
        <p:spPr>
          <a:xfrm>
            <a:off x="457200" y="1600201"/>
            <a:ext cx="8229600" cy="3962400"/>
          </a:xfrm>
        </p:spPr>
        <p:txBody>
          <a:bodyPr>
            <a:normAutofit fontScale="92500"/>
          </a:bodyPr>
          <a:lstStyle/>
          <a:p>
            <a:pPr>
              <a:defRPr/>
            </a:pPr>
            <a:r>
              <a:rPr lang="en-US" sz="3600" b="1" dirty="0" smtClean="0"/>
              <a:t>Ensure delivery of quality health care by well trained and experienced admitting staff.</a:t>
            </a:r>
          </a:p>
          <a:p>
            <a:pPr>
              <a:defRPr/>
            </a:pPr>
            <a:r>
              <a:rPr lang="en-US" sz="3600" b="1" dirty="0" smtClean="0"/>
              <a:t>Effective and committed theatre users and other hospital committees.</a:t>
            </a:r>
          </a:p>
          <a:p>
            <a:pPr>
              <a:defRPr/>
            </a:pPr>
            <a:r>
              <a:rPr lang="en-US" sz="3600" b="1" dirty="0" smtClean="0"/>
              <a:t>Specialized health care administrators with leadership skills that motivate staff.</a:t>
            </a:r>
          </a:p>
          <a:p>
            <a:pPr>
              <a:defRPr/>
            </a:pPr>
            <a:endParaRPr lang="en-US" dirty="0" smtClean="0"/>
          </a:p>
          <a:p>
            <a:pPr>
              <a:defRPr/>
            </a:pPr>
            <a:endParaRPr lang="en-US" dirty="0"/>
          </a:p>
        </p:txBody>
      </p:sp>
      <p:sp>
        <p:nvSpPr>
          <p:cNvPr id="4" name="Date Placeholder 3"/>
          <p:cNvSpPr>
            <a:spLocks noGrp="1"/>
          </p:cNvSpPr>
          <p:nvPr>
            <p:ph type="dt" sz="quarter" idx="10"/>
          </p:nvPr>
        </p:nvSpPr>
        <p:spPr/>
        <p:txBody>
          <a:bodyPr/>
          <a:lstStyle/>
          <a:p>
            <a:pPr>
              <a:defRPr/>
            </a:pPr>
            <a:r>
              <a:rPr lang="en-US" smtClean="0"/>
              <a:t>7th August, 2015</a:t>
            </a:r>
            <a:endParaRPr lang="en-US"/>
          </a:p>
        </p:txBody>
      </p:sp>
      <p:sp>
        <p:nvSpPr>
          <p:cNvPr id="5" name="Footer Placeholder 4"/>
          <p:cNvSpPr>
            <a:spLocks noGrp="1"/>
          </p:cNvSpPr>
          <p:nvPr>
            <p:ph type="ftr" sz="quarter" idx="11"/>
          </p:nvPr>
        </p:nvSpPr>
        <p:spPr/>
        <p:txBody>
          <a:bodyPr/>
          <a:lstStyle/>
          <a:p>
            <a:pPr>
              <a:defRPr/>
            </a:pPr>
            <a:r>
              <a:rPr lang="en-US" smtClean="0"/>
              <a:t>Medical Legal Issues in Health, KNH &amp; UON Symposium</a:t>
            </a:r>
            <a:endParaRPr lang="en-US"/>
          </a:p>
        </p:txBody>
      </p:sp>
    </p:spTree>
    <p:extLst>
      <p:ext uri="{BB962C8B-B14F-4D97-AF65-F5344CB8AC3E}">
        <p14:creationId xmlns:p14="http://schemas.microsoft.com/office/powerpoint/2010/main" val="24735122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Rot="1" noChangeArrowheads="1"/>
          </p:cNvSpPr>
          <p:nvPr>
            <p:ph type="title"/>
          </p:nvPr>
        </p:nvSpPr>
        <p:spPr>
          <a:xfrm>
            <a:off x="838200" y="1752600"/>
            <a:ext cx="7848600" cy="3429000"/>
          </a:xfrm>
        </p:spPr>
        <p:txBody>
          <a:bodyPr>
            <a:noAutofit/>
          </a:bodyPr>
          <a:lstStyle/>
          <a:p>
            <a:pPr eaLnBrk="1" hangingPunct="1">
              <a:defRPr/>
            </a:pPr>
            <a:r>
              <a:rPr lang="en-US" sz="9600" b="1" dirty="0" smtClean="0"/>
              <a:t>Thank you!</a:t>
            </a:r>
            <a:r>
              <a:rPr lang="en-US" sz="8800" b="1" dirty="0" smtClean="0"/>
              <a:t> </a:t>
            </a:r>
          </a:p>
        </p:txBody>
      </p:sp>
      <p:sp>
        <p:nvSpPr>
          <p:cNvPr id="5" name="Date Placeholder 4"/>
          <p:cNvSpPr>
            <a:spLocks noGrp="1"/>
          </p:cNvSpPr>
          <p:nvPr>
            <p:ph type="dt" sz="quarter" idx="10"/>
          </p:nvPr>
        </p:nvSpPr>
        <p:spPr/>
        <p:txBody>
          <a:bodyPr/>
          <a:lstStyle/>
          <a:p>
            <a:pPr>
              <a:defRPr/>
            </a:pPr>
            <a:r>
              <a:rPr lang="en-US"/>
              <a:t>7th August, 2015</a:t>
            </a:r>
          </a:p>
        </p:txBody>
      </p:sp>
      <p:sp>
        <p:nvSpPr>
          <p:cNvPr id="2" name="Footer Placeholder 1"/>
          <p:cNvSpPr>
            <a:spLocks noGrp="1"/>
          </p:cNvSpPr>
          <p:nvPr>
            <p:ph type="ftr" sz="quarter" idx="11"/>
          </p:nvPr>
        </p:nvSpPr>
        <p:spPr/>
        <p:txBody>
          <a:bodyPr/>
          <a:lstStyle/>
          <a:p>
            <a:pPr>
              <a:defRPr/>
            </a:pPr>
            <a:r>
              <a:rPr lang="en-US" smtClean="0"/>
              <a:t>Medical Legal Issues in Health, KNH &amp; UON Symposium</a:t>
            </a:r>
            <a:endParaRPr lang="en-US"/>
          </a:p>
        </p:txBody>
      </p:sp>
    </p:spTree>
    <p:extLst>
      <p:ext uri="{BB962C8B-B14F-4D97-AF65-F5344CB8AC3E}">
        <p14:creationId xmlns:p14="http://schemas.microsoft.com/office/powerpoint/2010/main" val="3231779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5486400" cy="914400"/>
          </a:xfrm>
        </p:spPr>
        <p:txBody>
          <a:bodyPr>
            <a:normAutofit fontScale="90000"/>
          </a:bodyPr>
          <a:lstStyle/>
          <a:p>
            <a:pPr>
              <a:defRPr/>
            </a:pPr>
            <a:r>
              <a:rPr lang="en-GB" sz="6000" b="1" dirty="0" smtClean="0"/>
              <a:t>Introduction</a:t>
            </a:r>
            <a:endParaRPr lang="en-GB" sz="6000" b="1" dirty="0"/>
          </a:p>
        </p:txBody>
      </p:sp>
      <p:sp>
        <p:nvSpPr>
          <p:cNvPr id="7" name="Content Placeholder 6"/>
          <p:cNvSpPr>
            <a:spLocks noGrp="1"/>
          </p:cNvSpPr>
          <p:nvPr>
            <p:ph sz="half" idx="1"/>
          </p:nvPr>
        </p:nvSpPr>
        <p:spPr>
          <a:xfrm>
            <a:off x="228600" y="1371600"/>
            <a:ext cx="4419600" cy="4267200"/>
          </a:xfrm>
        </p:spPr>
        <p:txBody>
          <a:bodyPr>
            <a:noAutofit/>
          </a:bodyPr>
          <a:lstStyle/>
          <a:p>
            <a:pPr>
              <a:defRPr/>
            </a:pPr>
            <a:r>
              <a:rPr lang="en-US" sz="2400" b="1" dirty="0"/>
              <a:t>A hospital can be held liable under the general doctrine of ‘Respondeat Superior’ </a:t>
            </a:r>
            <a:r>
              <a:rPr lang="en-US" sz="2400" b="1" dirty="0" smtClean="0"/>
              <a:t>even when it is without fault in </a:t>
            </a:r>
            <a:r>
              <a:rPr lang="en-US" sz="2400" b="1" dirty="0"/>
              <a:t>a case </a:t>
            </a:r>
            <a:r>
              <a:rPr lang="en-US" sz="2400" b="1" dirty="0" smtClean="0"/>
              <a:t> when an employee commits malpractice.</a:t>
            </a:r>
          </a:p>
          <a:p>
            <a:pPr>
              <a:defRPr/>
            </a:pPr>
            <a:r>
              <a:rPr lang="en-US" sz="2400" b="1" dirty="0" smtClean="0"/>
              <a:t>The employee must have been acting in the scope of his or her employment when the negligent act or omission occurred.</a:t>
            </a:r>
            <a:endParaRPr lang="en-US" sz="2400" b="1" dirty="0"/>
          </a:p>
        </p:txBody>
      </p:sp>
      <p:sp>
        <p:nvSpPr>
          <p:cNvPr id="8" name="Content Placeholder 7"/>
          <p:cNvSpPr>
            <a:spLocks noGrp="1"/>
          </p:cNvSpPr>
          <p:nvPr>
            <p:ph sz="half" idx="2"/>
          </p:nvPr>
        </p:nvSpPr>
        <p:spPr>
          <a:xfrm>
            <a:off x="4648200" y="1676401"/>
            <a:ext cx="4343400" cy="3962400"/>
          </a:xfrm>
        </p:spPr>
        <p:txBody>
          <a:bodyPr/>
          <a:lstStyle/>
          <a:p>
            <a:pPr>
              <a:defRPr/>
            </a:pPr>
            <a:endParaRPr lang="en-GB" dirty="0"/>
          </a:p>
        </p:txBody>
      </p:sp>
      <p:pic>
        <p:nvPicPr>
          <p:cNvPr id="9223" name="Picture 2" descr="C:\Users\Owner\Desktop\New folder\Hospital corrido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676400"/>
            <a:ext cx="4495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808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6172200" cy="990600"/>
          </a:xfrm>
        </p:spPr>
        <p:txBody>
          <a:bodyPr>
            <a:noAutofit/>
          </a:bodyPr>
          <a:lstStyle/>
          <a:p>
            <a:r>
              <a:rPr lang="en-US" sz="6000" dirty="0" smtClean="0"/>
              <a:t>Introduction</a:t>
            </a:r>
            <a:endParaRPr lang="en-US" sz="6000" dirty="0"/>
          </a:p>
        </p:txBody>
      </p:sp>
      <p:pic>
        <p:nvPicPr>
          <p:cNvPr id="12293" name="Picture 2" descr="C:\Users\Owner\Desktop\New folder\Frustration.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5638800" y="1676400"/>
            <a:ext cx="3048000" cy="3733800"/>
          </a:xfr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2"/>
          </p:nvPr>
        </p:nvSpPr>
        <p:spPr>
          <a:xfrm>
            <a:off x="457200" y="1066801"/>
            <a:ext cx="4572000" cy="4419599"/>
          </a:xfrm>
        </p:spPr>
        <p:txBody>
          <a:bodyPr>
            <a:normAutofit fontScale="92500"/>
          </a:bodyPr>
          <a:lstStyle/>
          <a:p>
            <a:pPr marL="342900" indent="-342900">
              <a:buFont typeface="Arial" panose="020B0604020202020204" pitchFamily="34" charset="0"/>
              <a:buChar char="•"/>
              <a:defRPr/>
            </a:pPr>
            <a:r>
              <a:rPr lang="en-US" sz="2400" b="1" dirty="0" smtClean="0">
                <a:effectLst/>
              </a:rPr>
              <a:t>Attending and Visiting doctors </a:t>
            </a:r>
            <a:r>
              <a:rPr lang="en-US" sz="2400" b="1" dirty="0">
                <a:effectLst/>
              </a:rPr>
              <a:t>working in hospitals are considered independent contractors rather than employees and have to bear full liability when sued for malpractice while treating a patient. </a:t>
            </a:r>
            <a:endParaRPr lang="en-US" sz="2400" b="1" dirty="0" smtClean="0">
              <a:effectLst/>
            </a:endParaRPr>
          </a:p>
          <a:p>
            <a:pPr marL="342900" indent="-342900">
              <a:buFont typeface="Arial" panose="020B0604020202020204" pitchFamily="34" charset="0"/>
              <a:buChar char="•"/>
              <a:defRPr/>
            </a:pPr>
            <a:r>
              <a:rPr lang="en-US" sz="2400" b="1" dirty="0" smtClean="0"/>
              <a:t>The hospital is more often than not enjoined when such cases arise for ‘</a:t>
            </a:r>
            <a:r>
              <a:rPr lang="en-US" altLang="en-US" sz="2400" b="1" i="1" dirty="0" smtClean="0">
                <a:solidFill>
                  <a:srgbClr val="FF0000"/>
                </a:solidFill>
              </a:rPr>
              <a:t>negligently granting privileges to an unlicensed or incompetent doctor.’ </a:t>
            </a:r>
            <a:endParaRPr lang="en-US" sz="1800" b="1" i="1" dirty="0">
              <a:solidFill>
                <a:srgbClr val="FF0000"/>
              </a:solidFill>
              <a:effectLst/>
            </a:endParaRPr>
          </a:p>
          <a:p>
            <a:pPr>
              <a:defRPr/>
            </a:pPr>
            <a:endParaRPr lang="en-GB" dirty="0"/>
          </a:p>
        </p:txBody>
      </p:sp>
    </p:spTree>
    <p:extLst>
      <p:ext uri="{BB962C8B-B14F-4D97-AF65-F5344CB8AC3E}">
        <p14:creationId xmlns:p14="http://schemas.microsoft.com/office/powerpoint/2010/main" val="32332640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New folder\Pie cha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002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2116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248400" cy="914400"/>
          </a:xfrm>
        </p:spPr>
        <p:txBody>
          <a:bodyPr>
            <a:normAutofit/>
          </a:bodyPr>
          <a:lstStyle/>
          <a:p>
            <a:r>
              <a:rPr lang="en-US" sz="5400" b="1" dirty="0" smtClean="0">
                <a:solidFill>
                  <a:srgbClr val="0070C0"/>
                </a:solidFill>
              </a:rPr>
              <a:t>Tort Liability</a:t>
            </a:r>
            <a:endParaRPr lang="en-GB" sz="5400" b="1" dirty="0">
              <a:solidFill>
                <a:srgbClr val="0070C0"/>
              </a:solidFill>
            </a:endParaRPr>
          </a:p>
        </p:txBody>
      </p:sp>
      <p:sp>
        <p:nvSpPr>
          <p:cNvPr id="3" name="Content Placeholder 2"/>
          <p:cNvSpPr>
            <a:spLocks noGrp="1"/>
          </p:cNvSpPr>
          <p:nvPr>
            <p:ph idx="1"/>
          </p:nvPr>
        </p:nvSpPr>
        <p:spPr>
          <a:xfrm>
            <a:off x="457200" y="1600201"/>
            <a:ext cx="7848600" cy="4267200"/>
          </a:xfrm>
        </p:spPr>
        <p:txBody>
          <a:bodyPr>
            <a:normAutofit fontScale="92500" lnSpcReduction="20000"/>
          </a:bodyPr>
          <a:lstStyle/>
          <a:p>
            <a:r>
              <a:rPr lang="en-US" sz="4000" b="1" dirty="0" smtClean="0"/>
              <a:t>Liability for a civil wrong that is not based on the violation of a contract or regulation and maybe divided into three subsets:</a:t>
            </a:r>
          </a:p>
          <a:p>
            <a:pPr lvl="1"/>
            <a:r>
              <a:rPr lang="en-US" sz="3600" b="1" dirty="0" smtClean="0"/>
              <a:t>Liability for intentional torts (assault, battery, defamation etc.)</a:t>
            </a:r>
          </a:p>
          <a:p>
            <a:pPr lvl="1"/>
            <a:r>
              <a:rPr lang="en-US" sz="3600" b="1" dirty="0" smtClean="0">
                <a:solidFill>
                  <a:srgbClr val="FF0000"/>
                </a:solidFill>
              </a:rPr>
              <a:t>Liability for negligent torts</a:t>
            </a:r>
          </a:p>
          <a:p>
            <a:pPr lvl="1"/>
            <a:r>
              <a:rPr lang="en-US" sz="3600" b="1" dirty="0" smtClean="0"/>
              <a:t>Strict Liability (injuries caused by products and devices)</a:t>
            </a:r>
          </a:p>
          <a:p>
            <a:pPr lvl="1"/>
            <a:endParaRPr lang="en-GB" dirty="0"/>
          </a:p>
        </p:txBody>
      </p:sp>
    </p:spTree>
    <p:extLst>
      <p:ext uri="{BB962C8B-B14F-4D97-AF65-F5344CB8AC3E}">
        <p14:creationId xmlns:p14="http://schemas.microsoft.com/office/powerpoint/2010/main" val="1426243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0"/>
            <a:ext cx="6172200" cy="914400"/>
          </a:xfrm>
        </p:spPr>
        <p:txBody>
          <a:bodyPr>
            <a:normAutofit fontScale="90000"/>
          </a:bodyPr>
          <a:lstStyle/>
          <a:p>
            <a:r>
              <a:rPr lang="en-US" altLang="en-US" sz="5400" b="1" dirty="0" smtClean="0">
                <a:solidFill>
                  <a:srgbClr val="00B050"/>
                </a:solidFill>
                <a:effectLst/>
              </a:rPr>
              <a:t>The Negligent Tort.</a:t>
            </a:r>
          </a:p>
        </p:txBody>
      </p:sp>
      <p:sp>
        <p:nvSpPr>
          <p:cNvPr id="4" name="Text Placeholder 3"/>
          <p:cNvSpPr>
            <a:spLocks noGrp="1"/>
          </p:cNvSpPr>
          <p:nvPr>
            <p:ph type="body" sz="half" idx="2"/>
          </p:nvPr>
        </p:nvSpPr>
        <p:spPr/>
        <p:txBody>
          <a:bodyPr/>
          <a:lstStyle/>
          <a:p>
            <a:r>
              <a:rPr lang="en-US" altLang="en-US" sz="2800" b="1" dirty="0" smtClean="0"/>
              <a:t>The most common liability of healthcare professionals and institutions is the negligent tort. </a:t>
            </a:r>
          </a:p>
          <a:p>
            <a:r>
              <a:rPr lang="en-US" altLang="en-US" sz="2800" b="1" dirty="0" smtClean="0"/>
              <a:t>Negligence must cause injury to establish liability in law. </a:t>
            </a:r>
          </a:p>
          <a:p>
            <a:endParaRPr lang="en-US" dirty="0"/>
          </a:p>
        </p:txBody>
      </p:sp>
      <p:pic>
        <p:nvPicPr>
          <p:cNvPr id="1027" name="Picture 3" descr="C:\Users\Prof. Adwok\Desktop\Adwok Theatre.JPG"/>
          <p:cNvPicPr>
            <a:picLocks noGrp="1" noChangeAspect="1" noChangeArrowheads="1"/>
          </p:cNvPicPr>
          <p:nvPr>
            <p:ph idx="1"/>
          </p:nvPr>
        </p:nvPicPr>
        <p:blipFill>
          <a:blip r:embed="rId2" cstate="print"/>
          <a:srcRect/>
          <a:stretch>
            <a:fillRect/>
          </a:stretch>
        </p:blipFill>
        <p:spPr bwMode="auto">
          <a:xfrm>
            <a:off x="3575050" y="990599"/>
            <a:ext cx="5111750" cy="4764881"/>
          </a:xfrm>
          <a:prstGeom prst="rect">
            <a:avLst/>
          </a:prstGeom>
          <a:noFill/>
        </p:spPr>
      </p:pic>
    </p:spTree>
    <p:extLst>
      <p:ext uri="{BB962C8B-B14F-4D97-AF65-F5344CB8AC3E}">
        <p14:creationId xmlns:p14="http://schemas.microsoft.com/office/powerpoint/2010/main" val="2459594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248400" cy="914400"/>
          </a:xfrm>
        </p:spPr>
        <p:txBody>
          <a:bodyPr>
            <a:noAutofit/>
          </a:bodyPr>
          <a:lstStyle/>
          <a:p>
            <a:r>
              <a:rPr lang="en-US" sz="3200" b="1" dirty="0" smtClean="0">
                <a:solidFill>
                  <a:srgbClr val="00B050"/>
                </a:solidFill>
              </a:rPr>
              <a:t>Establishing Liability against Institution</a:t>
            </a:r>
            <a:endParaRPr lang="en-US" sz="3200" b="1" dirty="0">
              <a:solidFill>
                <a:srgbClr val="00B050"/>
              </a:solidFill>
            </a:endParaRPr>
          </a:p>
        </p:txBody>
      </p:sp>
      <p:sp>
        <p:nvSpPr>
          <p:cNvPr id="3" name="Content Placeholder 2"/>
          <p:cNvSpPr>
            <a:spLocks noGrp="1"/>
          </p:cNvSpPr>
          <p:nvPr>
            <p:ph idx="1"/>
          </p:nvPr>
        </p:nvSpPr>
        <p:spPr>
          <a:xfrm>
            <a:off x="457200" y="1600201"/>
            <a:ext cx="8229600" cy="3733800"/>
          </a:xfrm>
        </p:spPr>
        <p:txBody>
          <a:bodyPr>
            <a:normAutofit fontScale="32500" lnSpcReduction="20000"/>
          </a:bodyPr>
          <a:lstStyle/>
          <a:p>
            <a:r>
              <a:rPr lang="en-US" sz="8600" b="1" dirty="0" smtClean="0"/>
              <a:t>Plaintiff-patient must first prove malpractice against practitioner.</a:t>
            </a:r>
          </a:p>
          <a:p>
            <a:r>
              <a:rPr lang="en-US" sz="8600" b="1" dirty="0" smtClean="0"/>
              <a:t>Prove agency relationship between practitioner and hospital existed.</a:t>
            </a:r>
          </a:p>
          <a:p>
            <a:r>
              <a:rPr lang="en-US" sz="8600" b="1" dirty="0" smtClean="0"/>
              <a:t>Prove the doctor or practitioner is the hospital’s servant.</a:t>
            </a:r>
          </a:p>
          <a:p>
            <a:r>
              <a:rPr lang="en-US" sz="8600" b="1" dirty="0" smtClean="0"/>
              <a:t>The patient must then still prove the tort was committed within the servant’s agency.</a:t>
            </a:r>
            <a:endParaRPr lang="en-US" sz="2800" b="1" dirty="0" smtClean="0">
              <a:solidFill>
                <a:srgbClr val="0070C0"/>
              </a:solidFill>
            </a:endParaRPr>
          </a:p>
          <a:p>
            <a:pPr>
              <a:buNone/>
            </a:pPr>
            <a:endParaRPr lang="en-US" sz="2800" b="1" dirty="0" smtClean="0">
              <a:solidFill>
                <a:srgbClr val="0070C0"/>
              </a:solidFill>
            </a:endParaRPr>
          </a:p>
          <a:p>
            <a:pPr>
              <a:buNone/>
            </a:pPr>
            <a:r>
              <a:rPr lang="en-US" sz="2800" b="1" dirty="0" smtClean="0">
                <a:solidFill>
                  <a:srgbClr val="0070C0"/>
                </a:solidFill>
              </a:rPr>
              <a:t>                                                                                                                                                                                                                                                         </a:t>
            </a:r>
            <a:r>
              <a:rPr lang="en-US" sz="3700" b="1" dirty="0" smtClean="0">
                <a:solidFill>
                  <a:srgbClr val="0070C0"/>
                </a:solidFill>
              </a:rPr>
              <a:t>(</a:t>
            </a:r>
            <a:r>
              <a:rPr lang="en-US" sz="6200" b="1" dirty="0" err="1" smtClean="0">
                <a:solidFill>
                  <a:srgbClr val="0070C0"/>
                </a:solidFill>
              </a:rPr>
              <a:t>Alsott</a:t>
            </a:r>
            <a:r>
              <a:rPr lang="en-US" sz="6200" b="1" dirty="0" smtClean="0">
                <a:solidFill>
                  <a:srgbClr val="0070C0"/>
                </a:solidFill>
              </a:rPr>
              <a:t>, 2004)</a:t>
            </a:r>
            <a:endParaRPr lang="en-US" sz="2800" b="1" dirty="0">
              <a:solidFill>
                <a:srgbClr val="0070C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781</TotalTime>
  <Words>1693</Words>
  <Application>Microsoft Office PowerPoint</Application>
  <PresentationFormat>On-screen Show (4:3)</PresentationFormat>
  <Paragraphs>168</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Respondeat Superior Tort Liability in Hospital Practice: An Emerging Problem in East and Central Africa</vt:lpstr>
      <vt:lpstr>Respondeat Superior</vt:lpstr>
      <vt:lpstr>Tort</vt:lpstr>
      <vt:lpstr>Introduction</vt:lpstr>
      <vt:lpstr>Introduction</vt:lpstr>
      <vt:lpstr>PowerPoint Presentation</vt:lpstr>
      <vt:lpstr>Tort Liability</vt:lpstr>
      <vt:lpstr>The Negligent Tort.</vt:lpstr>
      <vt:lpstr>Establishing Liability against Institution</vt:lpstr>
      <vt:lpstr>Statement of the Problem </vt:lpstr>
      <vt:lpstr>Background to the Problem</vt:lpstr>
      <vt:lpstr>Effects of Litigation</vt:lpstr>
      <vt:lpstr>Effects of Litigation</vt:lpstr>
      <vt:lpstr>Combating the Negligent Tort in Hospitals </vt:lpstr>
      <vt:lpstr>Combating the Negligent Tort</vt:lpstr>
      <vt:lpstr>Evidence Based Medicine </vt:lpstr>
      <vt:lpstr>Standards of Care</vt:lpstr>
      <vt:lpstr>Combating the Negligent Tort </vt:lpstr>
      <vt:lpstr>Role of the Nurse</vt:lpstr>
      <vt:lpstr>Role of the Nurse…</vt:lpstr>
      <vt:lpstr>Nursing Exodus</vt:lpstr>
      <vt:lpstr>Combating the Negligent Tort  </vt:lpstr>
      <vt:lpstr>Accreditation and Risk Reduction.</vt:lpstr>
      <vt:lpstr>Accreditation and Quality of Care</vt:lpstr>
      <vt:lpstr>Accreditation Improves Adherence</vt:lpstr>
      <vt:lpstr>Combating the Negligent Tort</vt:lpstr>
      <vt:lpstr>Admitting Staff Control</vt:lpstr>
      <vt:lpstr>Conditional Maintenance of Admission Rights</vt:lpstr>
      <vt:lpstr>Reporting of Errors</vt:lpstr>
      <vt:lpstr>Combating the Negligent Tort</vt:lpstr>
      <vt:lpstr>Liaison with Management</vt:lpstr>
      <vt:lpstr>Continuous Medical Education of Theatre Staff</vt:lpstr>
      <vt:lpstr>The shewhart Cycle and Process Improvement</vt:lpstr>
      <vt:lpstr>Combating the Negligent Tort</vt:lpstr>
      <vt:lpstr>Measure to Retain Nursing &amp; Support Staff</vt:lpstr>
      <vt:lpstr>Summary</vt:lpstr>
      <vt:lpstr>Summary</vt:lpstr>
      <vt:lpstr>Thank you!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Sadicka Butt</dc:creator>
  <cp:lastModifiedBy>Owner</cp:lastModifiedBy>
  <cp:revision>80</cp:revision>
  <dcterms:created xsi:type="dcterms:W3CDTF">2016-08-08T11:26:23Z</dcterms:created>
  <dcterms:modified xsi:type="dcterms:W3CDTF">2017-10-27T09:15:17Z</dcterms:modified>
</cp:coreProperties>
</file>