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288"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BBD844-72A2-4872-890D-AEF29755A7CF}"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611930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30711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3726316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78542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5766607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BBD844-72A2-4872-890D-AEF29755A7CF}" type="datetimeFigureOut">
              <a:rPr lang="en-US" smtClean="0"/>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3235595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63BBD844-72A2-4872-890D-AEF29755A7CF}" type="datetimeFigureOut">
              <a:rPr lang="en-US" smtClean="0"/>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2360972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BBD844-72A2-4872-890D-AEF29755A7CF}"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713619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BBD844-72A2-4872-890D-AEF29755A7CF}"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88535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BBD844-72A2-4872-890D-AEF29755A7CF}"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1385160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BBD844-72A2-4872-890D-AEF29755A7CF}" type="datetimeFigureOut">
              <a:rPr lang="en-US" smtClean="0"/>
              <a:t>10/27/2017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426463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4272742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BBD844-72A2-4872-890D-AEF29755A7CF}" type="datetimeFigureOut">
              <a:rPr lang="en-US" smtClean="0"/>
              <a:t>10/27/2017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566681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BBD844-72A2-4872-890D-AEF29755A7CF}" type="datetimeFigureOut">
              <a:rPr lang="en-US" smtClean="0"/>
              <a:t>10/27/2017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226365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63BBD844-72A2-4872-890D-AEF29755A7CF}" type="datetimeFigureOut">
              <a:rPr lang="en-US" smtClean="0"/>
              <a:t>10/27/2017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652202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264566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BBD844-72A2-4872-890D-AEF29755A7CF}" type="datetimeFigureOut">
              <a:rPr lang="en-US" smtClean="0"/>
              <a:t>10/27/2017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9B8B7-B854-4BA5-B2D2-F93E5B9BDA2C}" type="slidenum">
              <a:rPr lang="en-US" smtClean="0"/>
              <a:t>‹#›</a:t>
            </a:fld>
            <a:endParaRPr lang="en-US"/>
          </a:p>
        </p:txBody>
      </p:sp>
    </p:spTree>
    <p:extLst>
      <p:ext uri="{BB962C8B-B14F-4D97-AF65-F5344CB8AC3E}">
        <p14:creationId xmlns:p14="http://schemas.microsoft.com/office/powerpoint/2010/main" val="4026682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3BBD844-72A2-4872-890D-AEF29755A7CF}" type="datetimeFigureOut">
              <a:rPr lang="en-US" smtClean="0"/>
              <a:t>10/27/2017</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769B8B7-B854-4BA5-B2D2-F93E5B9BDA2C}" type="slidenum">
              <a:rPr lang="en-US" smtClean="0"/>
              <a:t>‹#›</a:t>
            </a:fld>
            <a:endParaRPr lang="en-US"/>
          </a:p>
        </p:txBody>
      </p:sp>
    </p:spTree>
    <p:extLst>
      <p:ext uri="{BB962C8B-B14F-4D97-AF65-F5344CB8AC3E}">
        <p14:creationId xmlns:p14="http://schemas.microsoft.com/office/powerpoint/2010/main" val="2261861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3509963"/>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b="1" dirty="0" smtClean="0"/>
              <a:t>REPORT </a:t>
            </a:r>
            <a:r>
              <a:rPr lang="en-US" b="1" dirty="0"/>
              <a:t>ON THE 21ST ANNUAL</a:t>
            </a:r>
            <a:br>
              <a:rPr lang="en-US" b="1" dirty="0"/>
            </a:br>
            <a:r>
              <a:rPr lang="en-US" b="1" dirty="0"/>
              <a:t>CONFERENCE FOR THE</a:t>
            </a:r>
            <a:br>
              <a:rPr lang="en-US" b="1" dirty="0"/>
            </a:br>
            <a:r>
              <a:rPr lang="en-US" b="1" dirty="0"/>
              <a:t>ASSOCIATION OF MEDICAL</a:t>
            </a:r>
            <a:br>
              <a:rPr lang="en-US" b="1" dirty="0"/>
            </a:br>
            <a:r>
              <a:rPr lang="en-US" b="1" dirty="0"/>
              <a:t>COUNCILS OF AFRICA</a:t>
            </a:r>
          </a:p>
        </p:txBody>
      </p:sp>
      <p:sp>
        <p:nvSpPr>
          <p:cNvPr id="3" name="Subtitle 2"/>
          <p:cNvSpPr>
            <a:spLocks noGrp="1"/>
          </p:cNvSpPr>
          <p:nvPr>
            <p:ph type="subTitle" idx="1"/>
          </p:nvPr>
        </p:nvSpPr>
        <p:spPr>
          <a:xfrm>
            <a:off x="334851" y="3886200"/>
            <a:ext cx="4636393" cy="2617631"/>
          </a:xfrm>
        </p:spPr>
        <p:txBody>
          <a:bodyPr>
            <a:normAutofit/>
          </a:bodyPr>
          <a:lstStyle/>
          <a:p>
            <a:r>
              <a:rPr lang="en-US" b="1" dirty="0" smtClean="0"/>
              <a:t>Held from 21 – 25 August, 2017</a:t>
            </a:r>
          </a:p>
          <a:p>
            <a:r>
              <a:rPr lang="en-US" b="1" dirty="0" smtClean="0"/>
              <a:t>Stellenbosch, South Africa </a:t>
            </a:r>
          </a:p>
          <a:p>
            <a:r>
              <a:rPr lang="en-US" b="1" dirty="0" smtClean="0"/>
              <a:t>Prepared BY: Dr. Buchay Othom</a:t>
            </a:r>
          </a:p>
          <a:p>
            <a:r>
              <a:rPr lang="en-US" b="1" dirty="0"/>
              <a:t> </a:t>
            </a:r>
            <a:r>
              <a:rPr lang="en-US" b="1" dirty="0" smtClean="0"/>
              <a:t>               DR. JINO DAVID </a:t>
            </a:r>
            <a:endParaRPr lang="en-US" b="1" dirty="0"/>
          </a:p>
        </p:txBody>
      </p:sp>
      <p:pic>
        <p:nvPicPr>
          <p:cNvPr id="5" name="Picture 4"/>
          <p:cNvPicPr>
            <a:picLocks noChangeAspect="1"/>
          </p:cNvPicPr>
          <p:nvPr/>
        </p:nvPicPr>
        <p:blipFill>
          <a:blip r:embed="rId2"/>
          <a:stretch>
            <a:fillRect/>
          </a:stretch>
        </p:blipFill>
        <p:spPr>
          <a:xfrm>
            <a:off x="8963695" y="3886200"/>
            <a:ext cx="2968135" cy="2855889"/>
          </a:xfrm>
          <a:prstGeom prst="rect">
            <a:avLst/>
          </a:prstGeom>
        </p:spPr>
      </p:pic>
    </p:spTree>
    <p:extLst>
      <p:ext uri="{BB962C8B-B14F-4D97-AF65-F5344CB8AC3E}">
        <p14:creationId xmlns:p14="http://schemas.microsoft.com/office/powerpoint/2010/main" val="4203028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9063"/>
            <a:ext cx="10515600" cy="781095"/>
          </a:xfrm>
        </p:spPr>
        <p:txBody>
          <a:bodyPr/>
          <a:lstStyle/>
          <a:p>
            <a:r>
              <a:rPr lang="en-US" b="1" dirty="0"/>
              <a:t>ANNUAL GENERAL MEETING</a:t>
            </a:r>
            <a:endParaRPr lang="en-US" dirty="0"/>
          </a:p>
        </p:txBody>
      </p:sp>
      <p:sp>
        <p:nvSpPr>
          <p:cNvPr id="3" name="Content Placeholder 2"/>
          <p:cNvSpPr>
            <a:spLocks noGrp="1"/>
          </p:cNvSpPr>
          <p:nvPr>
            <p:ph sz="quarter" idx="13"/>
          </p:nvPr>
        </p:nvSpPr>
        <p:spPr>
          <a:xfrm>
            <a:off x="838200" y="940158"/>
            <a:ext cx="10515600" cy="5602310"/>
          </a:xfrm>
        </p:spPr>
        <p:txBody>
          <a:bodyPr>
            <a:noAutofit/>
          </a:bodyPr>
          <a:lstStyle/>
          <a:p>
            <a:pPr marL="0" indent="0">
              <a:buNone/>
            </a:pPr>
            <a:r>
              <a:rPr lang="en-US" sz="2400" cap="none" dirty="0" smtClean="0"/>
              <a:t>Highlights from the Annual </a:t>
            </a:r>
            <a:r>
              <a:rPr lang="en-US" sz="2400" cap="none" dirty="0"/>
              <a:t>G</a:t>
            </a:r>
            <a:r>
              <a:rPr lang="en-US" sz="2400" cap="none" dirty="0" smtClean="0"/>
              <a:t>eneral </a:t>
            </a:r>
            <a:r>
              <a:rPr lang="en-US" sz="2400" cap="none" dirty="0"/>
              <a:t>M</a:t>
            </a:r>
            <a:r>
              <a:rPr lang="en-US" sz="2400" cap="none" dirty="0" smtClean="0"/>
              <a:t>eeting are</a:t>
            </a:r>
          </a:p>
          <a:p>
            <a:r>
              <a:rPr lang="en-US" sz="2400" b="1" cap="none" dirty="0" smtClean="0"/>
              <a:t>New membership category</a:t>
            </a:r>
          </a:p>
          <a:p>
            <a:pPr lvl="1"/>
            <a:r>
              <a:rPr lang="en-US" sz="2400" cap="none" dirty="0" smtClean="0"/>
              <a:t>The AMCOA AGM resolved that a new membership category of associate member be approved</a:t>
            </a:r>
          </a:p>
          <a:p>
            <a:r>
              <a:rPr lang="en-US" sz="2400" b="1" cap="none" dirty="0" smtClean="0"/>
              <a:t>Protocol on Governance</a:t>
            </a:r>
          </a:p>
          <a:p>
            <a:pPr lvl="1"/>
            <a:r>
              <a:rPr lang="en-US" sz="2400" cap="none" dirty="0" smtClean="0"/>
              <a:t>The AMCOA AGM resolved to adopt a protocol on governance</a:t>
            </a:r>
          </a:p>
          <a:p>
            <a:r>
              <a:rPr lang="en-US" sz="2400" b="1" cap="none" dirty="0" smtClean="0"/>
              <a:t>Annual Conferences</a:t>
            </a:r>
          </a:p>
          <a:p>
            <a:pPr lvl="1"/>
            <a:r>
              <a:rPr lang="en-US" sz="2400" cap="none" dirty="0" smtClean="0"/>
              <a:t>The future annual AMCOA conferences were proposed as follows –</a:t>
            </a:r>
          </a:p>
          <a:p>
            <a:pPr marL="914400" lvl="2" indent="0">
              <a:buNone/>
            </a:pPr>
            <a:r>
              <a:rPr lang="en-US" sz="2400" cap="none" dirty="0" smtClean="0"/>
              <a:t>I. 22nd annual conference 2018 </a:t>
            </a:r>
            <a:r>
              <a:rPr lang="en-US" sz="2400" cap="none" dirty="0"/>
              <a:t>G</a:t>
            </a:r>
            <a:r>
              <a:rPr lang="en-US" sz="2400" cap="none" dirty="0" smtClean="0"/>
              <a:t>hana</a:t>
            </a:r>
          </a:p>
          <a:p>
            <a:pPr marL="914400" lvl="2" indent="0">
              <a:buNone/>
            </a:pPr>
            <a:r>
              <a:rPr lang="en-US" sz="2400" cap="none" dirty="0" smtClean="0"/>
              <a:t>Ii. 23rd annual conference 2019 Botswana/</a:t>
            </a:r>
            <a:r>
              <a:rPr lang="en-US" sz="2400" cap="none" dirty="0"/>
              <a:t>N</a:t>
            </a:r>
            <a:r>
              <a:rPr lang="en-US" sz="2400" cap="none" dirty="0" smtClean="0"/>
              <a:t>igeria</a:t>
            </a:r>
          </a:p>
          <a:p>
            <a:pPr marL="914400" lvl="2" indent="0">
              <a:buNone/>
            </a:pPr>
            <a:r>
              <a:rPr lang="en-US" sz="2400" cap="none" dirty="0" smtClean="0"/>
              <a:t>Iii. 24th annual conference 2020 </a:t>
            </a:r>
            <a:r>
              <a:rPr lang="en-US" sz="2400" cap="none" dirty="0"/>
              <a:t>N</a:t>
            </a:r>
            <a:r>
              <a:rPr lang="en-US" sz="2400" cap="none" dirty="0" smtClean="0"/>
              <a:t>igeria/ </a:t>
            </a:r>
            <a:r>
              <a:rPr lang="en-US" sz="2400" cap="none" dirty="0"/>
              <a:t>Z</a:t>
            </a:r>
            <a:r>
              <a:rPr lang="en-US" sz="2400" cap="none" dirty="0" smtClean="0"/>
              <a:t>ambia</a:t>
            </a:r>
            <a:endParaRPr lang="en-US" sz="2400" cap="none" dirty="0"/>
          </a:p>
        </p:txBody>
      </p:sp>
    </p:spTree>
    <p:extLst>
      <p:ext uri="{BB962C8B-B14F-4D97-AF65-F5344CB8AC3E}">
        <p14:creationId xmlns:p14="http://schemas.microsoft.com/office/powerpoint/2010/main" val="499914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18186"/>
            <a:ext cx="10515600" cy="5558777"/>
          </a:xfrm>
        </p:spPr>
        <p:txBody>
          <a:bodyPr/>
          <a:lstStyle/>
          <a:p>
            <a:pPr marL="0" indent="0" algn="ctr">
              <a:buNone/>
            </a:pPr>
            <a:r>
              <a:rPr lang="en-US" sz="6600" b="1" dirty="0" smtClean="0"/>
              <a:t>THANK YOU</a:t>
            </a:r>
          </a:p>
          <a:p>
            <a:pPr marL="0" indent="0" algn="ctr">
              <a:buNone/>
            </a:pPr>
            <a:r>
              <a:rPr lang="en-US" dirty="0" smtClean="0"/>
              <a:t> </a:t>
            </a:r>
            <a:endParaRPr lang="en-US" dirty="0"/>
          </a:p>
        </p:txBody>
      </p:sp>
      <p:pic>
        <p:nvPicPr>
          <p:cNvPr id="4" name="Picture 3"/>
          <p:cNvPicPr>
            <a:picLocks noChangeAspect="1"/>
          </p:cNvPicPr>
          <p:nvPr/>
        </p:nvPicPr>
        <p:blipFill>
          <a:blip r:embed="rId2"/>
          <a:stretch>
            <a:fillRect/>
          </a:stretch>
        </p:blipFill>
        <p:spPr>
          <a:xfrm>
            <a:off x="3837904" y="2575775"/>
            <a:ext cx="3696237" cy="3754192"/>
          </a:xfrm>
          <a:prstGeom prst="rect">
            <a:avLst/>
          </a:prstGeom>
        </p:spPr>
      </p:pic>
    </p:spTree>
    <p:extLst>
      <p:ext uri="{BB962C8B-B14F-4D97-AF65-F5344CB8AC3E}">
        <p14:creationId xmlns:p14="http://schemas.microsoft.com/office/powerpoint/2010/main" val="3400263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836796"/>
          </a:xfrm>
        </p:spPr>
        <p:txBody>
          <a:bodyPr/>
          <a:lstStyle/>
          <a:p>
            <a:r>
              <a:rPr lang="en-US" dirty="0" smtClean="0"/>
              <a:t>Purpose of the meeting</a:t>
            </a:r>
            <a:endParaRPr lang="en-US" dirty="0"/>
          </a:p>
        </p:txBody>
      </p:sp>
      <p:sp>
        <p:nvSpPr>
          <p:cNvPr id="3" name="Content Placeholder 2"/>
          <p:cNvSpPr>
            <a:spLocks noGrp="1"/>
          </p:cNvSpPr>
          <p:nvPr>
            <p:ph sz="quarter" idx="13"/>
          </p:nvPr>
        </p:nvSpPr>
        <p:spPr>
          <a:xfrm>
            <a:off x="913774" y="1455314"/>
            <a:ext cx="10363826" cy="5009880"/>
          </a:xfrm>
        </p:spPr>
        <p:txBody>
          <a:bodyPr>
            <a:noAutofit/>
          </a:bodyPr>
          <a:lstStyle/>
          <a:p>
            <a:r>
              <a:rPr lang="en-US" sz="2400" cap="none" dirty="0" smtClean="0"/>
              <a:t>The members of AMCOA meet on an annual basis to discuss means of ensuring an integrated process of medical regulation, standardization/ harmonization of education and training, the enhancement of quality healthcare, etc.</a:t>
            </a:r>
          </a:p>
          <a:p>
            <a:endParaRPr lang="en-US" sz="2400" cap="none" dirty="0" smtClean="0"/>
          </a:p>
          <a:p>
            <a:r>
              <a:rPr lang="en-US" sz="2400" cap="none" dirty="0" smtClean="0"/>
              <a:t>The primary purpose of AMCOA is to support medical regulatory authorities in Africa in the protection of the public interest by promoting high standards of medical education, registration and regulation, and facilitating the ongoing exchange of information among medical regulatory authorities</a:t>
            </a:r>
            <a:endParaRPr lang="en-US" sz="2400" cap="none" dirty="0"/>
          </a:p>
        </p:txBody>
      </p:sp>
    </p:spTree>
    <p:extLst>
      <p:ext uri="{BB962C8B-B14F-4D97-AF65-F5344CB8AC3E}">
        <p14:creationId xmlns:p14="http://schemas.microsoft.com/office/powerpoint/2010/main" val="16860689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of the meeting:</a:t>
            </a:r>
            <a:endParaRPr lang="en-US" dirty="0"/>
          </a:p>
        </p:txBody>
      </p:sp>
      <p:sp>
        <p:nvSpPr>
          <p:cNvPr id="3" name="Content Placeholder 2"/>
          <p:cNvSpPr>
            <a:spLocks noGrp="1"/>
          </p:cNvSpPr>
          <p:nvPr>
            <p:ph sz="quarter" idx="13"/>
          </p:nvPr>
        </p:nvSpPr>
        <p:spPr/>
        <p:txBody>
          <a:bodyPr>
            <a:normAutofit/>
          </a:bodyPr>
          <a:lstStyle/>
          <a:p>
            <a:pPr marL="0" indent="0">
              <a:buNone/>
            </a:pPr>
            <a:r>
              <a:rPr lang="en-US" sz="3200" dirty="0" err="1"/>
              <a:t>i</a:t>
            </a:r>
            <a:r>
              <a:rPr lang="en-US" sz="3200" dirty="0"/>
              <a:t>. </a:t>
            </a:r>
            <a:r>
              <a:rPr lang="en-US" sz="3200" cap="none" dirty="0" smtClean="0"/>
              <a:t>Pre-conference workshops and technical meetings</a:t>
            </a:r>
          </a:p>
          <a:p>
            <a:pPr marL="0" indent="0">
              <a:buNone/>
            </a:pPr>
            <a:r>
              <a:rPr lang="en-US" sz="3200" cap="none" dirty="0" smtClean="0"/>
              <a:t>Ii. Scientific conference and</a:t>
            </a:r>
          </a:p>
          <a:p>
            <a:pPr marL="0" indent="0">
              <a:buNone/>
            </a:pPr>
            <a:r>
              <a:rPr lang="en-US" sz="3200" cap="none" dirty="0" smtClean="0"/>
              <a:t>Iii. Annual general meeting</a:t>
            </a:r>
            <a:endParaRPr lang="en-US" sz="3200" cap="none" dirty="0"/>
          </a:p>
        </p:txBody>
      </p:sp>
    </p:spTree>
    <p:extLst>
      <p:ext uri="{BB962C8B-B14F-4D97-AF65-F5344CB8AC3E}">
        <p14:creationId xmlns:p14="http://schemas.microsoft.com/office/powerpoint/2010/main" val="1637606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811038"/>
          </a:xfrm>
        </p:spPr>
        <p:txBody>
          <a:bodyPr/>
          <a:lstStyle/>
          <a:p>
            <a:r>
              <a:rPr lang="en-US" dirty="0" smtClean="0"/>
              <a:t>The Theme of the meeting</a:t>
            </a:r>
            <a:endParaRPr lang="en-US" dirty="0"/>
          </a:p>
        </p:txBody>
      </p:sp>
      <p:sp>
        <p:nvSpPr>
          <p:cNvPr id="3" name="Content Placeholder 2"/>
          <p:cNvSpPr>
            <a:spLocks noGrp="1"/>
          </p:cNvSpPr>
          <p:nvPr>
            <p:ph sz="quarter" idx="13"/>
          </p:nvPr>
        </p:nvSpPr>
        <p:spPr>
          <a:xfrm>
            <a:off x="913774" y="1429556"/>
            <a:ext cx="10363826" cy="4958365"/>
          </a:xfrm>
        </p:spPr>
        <p:txBody>
          <a:bodyPr>
            <a:noAutofit/>
          </a:bodyPr>
          <a:lstStyle/>
          <a:p>
            <a:r>
              <a:rPr lang="en-US" sz="2800" cap="none" dirty="0" smtClean="0"/>
              <a:t>The 21st annual conference of the association of medical councils of Africa was hosted by the health professions council of South Africa at the </a:t>
            </a:r>
            <a:r>
              <a:rPr lang="en-US" sz="2800" cap="none" dirty="0" err="1" smtClean="0"/>
              <a:t>Spier</a:t>
            </a:r>
            <a:r>
              <a:rPr lang="en-US" sz="2800" cap="none" dirty="0" smtClean="0"/>
              <a:t> wine estate, Stellenbosch, Cape Town, South Africa from 21- 25 august 2017</a:t>
            </a:r>
          </a:p>
          <a:p>
            <a:endParaRPr lang="en-US" sz="2800" cap="none" dirty="0" smtClean="0"/>
          </a:p>
          <a:p>
            <a:pPr marL="0" indent="0" algn="ctr">
              <a:buNone/>
            </a:pPr>
            <a:r>
              <a:rPr lang="en-US" sz="2800" b="1" i="1" cap="none" dirty="0" smtClean="0"/>
              <a:t>The focus of this year’s conference was on the advancement of technology and medical regulation in the 21st century.</a:t>
            </a:r>
            <a:endParaRPr lang="en-US" sz="2800" cap="none" dirty="0"/>
          </a:p>
        </p:txBody>
      </p:sp>
    </p:spTree>
    <p:extLst>
      <p:ext uri="{BB962C8B-B14F-4D97-AF65-F5344CB8AC3E}">
        <p14:creationId xmlns:p14="http://schemas.microsoft.com/office/powerpoint/2010/main" val="2884985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Health Regulatory Authorities of the following countries were represented</a:t>
            </a:r>
          </a:p>
        </p:txBody>
      </p:sp>
      <p:sp>
        <p:nvSpPr>
          <p:cNvPr id="3" name="Content Placeholder 2"/>
          <p:cNvSpPr>
            <a:spLocks noGrp="1"/>
          </p:cNvSpPr>
          <p:nvPr>
            <p:ph sz="quarter" idx="13"/>
          </p:nvPr>
        </p:nvSpPr>
        <p:spPr/>
        <p:txBody>
          <a:bodyPr>
            <a:noAutofit/>
          </a:bodyPr>
          <a:lstStyle/>
          <a:p>
            <a:pPr marL="0" indent="0">
              <a:buNone/>
            </a:pPr>
            <a:r>
              <a:rPr lang="en-US" b="1" dirty="0"/>
              <a:t>1. Botswana</a:t>
            </a:r>
          </a:p>
          <a:p>
            <a:pPr marL="0" indent="0">
              <a:buNone/>
            </a:pPr>
            <a:r>
              <a:rPr lang="en-US" b="1" dirty="0"/>
              <a:t>2. Ghana</a:t>
            </a:r>
          </a:p>
          <a:p>
            <a:pPr marL="0" indent="0">
              <a:buNone/>
            </a:pPr>
            <a:r>
              <a:rPr lang="en-US" b="1" dirty="0"/>
              <a:t>3. Kenya</a:t>
            </a:r>
          </a:p>
          <a:p>
            <a:pPr marL="0" indent="0">
              <a:buNone/>
            </a:pPr>
            <a:r>
              <a:rPr lang="en-US" b="1" dirty="0"/>
              <a:t>4. Lesotho</a:t>
            </a:r>
          </a:p>
          <a:p>
            <a:pPr marL="0" indent="0">
              <a:buNone/>
            </a:pPr>
            <a:r>
              <a:rPr lang="en-US" b="1" dirty="0"/>
              <a:t>5. Malawi</a:t>
            </a:r>
          </a:p>
          <a:p>
            <a:pPr marL="0" indent="0">
              <a:buNone/>
            </a:pPr>
            <a:r>
              <a:rPr lang="en-US" b="1" dirty="0"/>
              <a:t>6. Namibia</a:t>
            </a:r>
          </a:p>
          <a:p>
            <a:pPr marL="0" indent="0">
              <a:buNone/>
            </a:pPr>
            <a:r>
              <a:rPr lang="en-US" b="1" dirty="0"/>
              <a:t>7. Nigeria</a:t>
            </a:r>
          </a:p>
          <a:p>
            <a:pPr marL="0" indent="0">
              <a:buNone/>
            </a:pPr>
            <a:r>
              <a:rPr lang="en-US" b="1" dirty="0"/>
              <a:t>8. </a:t>
            </a:r>
            <a:r>
              <a:rPr lang="en-US" b="1" dirty="0" smtClean="0"/>
              <a:t>Rwanda</a:t>
            </a:r>
          </a:p>
          <a:p>
            <a:pPr marL="0" indent="0">
              <a:buNone/>
            </a:pPr>
            <a:r>
              <a:rPr lang="en-US" b="1" dirty="0" smtClean="0"/>
              <a:t>9. Seychelles</a:t>
            </a:r>
            <a:endParaRPr lang="en-US" b="1" dirty="0"/>
          </a:p>
        </p:txBody>
      </p:sp>
      <p:sp>
        <p:nvSpPr>
          <p:cNvPr id="4" name="Content Placeholder 3"/>
          <p:cNvSpPr>
            <a:spLocks noGrp="1"/>
          </p:cNvSpPr>
          <p:nvPr>
            <p:ph sz="quarter" idx="14"/>
          </p:nvPr>
        </p:nvSpPr>
        <p:spPr>
          <a:xfrm>
            <a:off x="6172200" y="2367092"/>
            <a:ext cx="5105400" cy="4239770"/>
          </a:xfrm>
        </p:spPr>
        <p:txBody>
          <a:bodyPr>
            <a:normAutofit/>
          </a:bodyPr>
          <a:lstStyle/>
          <a:p>
            <a:pPr marL="0" indent="0">
              <a:buNone/>
            </a:pPr>
            <a:r>
              <a:rPr lang="en-US" sz="2200" b="1" dirty="0" smtClean="0"/>
              <a:t>10. South Africa</a:t>
            </a:r>
          </a:p>
          <a:p>
            <a:pPr marL="0" indent="0">
              <a:buNone/>
            </a:pPr>
            <a:r>
              <a:rPr lang="en-US" sz="2200" b="1" dirty="0" smtClean="0"/>
              <a:t>11. South Sudan</a:t>
            </a:r>
          </a:p>
          <a:p>
            <a:pPr marL="0" indent="0">
              <a:buNone/>
            </a:pPr>
            <a:r>
              <a:rPr lang="en-US" sz="2200" b="1" dirty="0" smtClean="0"/>
              <a:t>12. Swaziland</a:t>
            </a:r>
          </a:p>
          <a:p>
            <a:pPr marL="0" indent="0">
              <a:buNone/>
            </a:pPr>
            <a:r>
              <a:rPr lang="en-US" sz="2200" b="1" dirty="0" smtClean="0"/>
              <a:t>13. Tanganyika (Tanzania)</a:t>
            </a:r>
          </a:p>
          <a:p>
            <a:pPr marL="0" indent="0">
              <a:buNone/>
            </a:pPr>
            <a:r>
              <a:rPr lang="en-US" sz="2200" b="1" dirty="0" smtClean="0"/>
              <a:t>14. Uganda</a:t>
            </a:r>
          </a:p>
          <a:p>
            <a:pPr marL="0" indent="0">
              <a:buNone/>
            </a:pPr>
            <a:r>
              <a:rPr lang="en-US" sz="2200" b="1" dirty="0" smtClean="0"/>
              <a:t>15. United States of America</a:t>
            </a:r>
          </a:p>
          <a:p>
            <a:pPr marL="0" indent="0">
              <a:buNone/>
            </a:pPr>
            <a:r>
              <a:rPr lang="en-US" sz="2200" b="1" dirty="0" smtClean="0"/>
              <a:t>16. Zambia</a:t>
            </a:r>
          </a:p>
          <a:p>
            <a:pPr marL="0" indent="0">
              <a:buNone/>
            </a:pPr>
            <a:r>
              <a:rPr lang="en-US" sz="2200" b="1" dirty="0" smtClean="0"/>
              <a:t>17. Zimbabwe</a:t>
            </a:r>
          </a:p>
          <a:p>
            <a:endParaRPr lang="en-US" dirty="0"/>
          </a:p>
        </p:txBody>
      </p:sp>
    </p:spTree>
    <p:extLst>
      <p:ext uri="{BB962C8B-B14F-4D97-AF65-F5344CB8AC3E}">
        <p14:creationId xmlns:p14="http://schemas.microsoft.com/office/powerpoint/2010/main" val="392614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806852"/>
          </a:xfrm>
        </p:spPr>
        <p:txBody>
          <a:bodyPr/>
          <a:lstStyle/>
          <a:p>
            <a:r>
              <a:rPr lang="en-US" dirty="0" smtClean="0"/>
              <a:t>Other Stakeholders who attended</a:t>
            </a:r>
            <a:endParaRPr lang="en-US" dirty="0"/>
          </a:p>
        </p:txBody>
      </p:sp>
      <p:sp>
        <p:nvSpPr>
          <p:cNvPr id="6" name="Content Placeholder 5"/>
          <p:cNvSpPr>
            <a:spLocks noGrp="1"/>
          </p:cNvSpPr>
          <p:nvPr>
            <p:ph sz="quarter" idx="13"/>
          </p:nvPr>
        </p:nvSpPr>
        <p:spPr>
          <a:xfrm>
            <a:off x="838200" y="1403797"/>
            <a:ext cx="10515600" cy="5048518"/>
          </a:xfrm>
        </p:spPr>
        <p:txBody>
          <a:bodyPr>
            <a:normAutofit fontScale="92500"/>
          </a:bodyPr>
          <a:lstStyle/>
          <a:p>
            <a:r>
              <a:rPr lang="en-US" sz="2400" b="1" dirty="0"/>
              <a:t>INTERNATIONAL ASSOCIATION OF MEDICAL REGULATORY </a:t>
            </a:r>
            <a:r>
              <a:rPr lang="en-US" sz="2400" b="1" dirty="0" smtClean="0"/>
              <a:t>AUTHORITIES (IAMRA)</a:t>
            </a:r>
          </a:p>
          <a:p>
            <a:pPr lvl="1"/>
            <a:r>
              <a:rPr lang="en-US" sz="2400" dirty="0"/>
              <a:t>IAMRA </a:t>
            </a:r>
            <a:r>
              <a:rPr lang="en-US" sz="2400" cap="none" dirty="0"/>
              <a:t>g</a:t>
            </a:r>
            <a:r>
              <a:rPr lang="en-US" sz="2400" cap="none" dirty="0" smtClean="0"/>
              <a:t>ave a presentation on its structures, members, purpose and vision</a:t>
            </a:r>
            <a:endParaRPr lang="en-US" sz="2400" b="1" cap="none" dirty="0" smtClean="0"/>
          </a:p>
          <a:p>
            <a:r>
              <a:rPr lang="en-US" sz="2400" b="1" dirty="0" smtClean="0"/>
              <a:t>FEDERATION </a:t>
            </a:r>
            <a:r>
              <a:rPr lang="en-US" sz="2400" b="1" dirty="0"/>
              <a:t>OF STATE MEDICAL </a:t>
            </a:r>
            <a:r>
              <a:rPr lang="en-US" sz="2400" b="1" dirty="0" smtClean="0"/>
              <a:t>BOARDS (FSMB)</a:t>
            </a:r>
          </a:p>
          <a:p>
            <a:pPr lvl="1"/>
            <a:r>
              <a:rPr lang="en-US" sz="2400" dirty="0"/>
              <a:t>FSMB </a:t>
            </a:r>
            <a:r>
              <a:rPr lang="en-US" sz="2400" cap="none" dirty="0"/>
              <a:t>g</a:t>
            </a:r>
            <a:r>
              <a:rPr lang="en-US" sz="2400" cap="none" dirty="0" smtClean="0"/>
              <a:t>ave a presentation on its structures and their assessments within the framework of medical regulation in the United </a:t>
            </a:r>
            <a:r>
              <a:rPr lang="en-US" sz="2400" cap="none" dirty="0"/>
              <a:t>S</a:t>
            </a:r>
            <a:r>
              <a:rPr lang="en-US" sz="2400" cap="none" dirty="0" smtClean="0"/>
              <a:t>tates</a:t>
            </a:r>
            <a:endParaRPr lang="en-US" sz="2400" b="1" dirty="0" smtClean="0"/>
          </a:p>
          <a:p>
            <a:r>
              <a:rPr lang="en-US" sz="2400" b="1" dirty="0"/>
              <a:t>AMERICAN OSTEOPATHIC </a:t>
            </a:r>
            <a:r>
              <a:rPr lang="en-US" sz="2400" b="1" dirty="0" smtClean="0"/>
              <a:t>ASSOCIATION (AOA)</a:t>
            </a:r>
          </a:p>
          <a:p>
            <a:pPr lvl="1"/>
            <a:r>
              <a:rPr lang="en-US" sz="2400" dirty="0"/>
              <a:t>AOA </a:t>
            </a:r>
            <a:r>
              <a:rPr lang="en-US" sz="2400" cap="none" dirty="0"/>
              <a:t>g</a:t>
            </a:r>
            <a:r>
              <a:rPr lang="en-US" sz="2400" cap="none" dirty="0" smtClean="0"/>
              <a:t>ave a presentation on its structures and the osteopathic medicine</a:t>
            </a:r>
            <a:endParaRPr lang="en-US" sz="2400" dirty="0" smtClean="0"/>
          </a:p>
          <a:p>
            <a:r>
              <a:rPr lang="en-US" sz="2400" b="1" dirty="0" smtClean="0"/>
              <a:t>AMREF</a:t>
            </a:r>
          </a:p>
          <a:p>
            <a:pPr lvl="1"/>
            <a:r>
              <a:rPr lang="en-US" sz="2400" dirty="0" smtClean="0"/>
              <a:t>AMREF </a:t>
            </a:r>
            <a:r>
              <a:rPr lang="en-US" sz="2400" cap="none" dirty="0" smtClean="0"/>
              <a:t>Health Africa presentation addressed the reversal of health worker migration</a:t>
            </a:r>
          </a:p>
          <a:p>
            <a:endParaRPr lang="en-US" dirty="0"/>
          </a:p>
        </p:txBody>
      </p:sp>
    </p:spTree>
    <p:extLst>
      <p:ext uri="{BB962C8B-B14F-4D97-AF65-F5344CB8AC3E}">
        <p14:creationId xmlns:p14="http://schemas.microsoft.com/office/powerpoint/2010/main" val="1411379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0761"/>
            <a:ext cx="12192000" cy="437881"/>
          </a:xfrm>
        </p:spPr>
        <p:txBody>
          <a:bodyPr>
            <a:normAutofit fontScale="90000"/>
          </a:bodyPr>
          <a:lstStyle/>
          <a:p>
            <a:pPr algn="l"/>
            <a:r>
              <a:rPr lang="en-US" sz="2800" b="1" dirty="0" smtClean="0"/>
              <a:t>EDUCATIONAL COMMISSION FOR FOREIGN MEDICAL GRADUATES (ECFMG)</a:t>
            </a:r>
            <a:r>
              <a:rPr lang="en-US" b="1" dirty="0" smtClean="0"/>
              <a:t/>
            </a:r>
            <a:br>
              <a:rPr lang="en-US" b="1" dirty="0" smtClean="0"/>
            </a:br>
            <a:endParaRPr lang="en-US" dirty="0"/>
          </a:p>
        </p:txBody>
      </p:sp>
      <p:sp>
        <p:nvSpPr>
          <p:cNvPr id="3" name="Content Placeholder 2"/>
          <p:cNvSpPr>
            <a:spLocks noGrp="1"/>
          </p:cNvSpPr>
          <p:nvPr>
            <p:ph sz="quarter" idx="13"/>
          </p:nvPr>
        </p:nvSpPr>
        <p:spPr>
          <a:xfrm>
            <a:off x="206062" y="978794"/>
            <a:ext cx="11985938" cy="5640946"/>
          </a:xfrm>
        </p:spPr>
        <p:txBody>
          <a:bodyPr>
            <a:noAutofit/>
          </a:bodyPr>
          <a:lstStyle/>
          <a:p>
            <a:r>
              <a:rPr lang="en-US" b="1" dirty="0" smtClean="0"/>
              <a:t>ECFMG</a:t>
            </a:r>
            <a:r>
              <a:rPr lang="en-US" dirty="0" smtClean="0"/>
              <a:t> </a:t>
            </a:r>
            <a:r>
              <a:rPr lang="en-US" cap="none" dirty="0"/>
              <a:t>g</a:t>
            </a:r>
            <a:r>
              <a:rPr lang="en-US" cap="none" dirty="0" smtClean="0"/>
              <a:t>ave a presentation on its structures and its functioning, the following was highlighted –</a:t>
            </a:r>
          </a:p>
          <a:p>
            <a:pPr marL="0" indent="0">
              <a:buNone/>
            </a:pPr>
            <a:r>
              <a:rPr lang="en-US" cap="none" dirty="0" smtClean="0"/>
              <a:t>• Mission includes promoting quality health care and medical education worldwide</a:t>
            </a:r>
          </a:p>
          <a:p>
            <a:pPr marL="0" indent="0">
              <a:buNone/>
            </a:pPr>
            <a:r>
              <a:rPr lang="en-US" cap="none" dirty="0" smtClean="0"/>
              <a:t>• As part of this mission, ECFMG partners with the world’s medical regulatory authorities to protect</a:t>
            </a:r>
          </a:p>
          <a:p>
            <a:pPr marL="0" indent="0">
              <a:buNone/>
            </a:pPr>
            <a:r>
              <a:rPr lang="en-US" cap="none" dirty="0"/>
              <a:t>t</a:t>
            </a:r>
            <a:r>
              <a:rPr lang="en-US" cap="none" dirty="0" smtClean="0"/>
              <a:t>he public through services such as primary-source verification of physician credentials</a:t>
            </a:r>
          </a:p>
          <a:p>
            <a:pPr marL="0" indent="0">
              <a:buNone/>
            </a:pPr>
            <a:r>
              <a:rPr lang="en-US" cap="none" dirty="0" smtClean="0"/>
              <a:t>• Areas of expertise –</a:t>
            </a:r>
          </a:p>
          <a:p>
            <a:pPr marL="457200" lvl="1" indent="0">
              <a:buNone/>
            </a:pPr>
            <a:r>
              <a:rPr lang="en-US" sz="2000" cap="none" dirty="0" smtClean="0"/>
              <a:t>O Physician credentials</a:t>
            </a:r>
          </a:p>
          <a:p>
            <a:pPr marL="457200" lvl="1" indent="0">
              <a:buNone/>
            </a:pPr>
            <a:r>
              <a:rPr lang="en-US" sz="2000" cap="none" dirty="0" smtClean="0"/>
              <a:t>O Primary-source verifying medical credentials</a:t>
            </a:r>
          </a:p>
          <a:p>
            <a:pPr marL="457200" lvl="1" indent="0">
              <a:buNone/>
            </a:pPr>
            <a:r>
              <a:rPr lang="en-US" sz="2000" cap="none" dirty="0" smtClean="0"/>
              <a:t>O U.S. Immigration issues impacting physicians</a:t>
            </a:r>
          </a:p>
          <a:p>
            <a:pPr marL="0" indent="0">
              <a:buNone/>
            </a:pPr>
            <a:r>
              <a:rPr lang="en-US" cap="none" dirty="0" smtClean="0"/>
              <a:t>• Programs for –</a:t>
            </a:r>
          </a:p>
          <a:p>
            <a:pPr marL="457200" lvl="1" indent="0">
              <a:buNone/>
            </a:pPr>
            <a:r>
              <a:rPr lang="en-US" sz="2000" cap="none" dirty="0" smtClean="0"/>
              <a:t>O Physicians entering U.S. Graduate medical education</a:t>
            </a:r>
          </a:p>
          <a:p>
            <a:pPr marL="457200" lvl="1" indent="0">
              <a:buNone/>
            </a:pPr>
            <a:r>
              <a:rPr lang="en-US" sz="2000" cap="none" dirty="0" smtClean="0"/>
              <a:t>O Medical regulatory authorities requiring primary-source verification</a:t>
            </a:r>
            <a:endParaRPr lang="en-US" sz="2000" cap="none" dirty="0"/>
          </a:p>
        </p:txBody>
      </p:sp>
    </p:spTree>
    <p:extLst>
      <p:ext uri="{BB962C8B-B14F-4D97-AF65-F5344CB8AC3E}">
        <p14:creationId xmlns:p14="http://schemas.microsoft.com/office/powerpoint/2010/main" val="3527619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0426"/>
            <a:ext cx="10515600" cy="781095"/>
          </a:xfrm>
        </p:spPr>
        <p:txBody>
          <a:bodyPr/>
          <a:lstStyle/>
          <a:p>
            <a:r>
              <a:rPr lang="en-US" b="1" dirty="0"/>
              <a:t>SCIENTIFIC CONFERENCE</a:t>
            </a:r>
            <a:endParaRPr lang="en-US" dirty="0"/>
          </a:p>
        </p:txBody>
      </p:sp>
      <p:sp>
        <p:nvSpPr>
          <p:cNvPr id="3" name="Content Placeholder 2"/>
          <p:cNvSpPr>
            <a:spLocks noGrp="1"/>
          </p:cNvSpPr>
          <p:nvPr>
            <p:ph sz="quarter" idx="13"/>
          </p:nvPr>
        </p:nvSpPr>
        <p:spPr>
          <a:xfrm>
            <a:off x="838200" y="901522"/>
            <a:ext cx="10515600" cy="5731098"/>
          </a:xfrm>
        </p:spPr>
        <p:txBody>
          <a:bodyPr>
            <a:noAutofit/>
          </a:bodyPr>
          <a:lstStyle/>
          <a:p>
            <a:pPr marL="0" indent="0">
              <a:buNone/>
            </a:pPr>
            <a:r>
              <a:rPr lang="en-US" sz="2400" cap="none" dirty="0" smtClean="0"/>
              <a:t>The conference then moved into interactive sessions, which focused on sharing of country experiences and group session in the following areas </a:t>
            </a:r>
          </a:p>
          <a:p>
            <a:pPr marL="0" indent="0">
              <a:buNone/>
            </a:pPr>
            <a:r>
              <a:rPr lang="en-US" sz="2400" cap="none" dirty="0"/>
              <a:t>i</a:t>
            </a:r>
            <a:r>
              <a:rPr lang="en-US" sz="2400" cap="none" dirty="0" smtClean="0"/>
              <a:t>. Medical technology from the stethoscope to the robot doctor - </a:t>
            </a:r>
            <a:r>
              <a:rPr lang="en-US" sz="2400" b="1" cap="none" dirty="0"/>
              <a:t>S</a:t>
            </a:r>
            <a:r>
              <a:rPr lang="en-US" sz="2400" b="1" cap="none" dirty="0" smtClean="0"/>
              <a:t>outh </a:t>
            </a:r>
            <a:r>
              <a:rPr lang="en-US" sz="2400" b="1" cap="none" dirty="0"/>
              <a:t>A</a:t>
            </a:r>
            <a:r>
              <a:rPr lang="en-US" sz="2400" b="1" cap="none" dirty="0" smtClean="0"/>
              <a:t>frica</a:t>
            </a:r>
            <a:endParaRPr lang="en-US" sz="2400" cap="none" dirty="0" smtClean="0"/>
          </a:p>
          <a:p>
            <a:pPr marL="0" indent="0">
              <a:buNone/>
            </a:pPr>
            <a:r>
              <a:rPr lang="en-US" sz="2400" cap="none" dirty="0" smtClean="0"/>
              <a:t>ii. Regulation across jurisdictions - </a:t>
            </a:r>
            <a:r>
              <a:rPr lang="en-US" sz="2400" b="1" cap="none" dirty="0"/>
              <a:t>U</a:t>
            </a:r>
            <a:r>
              <a:rPr lang="en-US" sz="2400" b="1" cap="none" dirty="0" smtClean="0"/>
              <a:t>ganda</a:t>
            </a:r>
            <a:endParaRPr lang="en-US" sz="2400" cap="none" dirty="0" smtClean="0"/>
          </a:p>
          <a:p>
            <a:pPr marL="0" indent="0">
              <a:buNone/>
            </a:pPr>
            <a:r>
              <a:rPr lang="en-US" sz="2400" cap="none" dirty="0"/>
              <a:t>i</a:t>
            </a:r>
            <a:r>
              <a:rPr lang="en-US" sz="2400" cap="none" dirty="0" smtClean="0"/>
              <a:t>ii. Regulation of electronic or digitized medicine - </a:t>
            </a:r>
            <a:r>
              <a:rPr lang="en-US" sz="2400" b="1" cap="none" dirty="0"/>
              <a:t>R</a:t>
            </a:r>
            <a:r>
              <a:rPr lang="en-US" sz="2400" b="1" cap="none" dirty="0" smtClean="0"/>
              <a:t>wanda</a:t>
            </a:r>
            <a:endParaRPr lang="en-US" sz="2400" cap="none" dirty="0" smtClean="0"/>
          </a:p>
          <a:p>
            <a:pPr marL="0" indent="0">
              <a:buNone/>
            </a:pPr>
            <a:r>
              <a:rPr lang="en-US" sz="2400" cap="none" dirty="0" smtClean="0"/>
              <a:t>iv. Telemedicine - </a:t>
            </a:r>
            <a:r>
              <a:rPr lang="en-US" sz="2400" b="1" cap="none" dirty="0"/>
              <a:t>L</a:t>
            </a:r>
            <a:r>
              <a:rPr lang="en-US" sz="2400" b="1" cap="none" dirty="0" smtClean="0"/>
              <a:t>esotho</a:t>
            </a:r>
            <a:endParaRPr lang="en-US" sz="2400" cap="none" dirty="0" smtClean="0"/>
          </a:p>
          <a:p>
            <a:pPr marL="0" indent="0">
              <a:buNone/>
            </a:pPr>
            <a:r>
              <a:rPr lang="en-US" sz="2400" cap="none" dirty="0"/>
              <a:t>v</a:t>
            </a:r>
            <a:r>
              <a:rPr lang="en-US" sz="2400" cap="none" dirty="0" smtClean="0"/>
              <a:t>. Use of social media in healthcare - </a:t>
            </a:r>
            <a:r>
              <a:rPr lang="en-US" sz="2400" b="1" cap="none" dirty="0"/>
              <a:t>G</a:t>
            </a:r>
            <a:r>
              <a:rPr lang="en-US" sz="2400" b="1" cap="none" dirty="0" smtClean="0"/>
              <a:t>hana</a:t>
            </a:r>
            <a:endParaRPr lang="en-US" sz="2400" cap="none" dirty="0" smtClean="0"/>
          </a:p>
          <a:p>
            <a:pPr marL="0" indent="0">
              <a:buNone/>
            </a:pPr>
            <a:r>
              <a:rPr lang="en-US" sz="2400" cap="none" dirty="0"/>
              <a:t>v</a:t>
            </a:r>
            <a:r>
              <a:rPr lang="en-US" sz="2400" cap="none" dirty="0" smtClean="0"/>
              <a:t>i. Modernization of regulation in relation to team based delivery care - </a:t>
            </a:r>
            <a:r>
              <a:rPr lang="en-US" sz="2400" b="1" cap="none" dirty="0"/>
              <a:t>M</a:t>
            </a:r>
            <a:r>
              <a:rPr lang="en-US" sz="2400" b="1" cap="none" dirty="0" smtClean="0"/>
              <a:t>alawi</a:t>
            </a:r>
            <a:endParaRPr lang="en-US" sz="2400" cap="none" dirty="0" smtClean="0"/>
          </a:p>
          <a:p>
            <a:pPr marL="0" indent="0">
              <a:buNone/>
            </a:pPr>
            <a:r>
              <a:rPr lang="en-US" sz="2400" cap="none" dirty="0"/>
              <a:t>v</a:t>
            </a:r>
            <a:r>
              <a:rPr lang="en-US" sz="2400" cap="none" dirty="0" smtClean="0"/>
              <a:t>ii. Technology in chronic care - </a:t>
            </a:r>
            <a:r>
              <a:rPr lang="en-US" sz="2400" b="1" cap="none" dirty="0"/>
              <a:t>S</a:t>
            </a:r>
            <a:r>
              <a:rPr lang="en-US" sz="2400" b="1" cap="none" dirty="0" smtClean="0"/>
              <a:t>eychelles</a:t>
            </a:r>
            <a:endParaRPr lang="en-US" sz="2400" cap="none" dirty="0" smtClean="0"/>
          </a:p>
          <a:p>
            <a:pPr marL="0" indent="0">
              <a:buNone/>
            </a:pPr>
            <a:r>
              <a:rPr lang="en-US" sz="2400" cap="none" dirty="0"/>
              <a:t>v</a:t>
            </a:r>
            <a:r>
              <a:rPr lang="en-US" sz="2400" cap="none" dirty="0" smtClean="0"/>
              <a:t>iii. Litigation – who is liable the doctor or the machine - </a:t>
            </a:r>
            <a:r>
              <a:rPr lang="en-US" sz="2400" b="1" cap="none" dirty="0"/>
              <a:t>K</a:t>
            </a:r>
            <a:r>
              <a:rPr lang="en-US" sz="2400" b="1" cap="none" dirty="0" smtClean="0"/>
              <a:t>enya</a:t>
            </a:r>
            <a:endParaRPr lang="en-US" sz="2400" cap="none" dirty="0"/>
          </a:p>
        </p:txBody>
      </p:sp>
    </p:spTree>
    <p:extLst>
      <p:ext uri="{BB962C8B-B14F-4D97-AF65-F5344CB8AC3E}">
        <p14:creationId xmlns:p14="http://schemas.microsoft.com/office/powerpoint/2010/main" val="2024093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Address</a:t>
            </a:r>
            <a:endParaRPr lang="en-US" dirty="0"/>
          </a:p>
        </p:txBody>
      </p:sp>
      <p:sp>
        <p:nvSpPr>
          <p:cNvPr id="3" name="Content Placeholder 2"/>
          <p:cNvSpPr>
            <a:spLocks noGrp="1"/>
          </p:cNvSpPr>
          <p:nvPr>
            <p:ph sz="quarter" idx="13"/>
          </p:nvPr>
        </p:nvSpPr>
        <p:spPr/>
        <p:txBody>
          <a:bodyPr>
            <a:normAutofit/>
          </a:bodyPr>
          <a:lstStyle/>
          <a:p>
            <a:r>
              <a:rPr lang="en-US" sz="2800" cap="none" dirty="0" smtClean="0"/>
              <a:t>The meeting opening was addressed by the Health </a:t>
            </a:r>
            <a:r>
              <a:rPr lang="en-US" sz="2800" cap="none" dirty="0"/>
              <a:t>M</a:t>
            </a:r>
            <a:r>
              <a:rPr lang="en-US" sz="2800" cap="none" dirty="0" smtClean="0"/>
              <a:t>inistry </a:t>
            </a:r>
            <a:r>
              <a:rPr lang="en-US" sz="2800" cap="none" dirty="0"/>
              <a:t>D</a:t>
            </a:r>
            <a:r>
              <a:rPr lang="en-US" sz="2800" cap="none" dirty="0" smtClean="0"/>
              <a:t>irector </a:t>
            </a:r>
            <a:r>
              <a:rPr lang="en-US" sz="2800" cap="none" dirty="0"/>
              <a:t>G</a:t>
            </a:r>
            <a:r>
              <a:rPr lang="en-US" sz="2800" cap="none" dirty="0" smtClean="0"/>
              <a:t>eneral, </a:t>
            </a:r>
            <a:r>
              <a:rPr lang="en-US" sz="2800" cap="none" dirty="0" err="1"/>
              <a:t>M</a:t>
            </a:r>
            <a:r>
              <a:rPr lang="en-US" sz="2800" cap="none" dirty="0" err="1" smtClean="0"/>
              <a:t>s</a:t>
            </a:r>
            <a:r>
              <a:rPr lang="en-US" sz="2800" cap="none" dirty="0" smtClean="0"/>
              <a:t> P </a:t>
            </a:r>
            <a:r>
              <a:rPr lang="en-US" sz="2800" cap="none" dirty="0" err="1"/>
              <a:t>M</a:t>
            </a:r>
            <a:r>
              <a:rPr lang="en-US" sz="2800" cap="none" dirty="0" err="1" smtClean="0"/>
              <a:t>atsoso</a:t>
            </a:r>
            <a:r>
              <a:rPr lang="en-US" sz="2800" cap="none" dirty="0" smtClean="0"/>
              <a:t>,</a:t>
            </a:r>
          </a:p>
          <a:p>
            <a:r>
              <a:rPr lang="en-US" sz="2800" cap="none" dirty="0" smtClean="0"/>
              <a:t>Prof </a:t>
            </a:r>
            <a:r>
              <a:rPr lang="en-US" sz="2800" cap="none" dirty="0"/>
              <a:t>G</a:t>
            </a:r>
            <a:r>
              <a:rPr lang="en-US" sz="2800" cap="none" dirty="0" smtClean="0"/>
              <a:t>eorge </a:t>
            </a:r>
            <a:r>
              <a:rPr lang="en-US" sz="2800" cap="none" dirty="0" err="1"/>
              <a:t>M</a:t>
            </a:r>
            <a:r>
              <a:rPr lang="en-US" sz="2800" cap="none" dirty="0" err="1" smtClean="0"/>
              <a:t>agoha</a:t>
            </a:r>
            <a:r>
              <a:rPr lang="en-US" sz="2800" cap="none" dirty="0" smtClean="0"/>
              <a:t>, president of AMCOA</a:t>
            </a:r>
          </a:p>
          <a:p>
            <a:r>
              <a:rPr lang="en-US" sz="2800" cap="none" dirty="0" smtClean="0"/>
              <a:t>And </a:t>
            </a:r>
            <a:r>
              <a:rPr lang="en-US" sz="2800" cap="none" dirty="0" err="1"/>
              <a:t>D</a:t>
            </a:r>
            <a:r>
              <a:rPr lang="en-US" sz="2800" cap="none" dirty="0" err="1" smtClean="0"/>
              <a:t>r</a:t>
            </a:r>
            <a:r>
              <a:rPr lang="en-US" sz="2800" cap="none" dirty="0" smtClean="0"/>
              <a:t> </a:t>
            </a:r>
            <a:r>
              <a:rPr lang="en-US" sz="2800" cap="none" dirty="0"/>
              <a:t>K</a:t>
            </a:r>
            <a:r>
              <a:rPr lang="en-US" sz="2800" cap="none" dirty="0" smtClean="0"/>
              <a:t>gosi </a:t>
            </a:r>
            <a:r>
              <a:rPr lang="en-US" sz="2800" cap="none" dirty="0" err="1"/>
              <a:t>L</a:t>
            </a:r>
            <a:r>
              <a:rPr lang="en-US" sz="2800" cap="none" dirty="0" err="1" smtClean="0"/>
              <a:t>etlape</a:t>
            </a:r>
            <a:r>
              <a:rPr lang="en-US" sz="2800" cap="none" dirty="0" smtClean="0"/>
              <a:t> the chairman of health professions council of South </a:t>
            </a:r>
            <a:r>
              <a:rPr lang="en-US" sz="2800" cap="none" dirty="0"/>
              <a:t>A</a:t>
            </a:r>
            <a:r>
              <a:rPr lang="en-US" sz="2800" cap="none" dirty="0" smtClean="0"/>
              <a:t>frica</a:t>
            </a:r>
            <a:endParaRPr lang="en-US" sz="2800" cap="none" dirty="0"/>
          </a:p>
        </p:txBody>
      </p:sp>
    </p:spTree>
    <p:extLst>
      <p:ext uri="{BB962C8B-B14F-4D97-AF65-F5344CB8AC3E}">
        <p14:creationId xmlns:p14="http://schemas.microsoft.com/office/powerpoint/2010/main" val="1426932204"/>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92</TotalTime>
  <Words>672</Words>
  <Application>Microsoft Office PowerPoint</Application>
  <PresentationFormat>Custom</PresentationFormat>
  <Paragraphs>83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Droplet</vt:lpstr>
      <vt:lpstr>    REPORT ON THE 21ST ANNUAL CONFERENCE FOR THE ASSOCIATION OF MEDICAL COUNCILS OF AFRICA</vt:lpstr>
      <vt:lpstr>Purpose of the meeting</vt:lpstr>
      <vt:lpstr>Event of the meeting:</vt:lpstr>
      <vt:lpstr>The Theme of the meeting</vt:lpstr>
      <vt:lpstr>The Health Regulatory Authorities of the following countries were represented</vt:lpstr>
      <vt:lpstr>Other Stakeholders who attended</vt:lpstr>
      <vt:lpstr>EDUCATIONAL COMMISSION FOR FOREIGN MEDICAL GRADUATES (ECFMG) </vt:lpstr>
      <vt:lpstr>SCIENTIFIC CONFERENCE</vt:lpstr>
      <vt:lpstr>Opening Address</vt:lpstr>
      <vt:lpstr>ANNUAL GENERAL MEETING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ON THE 21ST ANNUAL CONFERENCE FOR THE ASSOCIATION OF MEDICAL COUNCILS OF AFRICA</dc:title>
  <dc:creator>Buchay Othom</dc:creator>
  <cp:lastModifiedBy>Owner</cp:lastModifiedBy>
  <cp:revision>16</cp:revision>
  <dcterms:created xsi:type="dcterms:W3CDTF">2017-10-14T06:50:27Z</dcterms:created>
  <dcterms:modified xsi:type="dcterms:W3CDTF">2017-10-27T09:08:34Z</dcterms:modified>
</cp:coreProperties>
</file>