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46"/>
  </p:notesMasterIdLst>
  <p:sldIdLst>
    <p:sldId id="256" r:id="rId2"/>
    <p:sldId id="337" r:id="rId3"/>
    <p:sldId id="359" r:id="rId4"/>
    <p:sldId id="375" r:id="rId5"/>
    <p:sldId id="303" r:id="rId6"/>
    <p:sldId id="333" r:id="rId7"/>
    <p:sldId id="331" r:id="rId8"/>
    <p:sldId id="332" r:id="rId9"/>
    <p:sldId id="338" r:id="rId10"/>
    <p:sldId id="335" r:id="rId11"/>
    <p:sldId id="360" r:id="rId12"/>
    <p:sldId id="372" r:id="rId13"/>
    <p:sldId id="355" r:id="rId14"/>
    <p:sldId id="356" r:id="rId15"/>
    <p:sldId id="357" r:id="rId16"/>
    <p:sldId id="358" r:id="rId17"/>
    <p:sldId id="299" r:id="rId18"/>
    <p:sldId id="307" r:id="rId19"/>
    <p:sldId id="306" r:id="rId20"/>
    <p:sldId id="277" r:id="rId21"/>
    <p:sldId id="364" r:id="rId22"/>
    <p:sldId id="365" r:id="rId23"/>
    <p:sldId id="366" r:id="rId24"/>
    <p:sldId id="367" r:id="rId25"/>
    <p:sldId id="369" r:id="rId26"/>
    <p:sldId id="373" r:id="rId27"/>
    <p:sldId id="282" r:id="rId28"/>
    <p:sldId id="351" r:id="rId29"/>
    <p:sldId id="374" r:id="rId30"/>
    <p:sldId id="317" r:id="rId31"/>
    <p:sldId id="283" r:id="rId32"/>
    <p:sldId id="284" r:id="rId33"/>
    <p:sldId id="354" r:id="rId34"/>
    <p:sldId id="290" r:id="rId35"/>
    <p:sldId id="287" r:id="rId36"/>
    <p:sldId id="289" r:id="rId37"/>
    <p:sldId id="291" r:id="rId38"/>
    <p:sldId id="292" r:id="rId39"/>
    <p:sldId id="308" r:id="rId40"/>
    <p:sldId id="295" r:id="rId41"/>
    <p:sldId id="297" r:id="rId42"/>
    <p:sldId id="321" r:id="rId43"/>
    <p:sldId id="370" r:id="rId44"/>
    <p:sldId id="269"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2" autoAdjust="0"/>
    <p:restoredTop sz="84740" autoAdjust="0"/>
  </p:normalViewPr>
  <p:slideViewPr>
    <p:cSldViewPr>
      <p:cViewPr varScale="1">
        <p:scale>
          <a:sx n="108" d="100"/>
          <a:sy n="108" d="100"/>
        </p:scale>
        <p:origin x="10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0"/>
    </p:cViewPr>
  </p:sorter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B978E-2392-4EE7-B87E-DC5BA4014C2C}" type="doc">
      <dgm:prSet loTypeId="urn:microsoft.com/office/officeart/2005/8/layout/cycle1" loCatId="cycle" qsTypeId="urn:microsoft.com/office/officeart/2005/8/quickstyle/simple1" qsCatId="simple" csTypeId="urn:microsoft.com/office/officeart/2005/8/colors/accent1_2" csCatId="accent1"/>
      <dgm:spPr/>
    </dgm:pt>
    <dgm:pt modelId="{1BB1DF1F-0293-4E42-8CB0-C518F4CE5EFF}">
      <dgm:prSet/>
      <dgm:spPr/>
      <dgm:t>
        <a:bodyPr/>
        <a:lstStyle/>
        <a:p>
          <a:pPr marR="0" algn="ctr" rtl="0"/>
          <a:r>
            <a:rPr lang="en-US" b="1" i="0" u="none" strike="noStrike" baseline="0" dirty="0" smtClean="0">
              <a:solidFill>
                <a:srgbClr val="FFFF00"/>
              </a:solidFill>
              <a:latin typeface="Calibri"/>
            </a:rPr>
            <a:t>Do</a:t>
          </a:r>
          <a:endParaRPr lang="en-US" b="1" i="0" u="none" strike="noStrike" baseline="0" dirty="0" smtClean="0">
            <a:solidFill>
              <a:srgbClr val="FFFF00"/>
            </a:solidFill>
            <a:latin typeface="Times New Roman"/>
          </a:endParaRPr>
        </a:p>
        <a:p>
          <a:pPr marR="0" algn="ctr" rtl="0"/>
          <a:r>
            <a:rPr lang="en-US" b="0" i="0" u="none" strike="noStrike" baseline="0" dirty="0" smtClean="0">
              <a:latin typeface="Calibri"/>
            </a:rPr>
            <a:t>Make the change on a small scale</a:t>
          </a:r>
          <a:endParaRPr lang="en-US" dirty="0" smtClean="0"/>
        </a:p>
      </dgm:t>
    </dgm:pt>
    <dgm:pt modelId="{3D2DBEFC-EFAC-4140-910D-DB97876E909B}" type="parTrans" cxnId="{6AF16532-8488-4057-B12A-A72DE38A034B}">
      <dgm:prSet/>
      <dgm:spPr/>
      <dgm:t>
        <a:bodyPr/>
        <a:lstStyle/>
        <a:p>
          <a:endParaRPr lang="en-US"/>
        </a:p>
      </dgm:t>
    </dgm:pt>
    <dgm:pt modelId="{8F94EABC-BA08-4F7D-A652-06AB3F8AA488}" type="sibTrans" cxnId="{6AF16532-8488-4057-B12A-A72DE38A034B}">
      <dgm:prSet/>
      <dgm:spPr/>
      <dgm:t>
        <a:bodyPr/>
        <a:lstStyle/>
        <a:p>
          <a:endParaRPr lang="en-US"/>
        </a:p>
      </dgm:t>
    </dgm:pt>
    <dgm:pt modelId="{C87E1A23-CED4-4658-A2F0-86864EF47B6D}">
      <dgm:prSet/>
      <dgm:spPr/>
      <dgm:t>
        <a:bodyPr/>
        <a:lstStyle/>
        <a:p>
          <a:pPr marR="0" algn="ctr" rtl="0"/>
          <a:r>
            <a:rPr lang="en-US" b="1" i="0" u="none" strike="noStrike" baseline="0" dirty="0" smtClean="0">
              <a:solidFill>
                <a:srgbClr val="FFFF00"/>
              </a:solidFill>
              <a:latin typeface="Calibri"/>
            </a:rPr>
            <a:t>Check</a:t>
          </a:r>
          <a:endParaRPr lang="en-US" b="1" i="0" u="none" strike="noStrike" baseline="0" dirty="0" smtClean="0">
            <a:solidFill>
              <a:srgbClr val="FFFF00"/>
            </a:solidFill>
            <a:latin typeface="Times New Roman"/>
          </a:endParaRPr>
        </a:p>
        <a:p>
          <a:pPr marR="0" algn="ctr" rtl="0"/>
          <a:r>
            <a:rPr lang="en-US" b="0" i="0" u="none" strike="noStrike" baseline="0" dirty="0" smtClean="0">
              <a:latin typeface="Calibri"/>
            </a:rPr>
            <a:t>Observe the effects</a:t>
          </a:r>
          <a:endParaRPr lang="en-US" dirty="0" smtClean="0"/>
        </a:p>
      </dgm:t>
    </dgm:pt>
    <dgm:pt modelId="{73A76961-8320-4E02-B13D-5BDFB7606B95}" type="parTrans" cxnId="{A5D455D4-0FDB-489E-96D8-D7991F6FA8C4}">
      <dgm:prSet/>
      <dgm:spPr/>
      <dgm:t>
        <a:bodyPr/>
        <a:lstStyle/>
        <a:p>
          <a:endParaRPr lang="en-US"/>
        </a:p>
      </dgm:t>
    </dgm:pt>
    <dgm:pt modelId="{D6EF6BEE-C4C2-46A8-8D9B-5AD748C96623}" type="sibTrans" cxnId="{A5D455D4-0FDB-489E-96D8-D7991F6FA8C4}">
      <dgm:prSet/>
      <dgm:spPr/>
      <dgm:t>
        <a:bodyPr/>
        <a:lstStyle/>
        <a:p>
          <a:endParaRPr lang="en-US"/>
        </a:p>
      </dgm:t>
    </dgm:pt>
    <dgm:pt modelId="{ABD000DE-CF62-48CE-82AD-949133F06345}">
      <dgm:prSet/>
      <dgm:spPr/>
      <dgm:t>
        <a:bodyPr/>
        <a:lstStyle/>
        <a:p>
          <a:pPr marR="0" algn="ctr" rtl="0"/>
          <a:r>
            <a:rPr lang="en-US" b="1" i="0" u="none" strike="noStrike" baseline="0" dirty="0" smtClean="0">
              <a:solidFill>
                <a:srgbClr val="FFFF00"/>
              </a:solidFill>
              <a:latin typeface="Calibri"/>
            </a:rPr>
            <a:t>Act</a:t>
          </a:r>
          <a:endParaRPr lang="en-US" b="1" i="0" u="none" strike="noStrike" baseline="0" dirty="0" smtClean="0">
            <a:solidFill>
              <a:srgbClr val="FFFF00"/>
            </a:solidFill>
            <a:latin typeface="Times New Roman"/>
          </a:endParaRPr>
        </a:p>
        <a:p>
          <a:pPr marR="0" algn="ctr" rtl="0"/>
          <a:r>
            <a:rPr lang="en-US" b="0" i="0" u="none" strike="noStrike" baseline="0" dirty="0" smtClean="0">
              <a:latin typeface="Calibri"/>
            </a:rPr>
            <a:t>Identify what was learned</a:t>
          </a:r>
          <a:endParaRPr lang="en-US" dirty="0" smtClean="0"/>
        </a:p>
      </dgm:t>
    </dgm:pt>
    <dgm:pt modelId="{651B75DD-BE9B-49D1-A535-25559AE12DF7}" type="parTrans" cxnId="{4DDFD808-2564-4189-89B0-DFB907E49686}">
      <dgm:prSet/>
      <dgm:spPr/>
      <dgm:t>
        <a:bodyPr/>
        <a:lstStyle/>
        <a:p>
          <a:endParaRPr lang="en-US"/>
        </a:p>
      </dgm:t>
    </dgm:pt>
    <dgm:pt modelId="{3360805A-FD41-481B-BB8B-F660BB1AEA70}" type="sibTrans" cxnId="{4DDFD808-2564-4189-89B0-DFB907E49686}">
      <dgm:prSet/>
      <dgm:spPr/>
      <dgm:t>
        <a:bodyPr/>
        <a:lstStyle/>
        <a:p>
          <a:endParaRPr lang="en-US"/>
        </a:p>
      </dgm:t>
    </dgm:pt>
    <dgm:pt modelId="{12482942-F3D2-4699-B910-77976FB7C46A}">
      <dgm:prSet/>
      <dgm:spPr/>
      <dgm:t>
        <a:bodyPr/>
        <a:lstStyle/>
        <a:p>
          <a:pPr marR="0" algn="ctr" rtl="0"/>
          <a:r>
            <a:rPr lang="en-US" b="1" i="0" u="none" strike="noStrike" baseline="0" dirty="0" smtClean="0">
              <a:solidFill>
                <a:srgbClr val="FFFF00"/>
              </a:solidFill>
              <a:latin typeface="Calibri"/>
            </a:rPr>
            <a:t>Plan</a:t>
          </a:r>
          <a:endParaRPr lang="en-US" b="1" i="0" u="none" strike="noStrike" baseline="0" dirty="0" smtClean="0">
            <a:solidFill>
              <a:srgbClr val="FFFF00"/>
            </a:solidFill>
            <a:latin typeface="Times New Roman"/>
          </a:endParaRPr>
        </a:p>
        <a:p>
          <a:pPr marR="0" algn="ctr" rtl="0"/>
          <a:r>
            <a:rPr lang="en-US" b="0" i="0" u="none" strike="noStrike" baseline="0" dirty="0" smtClean="0">
              <a:latin typeface="Calibri"/>
            </a:rPr>
            <a:t>Study the process</a:t>
          </a:r>
          <a:endParaRPr lang="en-US" dirty="0" smtClean="0"/>
        </a:p>
      </dgm:t>
    </dgm:pt>
    <dgm:pt modelId="{4CA02481-687F-4459-8EC0-A4D5A61EB6E8}" type="parTrans" cxnId="{4DC386B9-C23B-4E0E-8BFD-46FDACF88ED8}">
      <dgm:prSet/>
      <dgm:spPr/>
      <dgm:t>
        <a:bodyPr/>
        <a:lstStyle/>
        <a:p>
          <a:endParaRPr lang="en-US"/>
        </a:p>
      </dgm:t>
    </dgm:pt>
    <dgm:pt modelId="{A11FB671-21D6-4D60-8E77-1C6CFB92D580}" type="sibTrans" cxnId="{4DC386B9-C23B-4E0E-8BFD-46FDACF88ED8}">
      <dgm:prSet/>
      <dgm:spPr/>
      <dgm:t>
        <a:bodyPr/>
        <a:lstStyle/>
        <a:p>
          <a:endParaRPr lang="en-US"/>
        </a:p>
      </dgm:t>
    </dgm:pt>
    <dgm:pt modelId="{E2DAD0E3-5396-45A0-99A3-A332E072B9C7}" type="pres">
      <dgm:prSet presAssocID="{A5CB978E-2392-4EE7-B87E-DC5BA4014C2C}" presName="cycle" presStyleCnt="0">
        <dgm:presLayoutVars>
          <dgm:dir/>
          <dgm:resizeHandles val="exact"/>
        </dgm:presLayoutVars>
      </dgm:prSet>
      <dgm:spPr/>
    </dgm:pt>
    <dgm:pt modelId="{58873947-34BB-468A-8C86-9F2840924E6C}" type="pres">
      <dgm:prSet presAssocID="{1BB1DF1F-0293-4E42-8CB0-C518F4CE5EFF}" presName="dummy" presStyleCnt="0"/>
      <dgm:spPr/>
    </dgm:pt>
    <dgm:pt modelId="{B741F9D0-695B-46EA-A0F2-55B8F5F81C57}" type="pres">
      <dgm:prSet presAssocID="{1BB1DF1F-0293-4E42-8CB0-C518F4CE5EFF}" presName="node" presStyleLbl="revTx" presStyleIdx="0" presStyleCnt="4">
        <dgm:presLayoutVars>
          <dgm:bulletEnabled val="1"/>
        </dgm:presLayoutVars>
      </dgm:prSet>
      <dgm:spPr/>
      <dgm:t>
        <a:bodyPr/>
        <a:lstStyle/>
        <a:p>
          <a:endParaRPr lang="en-US"/>
        </a:p>
      </dgm:t>
    </dgm:pt>
    <dgm:pt modelId="{7C042F61-659B-4D8A-9802-474010CFFE69}" type="pres">
      <dgm:prSet presAssocID="{8F94EABC-BA08-4F7D-A652-06AB3F8AA488}" presName="sibTrans" presStyleLbl="node1" presStyleIdx="0" presStyleCnt="4"/>
      <dgm:spPr/>
      <dgm:t>
        <a:bodyPr/>
        <a:lstStyle/>
        <a:p>
          <a:endParaRPr lang="en-US"/>
        </a:p>
      </dgm:t>
    </dgm:pt>
    <dgm:pt modelId="{1473E296-770C-4B65-BC34-F9C52036FD8B}" type="pres">
      <dgm:prSet presAssocID="{C87E1A23-CED4-4658-A2F0-86864EF47B6D}" presName="dummy" presStyleCnt="0"/>
      <dgm:spPr/>
    </dgm:pt>
    <dgm:pt modelId="{82DC31DF-F980-4E16-B827-EA8E6D0FF375}" type="pres">
      <dgm:prSet presAssocID="{C87E1A23-CED4-4658-A2F0-86864EF47B6D}" presName="node" presStyleLbl="revTx" presStyleIdx="1" presStyleCnt="4">
        <dgm:presLayoutVars>
          <dgm:bulletEnabled val="1"/>
        </dgm:presLayoutVars>
      </dgm:prSet>
      <dgm:spPr/>
      <dgm:t>
        <a:bodyPr/>
        <a:lstStyle/>
        <a:p>
          <a:endParaRPr lang="en-US"/>
        </a:p>
      </dgm:t>
    </dgm:pt>
    <dgm:pt modelId="{761FB83B-3D41-4494-8EF3-989DC45721B8}" type="pres">
      <dgm:prSet presAssocID="{D6EF6BEE-C4C2-46A8-8D9B-5AD748C96623}" presName="sibTrans" presStyleLbl="node1" presStyleIdx="1" presStyleCnt="4"/>
      <dgm:spPr/>
      <dgm:t>
        <a:bodyPr/>
        <a:lstStyle/>
        <a:p>
          <a:endParaRPr lang="en-US"/>
        </a:p>
      </dgm:t>
    </dgm:pt>
    <dgm:pt modelId="{2FECFEDE-ACAB-4F3B-BC45-AC7509448CB6}" type="pres">
      <dgm:prSet presAssocID="{ABD000DE-CF62-48CE-82AD-949133F06345}" presName="dummy" presStyleCnt="0"/>
      <dgm:spPr/>
    </dgm:pt>
    <dgm:pt modelId="{EE437520-CDBB-49D9-82C6-E3E06482144D}" type="pres">
      <dgm:prSet presAssocID="{ABD000DE-CF62-48CE-82AD-949133F06345}" presName="node" presStyleLbl="revTx" presStyleIdx="2" presStyleCnt="4">
        <dgm:presLayoutVars>
          <dgm:bulletEnabled val="1"/>
        </dgm:presLayoutVars>
      </dgm:prSet>
      <dgm:spPr/>
      <dgm:t>
        <a:bodyPr/>
        <a:lstStyle/>
        <a:p>
          <a:endParaRPr lang="en-US"/>
        </a:p>
      </dgm:t>
    </dgm:pt>
    <dgm:pt modelId="{581AD0AD-D517-4F7C-89D6-BE3AB256D3B3}" type="pres">
      <dgm:prSet presAssocID="{3360805A-FD41-481B-BB8B-F660BB1AEA70}" presName="sibTrans" presStyleLbl="node1" presStyleIdx="2" presStyleCnt="4"/>
      <dgm:spPr/>
      <dgm:t>
        <a:bodyPr/>
        <a:lstStyle/>
        <a:p>
          <a:endParaRPr lang="en-US"/>
        </a:p>
      </dgm:t>
    </dgm:pt>
    <dgm:pt modelId="{35248926-B36A-4111-8AA1-16961CFAEFC8}" type="pres">
      <dgm:prSet presAssocID="{12482942-F3D2-4699-B910-77976FB7C46A}" presName="dummy" presStyleCnt="0"/>
      <dgm:spPr/>
    </dgm:pt>
    <dgm:pt modelId="{A623FD91-429C-4588-B0A8-8357DAE359D5}" type="pres">
      <dgm:prSet presAssocID="{12482942-F3D2-4699-B910-77976FB7C46A}" presName="node" presStyleLbl="revTx" presStyleIdx="3" presStyleCnt="4">
        <dgm:presLayoutVars>
          <dgm:bulletEnabled val="1"/>
        </dgm:presLayoutVars>
      </dgm:prSet>
      <dgm:spPr/>
      <dgm:t>
        <a:bodyPr/>
        <a:lstStyle/>
        <a:p>
          <a:endParaRPr lang="en-US"/>
        </a:p>
      </dgm:t>
    </dgm:pt>
    <dgm:pt modelId="{95A432AE-1512-494C-942F-A5BA6EB5E0FD}" type="pres">
      <dgm:prSet presAssocID="{A11FB671-21D6-4D60-8E77-1C6CFB92D580}" presName="sibTrans" presStyleLbl="node1" presStyleIdx="3" presStyleCnt="4"/>
      <dgm:spPr/>
      <dgm:t>
        <a:bodyPr/>
        <a:lstStyle/>
        <a:p>
          <a:endParaRPr lang="en-US"/>
        </a:p>
      </dgm:t>
    </dgm:pt>
  </dgm:ptLst>
  <dgm:cxnLst>
    <dgm:cxn modelId="{FE6EFBF5-0450-874A-9284-E9F5238FEA4B}" type="presOf" srcId="{ABD000DE-CF62-48CE-82AD-949133F06345}" destId="{EE437520-CDBB-49D9-82C6-E3E06482144D}" srcOrd="0" destOrd="0" presId="urn:microsoft.com/office/officeart/2005/8/layout/cycle1"/>
    <dgm:cxn modelId="{A5D455D4-0FDB-489E-96D8-D7991F6FA8C4}" srcId="{A5CB978E-2392-4EE7-B87E-DC5BA4014C2C}" destId="{C87E1A23-CED4-4658-A2F0-86864EF47B6D}" srcOrd="1" destOrd="0" parTransId="{73A76961-8320-4E02-B13D-5BDFB7606B95}" sibTransId="{D6EF6BEE-C4C2-46A8-8D9B-5AD748C96623}"/>
    <dgm:cxn modelId="{6AF16532-8488-4057-B12A-A72DE38A034B}" srcId="{A5CB978E-2392-4EE7-B87E-DC5BA4014C2C}" destId="{1BB1DF1F-0293-4E42-8CB0-C518F4CE5EFF}" srcOrd="0" destOrd="0" parTransId="{3D2DBEFC-EFAC-4140-910D-DB97876E909B}" sibTransId="{8F94EABC-BA08-4F7D-A652-06AB3F8AA488}"/>
    <dgm:cxn modelId="{9DA34036-EC20-E944-80AD-6603F640E6FD}" type="presOf" srcId="{D6EF6BEE-C4C2-46A8-8D9B-5AD748C96623}" destId="{761FB83B-3D41-4494-8EF3-989DC45721B8}" srcOrd="0" destOrd="0" presId="urn:microsoft.com/office/officeart/2005/8/layout/cycle1"/>
    <dgm:cxn modelId="{C3DEDCB1-819C-B049-BBEB-AA6356539A46}" type="presOf" srcId="{8F94EABC-BA08-4F7D-A652-06AB3F8AA488}" destId="{7C042F61-659B-4D8A-9802-474010CFFE69}" srcOrd="0" destOrd="0" presId="urn:microsoft.com/office/officeart/2005/8/layout/cycle1"/>
    <dgm:cxn modelId="{3EC9797C-3F2D-0549-8FFA-676F22AE2C07}" type="presOf" srcId="{1BB1DF1F-0293-4E42-8CB0-C518F4CE5EFF}" destId="{B741F9D0-695B-46EA-A0F2-55B8F5F81C57}" srcOrd="0" destOrd="0" presId="urn:microsoft.com/office/officeart/2005/8/layout/cycle1"/>
    <dgm:cxn modelId="{55A49FE9-510C-1E4B-BB22-AFC33737B231}" type="presOf" srcId="{12482942-F3D2-4699-B910-77976FB7C46A}" destId="{A623FD91-429C-4588-B0A8-8357DAE359D5}" srcOrd="0" destOrd="0" presId="urn:microsoft.com/office/officeart/2005/8/layout/cycle1"/>
    <dgm:cxn modelId="{4DDFD808-2564-4189-89B0-DFB907E49686}" srcId="{A5CB978E-2392-4EE7-B87E-DC5BA4014C2C}" destId="{ABD000DE-CF62-48CE-82AD-949133F06345}" srcOrd="2" destOrd="0" parTransId="{651B75DD-BE9B-49D1-A535-25559AE12DF7}" sibTransId="{3360805A-FD41-481B-BB8B-F660BB1AEA70}"/>
    <dgm:cxn modelId="{23C85399-3192-394D-AEB2-EC3E91DDD1BB}" type="presOf" srcId="{C87E1A23-CED4-4658-A2F0-86864EF47B6D}" destId="{82DC31DF-F980-4E16-B827-EA8E6D0FF375}" srcOrd="0" destOrd="0" presId="urn:microsoft.com/office/officeart/2005/8/layout/cycle1"/>
    <dgm:cxn modelId="{0DDC340B-6C48-CA43-B7C7-617E0226FD38}" type="presOf" srcId="{A11FB671-21D6-4D60-8E77-1C6CFB92D580}" destId="{95A432AE-1512-494C-942F-A5BA6EB5E0FD}" srcOrd="0" destOrd="0" presId="urn:microsoft.com/office/officeart/2005/8/layout/cycle1"/>
    <dgm:cxn modelId="{4AAA4B8F-E6A9-EC49-957B-0B270856A977}" type="presOf" srcId="{3360805A-FD41-481B-BB8B-F660BB1AEA70}" destId="{581AD0AD-D517-4F7C-89D6-BE3AB256D3B3}" srcOrd="0" destOrd="0" presId="urn:microsoft.com/office/officeart/2005/8/layout/cycle1"/>
    <dgm:cxn modelId="{4DC386B9-C23B-4E0E-8BFD-46FDACF88ED8}" srcId="{A5CB978E-2392-4EE7-B87E-DC5BA4014C2C}" destId="{12482942-F3D2-4699-B910-77976FB7C46A}" srcOrd="3" destOrd="0" parTransId="{4CA02481-687F-4459-8EC0-A4D5A61EB6E8}" sibTransId="{A11FB671-21D6-4D60-8E77-1C6CFB92D580}"/>
    <dgm:cxn modelId="{146CD596-F325-CA46-94ED-53A7DFD0F814}" type="presOf" srcId="{A5CB978E-2392-4EE7-B87E-DC5BA4014C2C}" destId="{E2DAD0E3-5396-45A0-99A3-A332E072B9C7}" srcOrd="0" destOrd="0" presId="urn:microsoft.com/office/officeart/2005/8/layout/cycle1"/>
    <dgm:cxn modelId="{359696B8-B46B-6A4B-A40E-70CC15EA5A99}" type="presParOf" srcId="{E2DAD0E3-5396-45A0-99A3-A332E072B9C7}" destId="{58873947-34BB-468A-8C86-9F2840924E6C}" srcOrd="0" destOrd="0" presId="urn:microsoft.com/office/officeart/2005/8/layout/cycle1"/>
    <dgm:cxn modelId="{D26855EA-AB63-DD42-8425-F7EA0AC44A63}" type="presParOf" srcId="{E2DAD0E3-5396-45A0-99A3-A332E072B9C7}" destId="{B741F9D0-695B-46EA-A0F2-55B8F5F81C57}" srcOrd="1" destOrd="0" presId="urn:microsoft.com/office/officeart/2005/8/layout/cycle1"/>
    <dgm:cxn modelId="{BCAEDDBA-13C1-BC4F-911A-4A5200B2EAF5}" type="presParOf" srcId="{E2DAD0E3-5396-45A0-99A3-A332E072B9C7}" destId="{7C042F61-659B-4D8A-9802-474010CFFE69}" srcOrd="2" destOrd="0" presId="urn:microsoft.com/office/officeart/2005/8/layout/cycle1"/>
    <dgm:cxn modelId="{56A32214-0049-5147-AE6D-681224728A0F}" type="presParOf" srcId="{E2DAD0E3-5396-45A0-99A3-A332E072B9C7}" destId="{1473E296-770C-4B65-BC34-F9C52036FD8B}" srcOrd="3" destOrd="0" presId="urn:microsoft.com/office/officeart/2005/8/layout/cycle1"/>
    <dgm:cxn modelId="{2D518D89-D22C-474C-BE92-07E54355DEC8}" type="presParOf" srcId="{E2DAD0E3-5396-45A0-99A3-A332E072B9C7}" destId="{82DC31DF-F980-4E16-B827-EA8E6D0FF375}" srcOrd="4" destOrd="0" presId="urn:microsoft.com/office/officeart/2005/8/layout/cycle1"/>
    <dgm:cxn modelId="{35A17827-3729-5848-B58A-A91AAE1FFBAE}" type="presParOf" srcId="{E2DAD0E3-5396-45A0-99A3-A332E072B9C7}" destId="{761FB83B-3D41-4494-8EF3-989DC45721B8}" srcOrd="5" destOrd="0" presId="urn:microsoft.com/office/officeart/2005/8/layout/cycle1"/>
    <dgm:cxn modelId="{A1197B27-EB31-3943-B7F4-B4F6DB7CB851}" type="presParOf" srcId="{E2DAD0E3-5396-45A0-99A3-A332E072B9C7}" destId="{2FECFEDE-ACAB-4F3B-BC45-AC7509448CB6}" srcOrd="6" destOrd="0" presId="urn:microsoft.com/office/officeart/2005/8/layout/cycle1"/>
    <dgm:cxn modelId="{8704339E-4280-614C-967D-2FADC0D20848}" type="presParOf" srcId="{E2DAD0E3-5396-45A0-99A3-A332E072B9C7}" destId="{EE437520-CDBB-49D9-82C6-E3E06482144D}" srcOrd="7" destOrd="0" presId="urn:microsoft.com/office/officeart/2005/8/layout/cycle1"/>
    <dgm:cxn modelId="{59A78183-A7DA-6343-B9A3-2C8039EB9F78}" type="presParOf" srcId="{E2DAD0E3-5396-45A0-99A3-A332E072B9C7}" destId="{581AD0AD-D517-4F7C-89D6-BE3AB256D3B3}" srcOrd="8" destOrd="0" presId="urn:microsoft.com/office/officeart/2005/8/layout/cycle1"/>
    <dgm:cxn modelId="{4CBC3AC7-4C5A-6F47-A6C3-4C2512F8B0D0}" type="presParOf" srcId="{E2DAD0E3-5396-45A0-99A3-A332E072B9C7}" destId="{35248926-B36A-4111-8AA1-16961CFAEFC8}" srcOrd="9" destOrd="0" presId="urn:microsoft.com/office/officeart/2005/8/layout/cycle1"/>
    <dgm:cxn modelId="{404DEE4C-36BC-0B45-9ABD-289A49C226E2}" type="presParOf" srcId="{E2DAD0E3-5396-45A0-99A3-A332E072B9C7}" destId="{A623FD91-429C-4588-B0A8-8357DAE359D5}" srcOrd="10" destOrd="0" presId="urn:microsoft.com/office/officeart/2005/8/layout/cycle1"/>
    <dgm:cxn modelId="{1A2D5A5E-F233-C747-9BF6-B54F2E628BE7}" type="presParOf" srcId="{E2DAD0E3-5396-45A0-99A3-A332E072B9C7}" destId="{95A432AE-1512-494C-942F-A5BA6EB5E0FD}"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C5913A-990A-43C0-A35C-3512E161DE0A}" type="doc">
      <dgm:prSet loTypeId="urn:microsoft.com/office/officeart/2005/8/layout/process1" loCatId="process" qsTypeId="urn:microsoft.com/office/officeart/2005/8/quickstyle/simple1" qsCatId="simple" csTypeId="urn:microsoft.com/office/officeart/2005/8/colors/accent1_2" csCatId="accent1" phldr="1"/>
      <dgm:spPr/>
    </dgm:pt>
    <dgm:pt modelId="{40C7A79F-C043-46A9-AB84-968FA46FBE10}">
      <dgm:prSet phldrT="[Text]" custT="1"/>
      <dgm:spPr>
        <a:noFill/>
      </dgm:spPr>
      <dgm:t>
        <a:bodyPr/>
        <a:lstStyle/>
        <a:p>
          <a:pPr algn="l">
            <a:lnSpc>
              <a:spcPct val="150000"/>
            </a:lnSpc>
          </a:pPr>
          <a:r>
            <a:rPr lang="en-US" sz="2400" b="1" dirty="0" smtClean="0">
              <a:solidFill>
                <a:srgbClr val="FFFF00"/>
              </a:solidFill>
            </a:rPr>
            <a:t>Structure</a:t>
          </a:r>
        </a:p>
        <a:p>
          <a:pPr algn="l">
            <a:lnSpc>
              <a:spcPct val="150000"/>
            </a:lnSpc>
          </a:pPr>
          <a:r>
            <a:rPr lang="en-US" sz="1400" dirty="0" smtClean="0">
              <a:solidFill>
                <a:schemeClr val="tx1"/>
              </a:solidFill>
            </a:rPr>
            <a:t>Governance and</a:t>
          </a:r>
        </a:p>
        <a:p>
          <a:pPr algn="l">
            <a:lnSpc>
              <a:spcPct val="150000"/>
            </a:lnSpc>
          </a:pPr>
          <a:r>
            <a:rPr lang="en-US" sz="1400" dirty="0" smtClean="0">
              <a:solidFill>
                <a:schemeClr val="tx1"/>
              </a:solidFill>
            </a:rPr>
            <a:t>Regulation </a:t>
          </a:r>
          <a:r>
            <a:rPr lang="en-US" sz="1400" dirty="0" smtClean="0">
              <a:solidFill>
                <a:schemeClr val="accent1"/>
              </a:solidFill>
            </a:rPr>
            <a:t>(</a:t>
          </a:r>
          <a:r>
            <a:rPr lang="en-US" sz="1400" dirty="0" err="1" smtClean="0">
              <a:solidFill>
                <a:schemeClr val="accent1"/>
              </a:solidFill>
            </a:rPr>
            <a:t>e.g</a:t>
          </a:r>
          <a:r>
            <a:rPr lang="en-US" sz="1400" dirty="0" smtClean="0">
              <a:solidFill>
                <a:schemeClr val="accent1"/>
              </a:solidFill>
            </a:rPr>
            <a:t> accountability)</a:t>
          </a:r>
        </a:p>
        <a:p>
          <a:pPr algn="l">
            <a:lnSpc>
              <a:spcPct val="150000"/>
            </a:lnSpc>
          </a:pPr>
          <a:r>
            <a:rPr lang="en-US" sz="1400" dirty="0" smtClean="0"/>
            <a:t>Human Capital </a:t>
          </a:r>
          <a:r>
            <a:rPr lang="en-US" sz="1400" dirty="0" smtClean="0">
              <a:solidFill>
                <a:schemeClr val="accent1"/>
              </a:solidFill>
            </a:rPr>
            <a:t>(</a:t>
          </a:r>
          <a:r>
            <a:rPr lang="en-US" sz="1400" dirty="0" err="1" smtClean="0">
              <a:solidFill>
                <a:schemeClr val="accent1"/>
              </a:solidFill>
            </a:rPr>
            <a:t>e.g</a:t>
          </a:r>
          <a:r>
            <a:rPr lang="en-US" sz="1400" dirty="0" smtClean="0">
              <a:solidFill>
                <a:schemeClr val="accent1"/>
              </a:solidFill>
            </a:rPr>
            <a:t> training, education)</a:t>
          </a:r>
        </a:p>
        <a:p>
          <a:pPr algn="l">
            <a:lnSpc>
              <a:spcPct val="150000"/>
            </a:lnSpc>
          </a:pPr>
          <a:r>
            <a:rPr lang="en-US" sz="1400" dirty="0" smtClean="0"/>
            <a:t>Culture  </a:t>
          </a:r>
          <a:r>
            <a:rPr lang="en-US" sz="1400" dirty="0" smtClean="0">
              <a:solidFill>
                <a:schemeClr val="accent1"/>
              </a:solidFill>
            </a:rPr>
            <a:t>(</a:t>
          </a:r>
          <a:r>
            <a:rPr lang="en-US" sz="1400" dirty="0" err="1" smtClean="0">
              <a:solidFill>
                <a:schemeClr val="accent1"/>
              </a:solidFill>
            </a:rPr>
            <a:t>e.g</a:t>
          </a:r>
          <a:r>
            <a:rPr lang="en-US" sz="1400" dirty="0" smtClean="0">
              <a:solidFill>
                <a:schemeClr val="accent1"/>
              </a:solidFill>
            </a:rPr>
            <a:t> transparency; no blame)</a:t>
          </a:r>
        </a:p>
        <a:p>
          <a:pPr algn="l">
            <a:lnSpc>
              <a:spcPct val="150000"/>
            </a:lnSpc>
          </a:pPr>
          <a:r>
            <a:rPr lang="en-US" sz="1400" dirty="0" smtClean="0"/>
            <a:t>Remuneration </a:t>
          </a:r>
          <a:r>
            <a:rPr lang="en-US" sz="1400" dirty="0" smtClean="0">
              <a:solidFill>
                <a:schemeClr val="accent1"/>
              </a:solidFill>
            </a:rPr>
            <a:t>(incentives)</a:t>
          </a:r>
          <a:endParaRPr lang="en-US" sz="1400" dirty="0">
            <a:solidFill>
              <a:schemeClr val="accent1"/>
            </a:solidFill>
          </a:endParaRPr>
        </a:p>
      </dgm:t>
    </dgm:pt>
    <dgm:pt modelId="{FA350BD5-FCDC-4BF3-8F63-C1C1322534FD}" type="parTrans" cxnId="{FFC683F3-B66C-40B4-985B-0DC8C7B29F7C}">
      <dgm:prSet/>
      <dgm:spPr/>
      <dgm:t>
        <a:bodyPr/>
        <a:lstStyle/>
        <a:p>
          <a:endParaRPr lang="en-US"/>
        </a:p>
      </dgm:t>
    </dgm:pt>
    <dgm:pt modelId="{ABC0C8CC-898D-48DA-A8D9-4A5347149BDC}" type="sibTrans" cxnId="{FFC683F3-B66C-40B4-985B-0DC8C7B29F7C}">
      <dgm:prSet/>
      <dgm:spPr/>
      <dgm:t>
        <a:bodyPr/>
        <a:lstStyle/>
        <a:p>
          <a:endParaRPr lang="en-US"/>
        </a:p>
      </dgm:t>
    </dgm:pt>
    <dgm:pt modelId="{73C5BFF9-5539-4A85-8AD1-D610CA704EBD}">
      <dgm:prSet phldrT="[Text]" custT="1"/>
      <dgm:spPr>
        <a:noFill/>
      </dgm:spPr>
      <dgm:t>
        <a:bodyPr/>
        <a:lstStyle/>
        <a:p>
          <a:pPr algn="l">
            <a:lnSpc>
              <a:spcPct val="150000"/>
            </a:lnSpc>
          </a:pPr>
          <a:r>
            <a:rPr lang="en-US" sz="2400" b="1" dirty="0" smtClean="0">
              <a:solidFill>
                <a:srgbClr val="FFFF00"/>
              </a:solidFill>
            </a:rPr>
            <a:t>Process </a:t>
          </a:r>
          <a:r>
            <a:rPr lang="en-US" sz="1400" dirty="0" smtClean="0"/>
            <a:t>Communication and information </a:t>
          </a:r>
          <a:r>
            <a:rPr lang="en-US" sz="1400" dirty="0" smtClean="0">
              <a:solidFill>
                <a:schemeClr val="accent1"/>
              </a:solidFill>
            </a:rPr>
            <a:t>(</a:t>
          </a:r>
          <a:r>
            <a:rPr lang="en-US" sz="1400" dirty="0" err="1" smtClean="0">
              <a:solidFill>
                <a:schemeClr val="accent1"/>
              </a:solidFill>
            </a:rPr>
            <a:t>e.g</a:t>
          </a:r>
          <a:r>
            <a:rPr lang="en-US" sz="1400" dirty="0" smtClean="0">
              <a:solidFill>
                <a:schemeClr val="accent1"/>
              </a:solidFill>
            </a:rPr>
            <a:t> Decision making). </a:t>
          </a:r>
        </a:p>
        <a:p>
          <a:pPr algn="l">
            <a:lnSpc>
              <a:spcPct val="150000"/>
            </a:lnSpc>
          </a:pPr>
          <a:r>
            <a:rPr lang="en-US" sz="1400" dirty="0" smtClean="0"/>
            <a:t>Materials and resources </a:t>
          </a:r>
          <a:r>
            <a:rPr lang="en-US" sz="1400" dirty="0" smtClean="0">
              <a:solidFill>
                <a:schemeClr val="accent1"/>
              </a:solidFill>
            </a:rPr>
            <a:t>(</a:t>
          </a:r>
          <a:r>
            <a:rPr lang="en-US" sz="1400" dirty="0" err="1" smtClean="0">
              <a:solidFill>
                <a:schemeClr val="accent1"/>
              </a:solidFill>
            </a:rPr>
            <a:t>e.g</a:t>
          </a:r>
          <a:r>
            <a:rPr lang="en-US" sz="1400" dirty="0" smtClean="0">
              <a:solidFill>
                <a:schemeClr val="accent1"/>
              </a:solidFill>
            </a:rPr>
            <a:t> sterile environment)</a:t>
          </a:r>
        </a:p>
        <a:p>
          <a:pPr algn="l">
            <a:lnSpc>
              <a:spcPct val="150000"/>
            </a:lnSpc>
          </a:pPr>
          <a:r>
            <a:rPr lang="en-US" sz="1400" dirty="0" smtClean="0"/>
            <a:t> Reporting </a:t>
          </a:r>
          <a:r>
            <a:rPr lang="en-US" sz="1400" dirty="0" smtClean="0">
              <a:solidFill>
                <a:schemeClr val="accent1"/>
              </a:solidFill>
            </a:rPr>
            <a:t>(</a:t>
          </a:r>
          <a:r>
            <a:rPr lang="en-US" sz="1400" dirty="0" err="1" smtClean="0">
              <a:solidFill>
                <a:schemeClr val="accent1"/>
              </a:solidFill>
            </a:rPr>
            <a:t>e.g</a:t>
          </a:r>
          <a:r>
            <a:rPr lang="en-US" sz="1400" dirty="0" smtClean="0">
              <a:solidFill>
                <a:schemeClr val="accent1"/>
              </a:solidFill>
            </a:rPr>
            <a:t> learning from adverse events)</a:t>
          </a:r>
          <a:endParaRPr lang="en-US" sz="1400" dirty="0">
            <a:solidFill>
              <a:schemeClr val="accent1"/>
            </a:solidFill>
          </a:endParaRPr>
        </a:p>
      </dgm:t>
    </dgm:pt>
    <dgm:pt modelId="{9EBFC219-805E-4E7A-AC68-D89E0588ED3D}" type="parTrans" cxnId="{87A739A3-EF6D-4421-A0C7-A1DE2E418EF5}">
      <dgm:prSet/>
      <dgm:spPr/>
      <dgm:t>
        <a:bodyPr/>
        <a:lstStyle/>
        <a:p>
          <a:endParaRPr lang="en-US"/>
        </a:p>
      </dgm:t>
    </dgm:pt>
    <dgm:pt modelId="{A49BD628-73F6-4F23-9E06-DD82A2C009F5}" type="sibTrans" cxnId="{87A739A3-EF6D-4421-A0C7-A1DE2E418EF5}">
      <dgm:prSet/>
      <dgm:spPr/>
      <dgm:t>
        <a:bodyPr/>
        <a:lstStyle/>
        <a:p>
          <a:endParaRPr lang="en-US"/>
        </a:p>
      </dgm:t>
    </dgm:pt>
    <dgm:pt modelId="{8ABF6976-C324-4381-9D74-A1EE1B3B30B8}">
      <dgm:prSet phldrT="[Text]" custT="1"/>
      <dgm:spPr>
        <a:noFill/>
      </dgm:spPr>
      <dgm:t>
        <a:bodyPr/>
        <a:lstStyle/>
        <a:p>
          <a:pPr algn="l">
            <a:lnSpc>
              <a:spcPct val="150000"/>
            </a:lnSpc>
          </a:pPr>
          <a:r>
            <a:rPr lang="en-US" sz="2400" b="1" dirty="0" smtClean="0">
              <a:solidFill>
                <a:srgbClr val="FFFF00"/>
              </a:solidFill>
            </a:rPr>
            <a:t>Outcome </a:t>
          </a:r>
        </a:p>
        <a:p>
          <a:pPr algn="l">
            <a:lnSpc>
              <a:spcPct val="150000"/>
            </a:lnSpc>
          </a:pPr>
          <a:r>
            <a:rPr lang="en-US" sz="1400" dirty="0" smtClean="0"/>
            <a:t>Positive outcomes </a:t>
          </a:r>
          <a:r>
            <a:rPr lang="en-US" sz="1400" dirty="0" smtClean="0">
              <a:solidFill>
                <a:schemeClr val="accent1"/>
              </a:solidFill>
            </a:rPr>
            <a:t>(better health). </a:t>
          </a:r>
        </a:p>
        <a:p>
          <a:pPr algn="l">
            <a:lnSpc>
              <a:spcPct val="150000"/>
            </a:lnSpc>
          </a:pPr>
          <a:r>
            <a:rPr lang="en-US" sz="1400" dirty="0" smtClean="0"/>
            <a:t>Neutral outcomes </a:t>
          </a:r>
          <a:r>
            <a:rPr lang="en-US" sz="1400" dirty="0" smtClean="0">
              <a:solidFill>
                <a:schemeClr val="accent1"/>
              </a:solidFill>
            </a:rPr>
            <a:t>(patient not better or worse). </a:t>
          </a:r>
        </a:p>
        <a:p>
          <a:pPr algn="l">
            <a:lnSpc>
              <a:spcPct val="150000"/>
            </a:lnSpc>
          </a:pPr>
          <a:r>
            <a:rPr lang="en-US" sz="1400" dirty="0" smtClean="0"/>
            <a:t>Near Misses </a:t>
          </a:r>
          <a:r>
            <a:rPr lang="en-US" sz="1400" dirty="0" smtClean="0">
              <a:solidFill>
                <a:schemeClr val="accent1"/>
              </a:solidFill>
            </a:rPr>
            <a:t>(opportunities for learning). </a:t>
          </a:r>
        </a:p>
        <a:p>
          <a:pPr algn="l">
            <a:lnSpc>
              <a:spcPct val="150000"/>
            </a:lnSpc>
          </a:pPr>
          <a:r>
            <a:rPr lang="en-US" sz="1400" dirty="0" smtClean="0">
              <a:solidFill>
                <a:srgbClr val="FF0000"/>
              </a:solidFill>
            </a:rPr>
            <a:t>Adverse events </a:t>
          </a:r>
          <a:r>
            <a:rPr lang="en-US" sz="1400" dirty="0" smtClean="0">
              <a:solidFill>
                <a:schemeClr val="accent1"/>
              </a:solidFill>
            </a:rPr>
            <a:t>(patient harm).</a:t>
          </a:r>
          <a:endParaRPr lang="en-US" sz="1400" dirty="0">
            <a:solidFill>
              <a:schemeClr val="accent1"/>
            </a:solidFill>
          </a:endParaRPr>
        </a:p>
      </dgm:t>
    </dgm:pt>
    <dgm:pt modelId="{D2C57DF2-E112-4AC9-97DE-A3DC76C85652}" type="parTrans" cxnId="{969EECE6-1360-4598-9B74-329735B77932}">
      <dgm:prSet/>
      <dgm:spPr/>
      <dgm:t>
        <a:bodyPr/>
        <a:lstStyle/>
        <a:p>
          <a:endParaRPr lang="en-US"/>
        </a:p>
      </dgm:t>
    </dgm:pt>
    <dgm:pt modelId="{F145A7C3-F4CB-4B6E-A7EA-9EB889069C5E}" type="sibTrans" cxnId="{969EECE6-1360-4598-9B74-329735B77932}">
      <dgm:prSet/>
      <dgm:spPr/>
      <dgm:t>
        <a:bodyPr/>
        <a:lstStyle/>
        <a:p>
          <a:endParaRPr lang="en-US"/>
        </a:p>
      </dgm:t>
    </dgm:pt>
    <dgm:pt modelId="{338B8226-58DF-4DA2-9248-B245E98FFAEA}" type="pres">
      <dgm:prSet presAssocID="{A2C5913A-990A-43C0-A35C-3512E161DE0A}" presName="Name0" presStyleCnt="0">
        <dgm:presLayoutVars>
          <dgm:dir/>
          <dgm:resizeHandles val="exact"/>
        </dgm:presLayoutVars>
      </dgm:prSet>
      <dgm:spPr/>
    </dgm:pt>
    <dgm:pt modelId="{FFB5E752-7787-4EDD-B92D-41A110B339AA}" type="pres">
      <dgm:prSet presAssocID="{40C7A79F-C043-46A9-AB84-968FA46FBE10}" presName="node" presStyleLbl="node1" presStyleIdx="0" presStyleCnt="3" custScaleX="138238" custScaleY="108441" custLinFactNeighborX="7721" custLinFactNeighborY="2012">
        <dgm:presLayoutVars>
          <dgm:bulletEnabled val="1"/>
        </dgm:presLayoutVars>
      </dgm:prSet>
      <dgm:spPr/>
      <dgm:t>
        <a:bodyPr/>
        <a:lstStyle/>
        <a:p>
          <a:endParaRPr lang="en-US"/>
        </a:p>
      </dgm:t>
    </dgm:pt>
    <dgm:pt modelId="{B9537A79-D6FD-4CAE-98F4-A7172BA31EB4}" type="pres">
      <dgm:prSet presAssocID="{ABC0C8CC-898D-48DA-A8D9-4A5347149BDC}" presName="sibTrans" presStyleLbl="sibTrans2D1" presStyleIdx="0" presStyleCnt="2"/>
      <dgm:spPr/>
      <dgm:t>
        <a:bodyPr/>
        <a:lstStyle/>
        <a:p>
          <a:endParaRPr lang="en-GB"/>
        </a:p>
      </dgm:t>
    </dgm:pt>
    <dgm:pt modelId="{3837438C-1167-406A-982E-7CA2C8C50DBD}" type="pres">
      <dgm:prSet presAssocID="{ABC0C8CC-898D-48DA-A8D9-4A5347149BDC}" presName="connectorText" presStyleLbl="sibTrans2D1" presStyleIdx="0" presStyleCnt="2"/>
      <dgm:spPr/>
      <dgm:t>
        <a:bodyPr/>
        <a:lstStyle/>
        <a:p>
          <a:endParaRPr lang="en-GB"/>
        </a:p>
      </dgm:t>
    </dgm:pt>
    <dgm:pt modelId="{B462EEA8-92EB-400D-9EF8-3E53CCEDC4E6}" type="pres">
      <dgm:prSet presAssocID="{73C5BFF9-5539-4A85-8AD1-D610CA704EBD}" presName="node" presStyleLbl="node1" presStyleIdx="1" presStyleCnt="3" custAng="0" custScaleY="97523" custLinFactNeighborX="-3240" custLinFactNeighborY="773">
        <dgm:presLayoutVars>
          <dgm:bulletEnabled val="1"/>
        </dgm:presLayoutVars>
      </dgm:prSet>
      <dgm:spPr/>
      <dgm:t>
        <a:bodyPr/>
        <a:lstStyle/>
        <a:p>
          <a:endParaRPr lang="en-US"/>
        </a:p>
      </dgm:t>
    </dgm:pt>
    <dgm:pt modelId="{61F8685B-4BA2-4CD0-94BC-850180C71EFD}" type="pres">
      <dgm:prSet presAssocID="{A49BD628-73F6-4F23-9E06-DD82A2C009F5}" presName="sibTrans" presStyleLbl="sibTrans2D1" presStyleIdx="1" presStyleCnt="2"/>
      <dgm:spPr/>
      <dgm:t>
        <a:bodyPr/>
        <a:lstStyle/>
        <a:p>
          <a:endParaRPr lang="en-GB"/>
        </a:p>
      </dgm:t>
    </dgm:pt>
    <dgm:pt modelId="{92A69FE4-9248-42C3-B4DF-891699835791}" type="pres">
      <dgm:prSet presAssocID="{A49BD628-73F6-4F23-9E06-DD82A2C009F5}" presName="connectorText" presStyleLbl="sibTrans2D1" presStyleIdx="1" presStyleCnt="2"/>
      <dgm:spPr/>
      <dgm:t>
        <a:bodyPr/>
        <a:lstStyle/>
        <a:p>
          <a:endParaRPr lang="en-GB"/>
        </a:p>
      </dgm:t>
    </dgm:pt>
    <dgm:pt modelId="{3B6910E4-95F4-4A6D-9B64-A112F3D1714C}" type="pres">
      <dgm:prSet presAssocID="{8ABF6976-C324-4381-9D74-A1EE1B3B30B8}" presName="node" presStyleLbl="node1" presStyleIdx="2" presStyleCnt="3" custScaleX="118499" custScaleY="95924" custLinFactNeighborX="-8636" custLinFactNeighborY="2106">
        <dgm:presLayoutVars>
          <dgm:bulletEnabled val="1"/>
        </dgm:presLayoutVars>
      </dgm:prSet>
      <dgm:spPr/>
      <dgm:t>
        <a:bodyPr/>
        <a:lstStyle/>
        <a:p>
          <a:endParaRPr lang="en-US"/>
        </a:p>
      </dgm:t>
    </dgm:pt>
  </dgm:ptLst>
  <dgm:cxnLst>
    <dgm:cxn modelId="{969EECE6-1360-4598-9B74-329735B77932}" srcId="{A2C5913A-990A-43C0-A35C-3512E161DE0A}" destId="{8ABF6976-C324-4381-9D74-A1EE1B3B30B8}" srcOrd="2" destOrd="0" parTransId="{D2C57DF2-E112-4AC9-97DE-A3DC76C85652}" sibTransId="{F145A7C3-F4CB-4B6E-A7EA-9EB889069C5E}"/>
    <dgm:cxn modelId="{907E1FF5-EC8F-4BD9-8850-FFE88EEDD621}" type="presOf" srcId="{40C7A79F-C043-46A9-AB84-968FA46FBE10}" destId="{FFB5E752-7787-4EDD-B92D-41A110B339AA}" srcOrd="0" destOrd="0" presId="urn:microsoft.com/office/officeart/2005/8/layout/process1"/>
    <dgm:cxn modelId="{46F2BB95-505A-4A9C-8D17-98DF47B1108C}" type="presOf" srcId="{8ABF6976-C324-4381-9D74-A1EE1B3B30B8}" destId="{3B6910E4-95F4-4A6D-9B64-A112F3D1714C}" srcOrd="0" destOrd="0" presId="urn:microsoft.com/office/officeart/2005/8/layout/process1"/>
    <dgm:cxn modelId="{08946AD5-57BC-4BC6-83FC-A4CF6C566A57}" type="presOf" srcId="{ABC0C8CC-898D-48DA-A8D9-4A5347149BDC}" destId="{3837438C-1167-406A-982E-7CA2C8C50DBD}" srcOrd="1" destOrd="0" presId="urn:microsoft.com/office/officeart/2005/8/layout/process1"/>
    <dgm:cxn modelId="{FFC683F3-B66C-40B4-985B-0DC8C7B29F7C}" srcId="{A2C5913A-990A-43C0-A35C-3512E161DE0A}" destId="{40C7A79F-C043-46A9-AB84-968FA46FBE10}" srcOrd="0" destOrd="0" parTransId="{FA350BD5-FCDC-4BF3-8F63-C1C1322534FD}" sibTransId="{ABC0C8CC-898D-48DA-A8D9-4A5347149BDC}"/>
    <dgm:cxn modelId="{87A739A3-EF6D-4421-A0C7-A1DE2E418EF5}" srcId="{A2C5913A-990A-43C0-A35C-3512E161DE0A}" destId="{73C5BFF9-5539-4A85-8AD1-D610CA704EBD}" srcOrd="1" destOrd="0" parTransId="{9EBFC219-805E-4E7A-AC68-D89E0588ED3D}" sibTransId="{A49BD628-73F6-4F23-9E06-DD82A2C009F5}"/>
    <dgm:cxn modelId="{CBD11220-F945-4FCF-B2B8-4844BF203B34}" type="presOf" srcId="{73C5BFF9-5539-4A85-8AD1-D610CA704EBD}" destId="{B462EEA8-92EB-400D-9EF8-3E53CCEDC4E6}" srcOrd="0" destOrd="0" presId="urn:microsoft.com/office/officeart/2005/8/layout/process1"/>
    <dgm:cxn modelId="{F8C2BFF0-62BC-4383-8B36-13F32701D8C1}" type="presOf" srcId="{A49BD628-73F6-4F23-9E06-DD82A2C009F5}" destId="{61F8685B-4BA2-4CD0-94BC-850180C71EFD}" srcOrd="0" destOrd="0" presId="urn:microsoft.com/office/officeart/2005/8/layout/process1"/>
    <dgm:cxn modelId="{AED0174F-3892-4F70-A0EB-4A3E52FB2A83}" type="presOf" srcId="{A49BD628-73F6-4F23-9E06-DD82A2C009F5}" destId="{92A69FE4-9248-42C3-B4DF-891699835791}" srcOrd="1" destOrd="0" presId="urn:microsoft.com/office/officeart/2005/8/layout/process1"/>
    <dgm:cxn modelId="{01745C69-C220-4628-8CC8-8D8A97D06AEE}" type="presOf" srcId="{A2C5913A-990A-43C0-A35C-3512E161DE0A}" destId="{338B8226-58DF-4DA2-9248-B245E98FFAEA}" srcOrd="0" destOrd="0" presId="urn:microsoft.com/office/officeart/2005/8/layout/process1"/>
    <dgm:cxn modelId="{237C3CEF-6037-48A2-87CC-8CA8BE4AF71E}" type="presOf" srcId="{ABC0C8CC-898D-48DA-A8D9-4A5347149BDC}" destId="{B9537A79-D6FD-4CAE-98F4-A7172BA31EB4}" srcOrd="0" destOrd="0" presId="urn:microsoft.com/office/officeart/2005/8/layout/process1"/>
    <dgm:cxn modelId="{E3115CE9-97FA-4AE0-862D-99C14D7F8026}" type="presParOf" srcId="{338B8226-58DF-4DA2-9248-B245E98FFAEA}" destId="{FFB5E752-7787-4EDD-B92D-41A110B339AA}" srcOrd="0" destOrd="0" presId="urn:microsoft.com/office/officeart/2005/8/layout/process1"/>
    <dgm:cxn modelId="{313B6DF7-F129-4E80-A0E7-97DAEFB5EBFF}" type="presParOf" srcId="{338B8226-58DF-4DA2-9248-B245E98FFAEA}" destId="{B9537A79-D6FD-4CAE-98F4-A7172BA31EB4}" srcOrd="1" destOrd="0" presId="urn:microsoft.com/office/officeart/2005/8/layout/process1"/>
    <dgm:cxn modelId="{3F32C6F9-70FE-4F7C-9C3E-CBF46695C9D3}" type="presParOf" srcId="{B9537A79-D6FD-4CAE-98F4-A7172BA31EB4}" destId="{3837438C-1167-406A-982E-7CA2C8C50DBD}" srcOrd="0" destOrd="0" presId="urn:microsoft.com/office/officeart/2005/8/layout/process1"/>
    <dgm:cxn modelId="{4AD8DCED-A49E-4765-84DD-1FA886121AFB}" type="presParOf" srcId="{338B8226-58DF-4DA2-9248-B245E98FFAEA}" destId="{B462EEA8-92EB-400D-9EF8-3E53CCEDC4E6}" srcOrd="2" destOrd="0" presId="urn:microsoft.com/office/officeart/2005/8/layout/process1"/>
    <dgm:cxn modelId="{3F333CBE-D86F-4B42-B0C8-9FBACD451174}" type="presParOf" srcId="{338B8226-58DF-4DA2-9248-B245E98FFAEA}" destId="{61F8685B-4BA2-4CD0-94BC-850180C71EFD}" srcOrd="3" destOrd="0" presId="urn:microsoft.com/office/officeart/2005/8/layout/process1"/>
    <dgm:cxn modelId="{DB030F72-4DF0-484C-9F85-52AA10031D2E}" type="presParOf" srcId="{61F8685B-4BA2-4CD0-94BC-850180C71EFD}" destId="{92A69FE4-9248-42C3-B4DF-891699835791}" srcOrd="0" destOrd="0" presId="urn:microsoft.com/office/officeart/2005/8/layout/process1"/>
    <dgm:cxn modelId="{131EB61E-EA7E-4D7A-8245-8B7EB7028FCA}" type="presParOf" srcId="{338B8226-58DF-4DA2-9248-B245E98FFAEA}" destId="{3B6910E4-95F4-4A6D-9B64-A112F3D1714C}"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1F9D0-695B-46EA-A0F2-55B8F5F81C57}">
      <dsp:nvSpPr>
        <dsp:cNvPr id="0" name=""/>
        <dsp:cNvSpPr/>
      </dsp:nvSpPr>
      <dsp:spPr>
        <a:xfrm>
          <a:off x="4242219" y="90464"/>
          <a:ext cx="1458515" cy="145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R="0" lvl="0" algn="ctr" defTabSz="977900" rtl="0">
            <a:lnSpc>
              <a:spcPct val="90000"/>
            </a:lnSpc>
            <a:spcBef>
              <a:spcPct val="0"/>
            </a:spcBef>
            <a:spcAft>
              <a:spcPct val="35000"/>
            </a:spcAft>
          </a:pPr>
          <a:r>
            <a:rPr lang="en-US" sz="2200" b="1" i="0" u="none" strike="noStrike" kern="1200" baseline="0" dirty="0" smtClean="0">
              <a:solidFill>
                <a:srgbClr val="FFFF00"/>
              </a:solidFill>
              <a:latin typeface="Calibri"/>
            </a:rPr>
            <a:t>Do</a:t>
          </a:r>
          <a:endParaRPr lang="en-US" sz="2200" b="1" i="0" u="none" strike="noStrike" kern="1200" baseline="0" dirty="0" smtClean="0">
            <a:solidFill>
              <a:srgbClr val="FFFF00"/>
            </a:solidFill>
            <a:latin typeface="Times New Roman"/>
          </a:endParaRPr>
        </a:p>
        <a:p>
          <a:pPr marR="0" lvl="0" algn="ctr" defTabSz="977900" rtl="0">
            <a:lnSpc>
              <a:spcPct val="90000"/>
            </a:lnSpc>
            <a:spcBef>
              <a:spcPct val="0"/>
            </a:spcBef>
            <a:spcAft>
              <a:spcPct val="35000"/>
            </a:spcAft>
          </a:pPr>
          <a:r>
            <a:rPr lang="en-US" sz="2200" b="0" i="0" u="none" strike="noStrike" kern="1200" baseline="0" dirty="0" smtClean="0">
              <a:latin typeface="Calibri"/>
            </a:rPr>
            <a:t>Make the change on a small scale</a:t>
          </a:r>
          <a:endParaRPr lang="en-US" sz="2200" kern="1200" dirty="0" smtClean="0"/>
        </a:p>
      </dsp:txBody>
      <dsp:txXfrm>
        <a:off x="4242219" y="90464"/>
        <a:ext cx="1458515" cy="1458515"/>
      </dsp:txXfrm>
    </dsp:sp>
    <dsp:sp modelId="{7C042F61-659B-4D8A-9802-474010CFFE69}">
      <dsp:nvSpPr>
        <dsp:cNvPr id="0" name=""/>
        <dsp:cNvSpPr/>
      </dsp:nvSpPr>
      <dsp:spPr>
        <a:xfrm>
          <a:off x="1675348" y="-1051"/>
          <a:ext cx="4116903" cy="4116903"/>
        </a:xfrm>
        <a:prstGeom prst="circularArrow">
          <a:avLst>
            <a:gd name="adj1" fmla="val 6908"/>
            <a:gd name="adj2" fmla="val 465852"/>
            <a:gd name="adj3" fmla="val 547310"/>
            <a:gd name="adj4" fmla="val 20586837"/>
            <a:gd name="adj5" fmla="val 8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C31DF-F980-4E16-B827-EA8E6D0FF375}">
      <dsp:nvSpPr>
        <dsp:cNvPr id="0" name=""/>
        <dsp:cNvSpPr/>
      </dsp:nvSpPr>
      <dsp:spPr>
        <a:xfrm>
          <a:off x="4242219" y="2565819"/>
          <a:ext cx="1458515" cy="145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R="0" lvl="0" algn="ctr" defTabSz="977900" rtl="0">
            <a:lnSpc>
              <a:spcPct val="90000"/>
            </a:lnSpc>
            <a:spcBef>
              <a:spcPct val="0"/>
            </a:spcBef>
            <a:spcAft>
              <a:spcPct val="35000"/>
            </a:spcAft>
          </a:pPr>
          <a:r>
            <a:rPr lang="en-US" sz="2200" b="1" i="0" u="none" strike="noStrike" kern="1200" baseline="0" dirty="0" smtClean="0">
              <a:solidFill>
                <a:srgbClr val="FFFF00"/>
              </a:solidFill>
              <a:latin typeface="Calibri"/>
            </a:rPr>
            <a:t>Check</a:t>
          </a:r>
          <a:endParaRPr lang="en-US" sz="2200" b="1" i="0" u="none" strike="noStrike" kern="1200" baseline="0" dirty="0" smtClean="0">
            <a:solidFill>
              <a:srgbClr val="FFFF00"/>
            </a:solidFill>
            <a:latin typeface="Times New Roman"/>
          </a:endParaRPr>
        </a:p>
        <a:p>
          <a:pPr marR="0" lvl="0" algn="ctr" defTabSz="977900" rtl="0">
            <a:lnSpc>
              <a:spcPct val="90000"/>
            </a:lnSpc>
            <a:spcBef>
              <a:spcPct val="0"/>
            </a:spcBef>
            <a:spcAft>
              <a:spcPct val="35000"/>
            </a:spcAft>
          </a:pPr>
          <a:r>
            <a:rPr lang="en-US" sz="2200" b="0" i="0" u="none" strike="noStrike" kern="1200" baseline="0" dirty="0" smtClean="0">
              <a:latin typeface="Calibri"/>
            </a:rPr>
            <a:t>Observe the effects</a:t>
          </a:r>
          <a:endParaRPr lang="en-US" sz="2200" kern="1200" dirty="0" smtClean="0"/>
        </a:p>
      </dsp:txBody>
      <dsp:txXfrm>
        <a:off x="4242219" y="2565819"/>
        <a:ext cx="1458515" cy="1458515"/>
      </dsp:txXfrm>
    </dsp:sp>
    <dsp:sp modelId="{761FB83B-3D41-4494-8EF3-989DC45721B8}">
      <dsp:nvSpPr>
        <dsp:cNvPr id="0" name=""/>
        <dsp:cNvSpPr/>
      </dsp:nvSpPr>
      <dsp:spPr>
        <a:xfrm>
          <a:off x="1675348" y="-1051"/>
          <a:ext cx="4116903" cy="4116903"/>
        </a:xfrm>
        <a:prstGeom prst="circularArrow">
          <a:avLst>
            <a:gd name="adj1" fmla="val 6908"/>
            <a:gd name="adj2" fmla="val 465852"/>
            <a:gd name="adj3" fmla="val 5947310"/>
            <a:gd name="adj4" fmla="val 4386837"/>
            <a:gd name="adj5" fmla="val 8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37520-CDBB-49D9-82C6-E3E06482144D}">
      <dsp:nvSpPr>
        <dsp:cNvPr id="0" name=""/>
        <dsp:cNvSpPr/>
      </dsp:nvSpPr>
      <dsp:spPr>
        <a:xfrm>
          <a:off x="1766864" y="2565819"/>
          <a:ext cx="1458515" cy="145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R="0" lvl="0" algn="ctr" defTabSz="977900" rtl="0">
            <a:lnSpc>
              <a:spcPct val="90000"/>
            </a:lnSpc>
            <a:spcBef>
              <a:spcPct val="0"/>
            </a:spcBef>
            <a:spcAft>
              <a:spcPct val="35000"/>
            </a:spcAft>
          </a:pPr>
          <a:r>
            <a:rPr lang="en-US" sz="2200" b="1" i="0" u="none" strike="noStrike" kern="1200" baseline="0" dirty="0" smtClean="0">
              <a:solidFill>
                <a:srgbClr val="FFFF00"/>
              </a:solidFill>
              <a:latin typeface="Calibri"/>
            </a:rPr>
            <a:t>Act</a:t>
          </a:r>
          <a:endParaRPr lang="en-US" sz="2200" b="1" i="0" u="none" strike="noStrike" kern="1200" baseline="0" dirty="0" smtClean="0">
            <a:solidFill>
              <a:srgbClr val="FFFF00"/>
            </a:solidFill>
            <a:latin typeface="Times New Roman"/>
          </a:endParaRPr>
        </a:p>
        <a:p>
          <a:pPr marR="0" lvl="0" algn="ctr" defTabSz="977900" rtl="0">
            <a:lnSpc>
              <a:spcPct val="90000"/>
            </a:lnSpc>
            <a:spcBef>
              <a:spcPct val="0"/>
            </a:spcBef>
            <a:spcAft>
              <a:spcPct val="35000"/>
            </a:spcAft>
          </a:pPr>
          <a:r>
            <a:rPr lang="en-US" sz="2200" b="0" i="0" u="none" strike="noStrike" kern="1200" baseline="0" dirty="0" smtClean="0">
              <a:latin typeface="Calibri"/>
            </a:rPr>
            <a:t>Identify what was learned</a:t>
          </a:r>
          <a:endParaRPr lang="en-US" sz="2200" kern="1200" dirty="0" smtClean="0"/>
        </a:p>
      </dsp:txBody>
      <dsp:txXfrm>
        <a:off x="1766864" y="2565819"/>
        <a:ext cx="1458515" cy="1458515"/>
      </dsp:txXfrm>
    </dsp:sp>
    <dsp:sp modelId="{581AD0AD-D517-4F7C-89D6-BE3AB256D3B3}">
      <dsp:nvSpPr>
        <dsp:cNvPr id="0" name=""/>
        <dsp:cNvSpPr/>
      </dsp:nvSpPr>
      <dsp:spPr>
        <a:xfrm>
          <a:off x="1675348" y="-1051"/>
          <a:ext cx="4116903" cy="4116903"/>
        </a:xfrm>
        <a:prstGeom prst="circularArrow">
          <a:avLst>
            <a:gd name="adj1" fmla="val 6908"/>
            <a:gd name="adj2" fmla="val 465852"/>
            <a:gd name="adj3" fmla="val 11347310"/>
            <a:gd name="adj4" fmla="val 9786837"/>
            <a:gd name="adj5" fmla="val 8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3FD91-429C-4588-B0A8-8357DAE359D5}">
      <dsp:nvSpPr>
        <dsp:cNvPr id="0" name=""/>
        <dsp:cNvSpPr/>
      </dsp:nvSpPr>
      <dsp:spPr>
        <a:xfrm>
          <a:off x="1766864" y="90464"/>
          <a:ext cx="1458515" cy="145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R="0" lvl="0" algn="ctr" defTabSz="977900" rtl="0">
            <a:lnSpc>
              <a:spcPct val="90000"/>
            </a:lnSpc>
            <a:spcBef>
              <a:spcPct val="0"/>
            </a:spcBef>
            <a:spcAft>
              <a:spcPct val="35000"/>
            </a:spcAft>
          </a:pPr>
          <a:r>
            <a:rPr lang="en-US" sz="2200" b="1" i="0" u="none" strike="noStrike" kern="1200" baseline="0" dirty="0" smtClean="0">
              <a:solidFill>
                <a:srgbClr val="FFFF00"/>
              </a:solidFill>
              <a:latin typeface="Calibri"/>
            </a:rPr>
            <a:t>Plan</a:t>
          </a:r>
          <a:endParaRPr lang="en-US" sz="2200" b="1" i="0" u="none" strike="noStrike" kern="1200" baseline="0" dirty="0" smtClean="0">
            <a:solidFill>
              <a:srgbClr val="FFFF00"/>
            </a:solidFill>
            <a:latin typeface="Times New Roman"/>
          </a:endParaRPr>
        </a:p>
        <a:p>
          <a:pPr marR="0" lvl="0" algn="ctr" defTabSz="977900" rtl="0">
            <a:lnSpc>
              <a:spcPct val="90000"/>
            </a:lnSpc>
            <a:spcBef>
              <a:spcPct val="0"/>
            </a:spcBef>
            <a:spcAft>
              <a:spcPct val="35000"/>
            </a:spcAft>
          </a:pPr>
          <a:r>
            <a:rPr lang="en-US" sz="2200" b="0" i="0" u="none" strike="noStrike" kern="1200" baseline="0" dirty="0" smtClean="0">
              <a:latin typeface="Calibri"/>
            </a:rPr>
            <a:t>Study the process</a:t>
          </a:r>
          <a:endParaRPr lang="en-US" sz="2200" kern="1200" dirty="0" smtClean="0"/>
        </a:p>
      </dsp:txBody>
      <dsp:txXfrm>
        <a:off x="1766864" y="90464"/>
        <a:ext cx="1458515" cy="1458515"/>
      </dsp:txXfrm>
    </dsp:sp>
    <dsp:sp modelId="{95A432AE-1512-494C-942F-A5BA6EB5E0FD}">
      <dsp:nvSpPr>
        <dsp:cNvPr id="0" name=""/>
        <dsp:cNvSpPr/>
      </dsp:nvSpPr>
      <dsp:spPr>
        <a:xfrm>
          <a:off x="1675348" y="-1051"/>
          <a:ext cx="4116903" cy="4116903"/>
        </a:xfrm>
        <a:prstGeom prst="circularArrow">
          <a:avLst>
            <a:gd name="adj1" fmla="val 6908"/>
            <a:gd name="adj2" fmla="val 465852"/>
            <a:gd name="adj3" fmla="val 16747310"/>
            <a:gd name="adj4" fmla="val 15186837"/>
            <a:gd name="adj5" fmla="val 806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5E752-7787-4EDD-B92D-41A110B339AA}">
      <dsp:nvSpPr>
        <dsp:cNvPr id="0" name=""/>
        <dsp:cNvSpPr/>
      </dsp:nvSpPr>
      <dsp:spPr>
        <a:xfrm>
          <a:off x="71382" y="168729"/>
          <a:ext cx="2816589" cy="4239457"/>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50000"/>
            </a:lnSpc>
            <a:spcBef>
              <a:spcPct val="0"/>
            </a:spcBef>
            <a:spcAft>
              <a:spcPct val="35000"/>
            </a:spcAft>
          </a:pPr>
          <a:r>
            <a:rPr lang="en-US" sz="2400" b="1" kern="1200" dirty="0" smtClean="0">
              <a:solidFill>
                <a:srgbClr val="FFFF00"/>
              </a:solidFill>
            </a:rPr>
            <a:t>Structure</a:t>
          </a:r>
        </a:p>
        <a:p>
          <a:pPr lvl="0" algn="l" defTabSz="1066800">
            <a:lnSpc>
              <a:spcPct val="150000"/>
            </a:lnSpc>
            <a:spcBef>
              <a:spcPct val="0"/>
            </a:spcBef>
            <a:spcAft>
              <a:spcPct val="35000"/>
            </a:spcAft>
          </a:pPr>
          <a:r>
            <a:rPr lang="en-US" sz="1400" kern="1200" dirty="0" smtClean="0">
              <a:solidFill>
                <a:schemeClr val="tx1"/>
              </a:solidFill>
            </a:rPr>
            <a:t>Governance and</a:t>
          </a:r>
        </a:p>
        <a:p>
          <a:pPr lvl="0" algn="l" defTabSz="1066800">
            <a:lnSpc>
              <a:spcPct val="150000"/>
            </a:lnSpc>
            <a:spcBef>
              <a:spcPct val="0"/>
            </a:spcBef>
            <a:spcAft>
              <a:spcPct val="35000"/>
            </a:spcAft>
          </a:pPr>
          <a:r>
            <a:rPr lang="en-US" sz="1400" kern="1200" dirty="0" smtClean="0">
              <a:solidFill>
                <a:schemeClr val="tx1"/>
              </a:solidFill>
            </a:rPr>
            <a:t>Regulation </a:t>
          </a:r>
          <a:r>
            <a:rPr lang="en-US" sz="1400" kern="1200" dirty="0" smtClean="0">
              <a:solidFill>
                <a:schemeClr val="accent1"/>
              </a:solidFill>
            </a:rPr>
            <a:t>(</a:t>
          </a:r>
          <a:r>
            <a:rPr lang="en-US" sz="1400" kern="1200" dirty="0" err="1" smtClean="0">
              <a:solidFill>
                <a:schemeClr val="accent1"/>
              </a:solidFill>
            </a:rPr>
            <a:t>e.g</a:t>
          </a:r>
          <a:r>
            <a:rPr lang="en-US" sz="1400" kern="1200" dirty="0" smtClean="0">
              <a:solidFill>
                <a:schemeClr val="accent1"/>
              </a:solidFill>
            </a:rPr>
            <a:t> accountability)</a:t>
          </a:r>
        </a:p>
        <a:p>
          <a:pPr lvl="0" algn="l" defTabSz="1066800">
            <a:lnSpc>
              <a:spcPct val="150000"/>
            </a:lnSpc>
            <a:spcBef>
              <a:spcPct val="0"/>
            </a:spcBef>
            <a:spcAft>
              <a:spcPct val="35000"/>
            </a:spcAft>
          </a:pPr>
          <a:r>
            <a:rPr lang="en-US" sz="1400" kern="1200" dirty="0" smtClean="0"/>
            <a:t>Human Capital </a:t>
          </a:r>
          <a:r>
            <a:rPr lang="en-US" sz="1400" kern="1200" dirty="0" smtClean="0">
              <a:solidFill>
                <a:schemeClr val="accent1"/>
              </a:solidFill>
            </a:rPr>
            <a:t>(</a:t>
          </a:r>
          <a:r>
            <a:rPr lang="en-US" sz="1400" kern="1200" dirty="0" err="1" smtClean="0">
              <a:solidFill>
                <a:schemeClr val="accent1"/>
              </a:solidFill>
            </a:rPr>
            <a:t>e.g</a:t>
          </a:r>
          <a:r>
            <a:rPr lang="en-US" sz="1400" kern="1200" dirty="0" smtClean="0">
              <a:solidFill>
                <a:schemeClr val="accent1"/>
              </a:solidFill>
            </a:rPr>
            <a:t> training, education)</a:t>
          </a:r>
        </a:p>
        <a:p>
          <a:pPr lvl="0" algn="l" defTabSz="1066800">
            <a:lnSpc>
              <a:spcPct val="150000"/>
            </a:lnSpc>
            <a:spcBef>
              <a:spcPct val="0"/>
            </a:spcBef>
            <a:spcAft>
              <a:spcPct val="35000"/>
            </a:spcAft>
          </a:pPr>
          <a:r>
            <a:rPr lang="en-US" sz="1400" kern="1200" dirty="0" smtClean="0"/>
            <a:t>Culture  </a:t>
          </a:r>
          <a:r>
            <a:rPr lang="en-US" sz="1400" kern="1200" dirty="0" smtClean="0">
              <a:solidFill>
                <a:schemeClr val="accent1"/>
              </a:solidFill>
            </a:rPr>
            <a:t>(</a:t>
          </a:r>
          <a:r>
            <a:rPr lang="en-US" sz="1400" kern="1200" dirty="0" err="1" smtClean="0">
              <a:solidFill>
                <a:schemeClr val="accent1"/>
              </a:solidFill>
            </a:rPr>
            <a:t>e.g</a:t>
          </a:r>
          <a:r>
            <a:rPr lang="en-US" sz="1400" kern="1200" dirty="0" smtClean="0">
              <a:solidFill>
                <a:schemeClr val="accent1"/>
              </a:solidFill>
            </a:rPr>
            <a:t> transparency; no blame)</a:t>
          </a:r>
        </a:p>
        <a:p>
          <a:pPr lvl="0" algn="l" defTabSz="1066800">
            <a:lnSpc>
              <a:spcPct val="150000"/>
            </a:lnSpc>
            <a:spcBef>
              <a:spcPct val="0"/>
            </a:spcBef>
            <a:spcAft>
              <a:spcPct val="35000"/>
            </a:spcAft>
          </a:pPr>
          <a:r>
            <a:rPr lang="en-US" sz="1400" kern="1200" dirty="0" smtClean="0"/>
            <a:t>Remuneration </a:t>
          </a:r>
          <a:r>
            <a:rPr lang="en-US" sz="1400" kern="1200" dirty="0" smtClean="0">
              <a:solidFill>
                <a:schemeClr val="accent1"/>
              </a:solidFill>
            </a:rPr>
            <a:t>(incentives)</a:t>
          </a:r>
          <a:endParaRPr lang="en-US" sz="1400" kern="1200" dirty="0">
            <a:solidFill>
              <a:schemeClr val="accent1"/>
            </a:solidFill>
          </a:endParaRPr>
        </a:p>
      </dsp:txBody>
      <dsp:txXfrm>
        <a:off x="153877" y="251224"/>
        <a:ext cx="2651599" cy="4074467"/>
      </dsp:txXfrm>
    </dsp:sp>
    <dsp:sp modelId="{B9537A79-D6FD-4CAE-98F4-A7172BA31EB4}">
      <dsp:nvSpPr>
        <dsp:cNvPr id="0" name=""/>
        <dsp:cNvSpPr/>
      </dsp:nvSpPr>
      <dsp:spPr>
        <a:xfrm rot="21547187">
          <a:off x="3069366" y="2008430"/>
          <a:ext cx="384648" cy="505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3069373" y="2110376"/>
        <a:ext cx="269254" cy="303178"/>
      </dsp:txXfrm>
    </dsp:sp>
    <dsp:sp modelId="{B462EEA8-92EB-400D-9EF8-3E53CCEDC4E6}">
      <dsp:nvSpPr>
        <dsp:cNvPr id="0" name=""/>
        <dsp:cNvSpPr/>
      </dsp:nvSpPr>
      <dsp:spPr>
        <a:xfrm>
          <a:off x="3613637" y="333708"/>
          <a:ext cx="2037493" cy="381262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50000"/>
            </a:lnSpc>
            <a:spcBef>
              <a:spcPct val="0"/>
            </a:spcBef>
            <a:spcAft>
              <a:spcPct val="35000"/>
            </a:spcAft>
          </a:pPr>
          <a:r>
            <a:rPr lang="en-US" sz="2400" b="1" kern="1200" dirty="0" smtClean="0">
              <a:solidFill>
                <a:srgbClr val="FFFF00"/>
              </a:solidFill>
            </a:rPr>
            <a:t>Process </a:t>
          </a:r>
          <a:r>
            <a:rPr lang="en-US" sz="1400" kern="1200" dirty="0" smtClean="0"/>
            <a:t>Communication and information </a:t>
          </a:r>
          <a:r>
            <a:rPr lang="en-US" sz="1400" kern="1200" dirty="0" smtClean="0">
              <a:solidFill>
                <a:schemeClr val="accent1"/>
              </a:solidFill>
            </a:rPr>
            <a:t>(</a:t>
          </a:r>
          <a:r>
            <a:rPr lang="en-US" sz="1400" kern="1200" dirty="0" err="1" smtClean="0">
              <a:solidFill>
                <a:schemeClr val="accent1"/>
              </a:solidFill>
            </a:rPr>
            <a:t>e.g</a:t>
          </a:r>
          <a:r>
            <a:rPr lang="en-US" sz="1400" kern="1200" dirty="0" smtClean="0">
              <a:solidFill>
                <a:schemeClr val="accent1"/>
              </a:solidFill>
            </a:rPr>
            <a:t> Decision making). </a:t>
          </a:r>
        </a:p>
        <a:p>
          <a:pPr lvl="0" algn="l" defTabSz="1066800">
            <a:lnSpc>
              <a:spcPct val="150000"/>
            </a:lnSpc>
            <a:spcBef>
              <a:spcPct val="0"/>
            </a:spcBef>
            <a:spcAft>
              <a:spcPct val="35000"/>
            </a:spcAft>
          </a:pPr>
          <a:r>
            <a:rPr lang="en-US" sz="1400" kern="1200" dirty="0" smtClean="0"/>
            <a:t>Materials and resources </a:t>
          </a:r>
          <a:r>
            <a:rPr lang="en-US" sz="1400" kern="1200" dirty="0" smtClean="0">
              <a:solidFill>
                <a:schemeClr val="accent1"/>
              </a:solidFill>
            </a:rPr>
            <a:t>(</a:t>
          </a:r>
          <a:r>
            <a:rPr lang="en-US" sz="1400" kern="1200" dirty="0" err="1" smtClean="0">
              <a:solidFill>
                <a:schemeClr val="accent1"/>
              </a:solidFill>
            </a:rPr>
            <a:t>e.g</a:t>
          </a:r>
          <a:r>
            <a:rPr lang="en-US" sz="1400" kern="1200" dirty="0" smtClean="0">
              <a:solidFill>
                <a:schemeClr val="accent1"/>
              </a:solidFill>
            </a:rPr>
            <a:t> sterile environment)</a:t>
          </a:r>
        </a:p>
        <a:p>
          <a:pPr lvl="0" algn="l" defTabSz="1066800">
            <a:lnSpc>
              <a:spcPct val="150000"/>
            </a:lnSpc>
            <a:spcBef>
              <a:spcPct val="0"/>
            </a:spcBef>
            <a:spcAft>
              <a:spcPct val="35000"/>
            </a:spcAft>
          </a:pPr>
          <a:r>
            <a:rPr lang="en-US" sz="1400" kern="1200" dirty="0" smtClean="0"/>
            <a:t> Reporting </a:t>
          </a:r>
          <a:r>
            <a:rPr lang="en-US" sz="1400" kern="1200" dirty="0" smtClean="0">
              <a:solidFill>
                <a:schemeClr val="accent1"/>
              </a:solidFill>
            </a:rPr>
            <a:t>(</a:t>
          </a:r>
          <a:r>
            <a:rPr lang="en-US" sz="1400" kern="1200" dirty="0" err="1" smtClean="0">
              <a:solidFill>
                <a:schemeClr val="accent1"/>
              </a:solidFill>
            </a:rPr>
            <a:t>e.g</a:t>
          </a:r>
          <a:r>
            <a:rPr lang="en-US" sz="1400" kern="1200" dirty="0" smtClean="0">
              <a:solidFill>
                <a:schemeClr val="accent1"/>
              </a:solidFill>
            </a:rPr>
            <a:t> learning from adverse events)</a:t>
          </a:r>
          <a:endParaRPr lang="en-US" sz="1400" kern="1200" dirty="0">
            <a:solidFill>
              <a:schemeClr val="accent1"/>
            </a:solidFill>
          </a:endParaRPr>
        </a:p>
      </dsp:txBody>
      <dsp:txXfrm>
        <a:off x="3673313" y="393384"/>
        <a:ext cx="1918141" cy="3693270"/>
      </dsp:txXfrm>
    </dsp:sp>
    <dsp:sp modelId="{61F8685B-4BA2-4CD0-94BC-850180C71EFD}">
      <dsp:nvSpPr>
        <dsp:cNvPr id="0" name=""/>
        <dsp:cNvSpPr/>
      </dsp:nvSpPr>
      <dsp:spPr>
        <a:xfrm rot="59772">
          <a:off x="5843855" y="2011990"/>
          <a:ext cx="408702" cy="5052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843864" y="2111984"/>
        <a:ext cx="286091" cy="303178"/>
      </dsp:txXfrm>
    </dsp:sp>
    <dsp:sp modelId="{3B6910E4-95F4-4A6D-9B64-A112F3D1714C}">
      <dsp:nvSpPr>
        <dsp:cNvPr id="0" name=""/>
        <dsp:cNvSpPr/>
      </dsp:nvSpPr>
      <dsp:spPr>
        <a:xfrm>
          <a:off x="6422151" y="417078"/>
          <a:ext cx="2414408" cy="3750110"/>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150000"/>
            </a:lnSpc>
            <a:spcBef>
              <a:spcPct val="0"/>
            </a:spcBef>
            <a:spcAft>
              <a:spcPct val="35000"/>
            </a:spcAft>
          </a:pPr>
          <a:r>
            <a:rPr lang="en-US" sz="2400" b="1" kern="1200" dirty="0" smtClean="0">
              <a:solidFill>
                <a:srgbClr val="FFFF00"/>
              </a:solidFill>
            </a:rPr>
            <a:t>Outcome </a:t>
          </a:r>
        </a:p>
        <a:p>
          <a:pPr lvl="0" algn="l" defTabSz="1066800">
            <a:lnSpc>
              <a:spcPct val="150000"/>
            </a:lnSpc>
            <a:spcBef>
              <a:spcPct val="0"/>
            </a:spcBef>
            <a:spcAft>
              <a:spcPct val="35000"/>
            </a:spcAft>
          </a:pPr>
          <a:r>
            <a:rPr lang="en-US" sz="1400" kern="1200" dirty="0" smtClean="0"/>
            <a:t>Positive outcomes </a:t>
          </a:r>
          <a:r>
            <a:rPr lang="en-US" sz="1400" kern="1200" dirty="0" smtClean="0">
              <a:solidFill>
                <a:schemeClr val="accent1"/>
              </a:solidFill>
            </a:rPr>
            <a:t>(better health). </a:t>
          </a:r>
        </a:p>
        <a:p>
          <a:pPr lvl="0" algn="l" defTabSz="1066800">
            <a:lnSpc>
              <a:spcPct val="150000"/>
            </a:lnSpc>
            <a:spcBef>
              <a:spcPct val="0"/>
            </a:spcBef>
            <a:spcAft>
              <a:spcPct val="35000"/>
            </a:spcAft>
          </a:pPr>
          <a:r>
            <a:rPr lang="en-US" sz="1400" kern="1200" dirty="0" smtClean="0"/>
            <a:t>Neutral outcomes </a:t>
          </a:r>
          <a:r>
            <a:rPr lang="en-US" sz="1400" kern="1200" dirty="0" smtClean="0">
              <a:solidFill>
                <a:schemeClr val="accent1"/>
              </a:solidFill>
            </a:rPr>
            <a:t>(patient not better or worse). </a:t>
          </a:r>
        </a:p>
        <a:p>
          <a:pPr lvl="0" algn="l" defTabSz="1066800">
            <a:lnSpc>
              <a:spcPct val="150000"/>
            </a:lnSpc>
            <a:spcBef>
              <a:spcPct val="0"/>
            </a:spcBef>
            <a:spcAft>
              <a:spcPct val="35000"/>
            </a:spcAft>
          </a:pPr>
          <a:r>
            <a:rPr lang="en-US" sz="1400" kern="1200" dirty="0" smtClean="0"/>
            <a:t>Near Misses </a:t>
          </a:r>
          <a:r>
            <a:rPr lang="en-US" sz="1400" kern="1200" dirty="0" smtClean="0">
              <a:solidFill>
                <a:schemeClr val="accent1"/>
              </a:solidFill>
            </a:rPr>
            <a:t>(opportunities for learning). </a:t>
          </a:r>
        </a:p>
        <a:p>
          <a:pPr lvl="0" algn="l" defTabSz="1066800">
            <a:lnSpc>
              <a:spcPct val="150000"/>
            </a:lnSpc>
            <a:spcBef>
              <a:spcPct val="0"/>
            </a:spcBef>
            <a:spcAft>
              <a:spcPct val="35000"/>
            </a:spcAft>
          </a:pPr>
          <a:r>
            <a:rPr lang="en-US" sz="1400" kern="1200" dirty="0" smtClean="0">
              <a:solidFill>
                <a:srgbClr val="FF0000"/>
              </a:solidFill>
            </a:rPr>
            <a:t>Adverse events </a:t>
          </a:r>
          <a:r>
            <a:rPr lang="en-US" sz="1400" kern="1200" dirty="0" smtClean="0">
              <a:solidFill>
                <a:schemeClr val="accent1"/>
              </a:solidFill>
            </a:rPr>
            <a:t>(patient harm).</a:t>
          </a:r>
          <a:endParaRPr lang="en-US" sz="1400" kern="1200" dirty="0">
            <a:solidFill>
              <a:schemeClr val="accent1"/>
            </a:solidFill>
          </a:endParaRPr>
        </a:p>
      </dsp:txBody>
      <dsp:txXfrm>
        <a:off x="6492867" y="487794"/>
        <a:ext cx="2272976" cy="360867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pitchFamily="34"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7D6A880-901D-4450-A9F4-9F79B125A700}" type="datetimeFigureOut">
              <a:rPr lang="en-US"/>
              <a:pPr/>
              <a:t>12/26/17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pitchFamily="34"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56038DE-5BF7-473C-94E3-D6691CB4EEE6}" type="slidenum">
              <a:rPr lang="en-US"/>
              <a:pPr/>
              <a:t>‹#›</a:t>
            </a:fld>
            <a:endParaRPr lang="en-US" dirty="0"/>
          </a:p>
        </p:txBody>
      </p:sp>
    </p:spTree>
    <p:extLst>
      <p:ext uri="{BB962C8B-B14F-4D97-AF65-F5344CB8AC3E}">
        <p14:creationId xmlns:p14="http://schemas.microsoft.com/office/powerpoint/2010/main" val="742865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2000" dirty="0" smtClean="0"/>
              <a:t>This is a subject at the very core of our profession as health care professionals. It is not unusual for patients to come to us for help with relatively minor ailments and they leave us worse off than they came or even fail</a:t>
            </a:r>
            <a:r>
              <a:rPr lang="en-GB" sz="2000" baseline="0" dirty="0" smtClean="0"/>
              <a:t> to</a:t>
            </a:r>
            <a:r>
              <a:rPr lang="en-GB" sz="2000" dirty="0" smtClean="0"/>
              <a:t> return</a:t>
            </a:r>
            <a:r>
              <a:rPr lang="en-GB" sz="2000" baseline="0" dirty="0" smtClean="0"/>
              <a:t> to their homes. Usually this happens not only</a:t>
            </a:r>
            <a:r>
              <a:rPr lang="en-GB" sz="2000" dirty="0" smtClean="0"/>
              <a:t> </a:t>
            </a:r>
            <a:r>
              <a:rPr lang="en-GB" sz="2000" baseline="0" dirty="0" smtClean="0"/>
              <a:t>because of the disease that brought the patient to us but because of our failure to keep our patients safe.</a:t>
            </a:r>
            <a:endParaRPr lang="en-GB" sz="20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a:t>
            </a:fld>
            <a:endParaRPr lang="en-US" dirty="0"/>
          </a:p>
        </p:txBody>
      </p:sp>
    </p:spTree>
    <p:extLst>
      <p:ext uri="{BB962C8B-B14F-4D97-AF65-F5344CB8AC3E}">
        <p14:creationId xmlns:p14="http://schemas.microsoft.com/office/powerpoint/2010/main" val="155955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Most of the data available is from health care research done in hospitals but adverse events do also occur in primary</a:t>
            </a:r>
            <a:r>
              <a:rPr lang="en-US" sz="1800" baseline="0" dirty="0" smtClean="0"/>
              <a:t> and long term care settings.</a:t>
            </a:r>
            <a:endParaRPr lang="en-US" sz="18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11</a:t>
            </a:fld>
            <a:endParaRPr lang="en-US" dirty="0"/>
          </a:p>
        </p:txBody>
      </p:sp>
    </p:spTree>
    <p:extLst>
      <p:ext uri="{BB962C8B-B14F-4D97-AF65-F5344CB8AC3E}">
        <p14:creationId xmlns:p14="http://schemas.microsoft.com/office/powerpoint/2010/main" val="2184509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Health care research has led</a:t>
            </a:r>
            <a:r>
              <a:rPr lang="en-US" sz="1800" baseline="0" dirty="0" smtClean="0"/>
              <a:t> to the use of interventions that </a:t>
            </a:r>
            <a:r>
              <a:rPr lang="en-GB" sz="1800" baseline="0" noProof="0" dirty="0" smtClean="0"/>
              <a:t>minimise</a:t>
            </a:r>
            <a:r>
              <a:rPr lang="en-US" sz="1800" baseline="0" dirty="0" smtClean="0"/>
              <a:t> patient harm. These are widely in use today in our hospitals and have contributed to our successes in keeping our patients safe.</a:t>
            </a:r>
            <a:endParaRPr lang="en-US" sz="18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12</a:t>
            </a:fld>
            <a:endParaRPr lang="en-US" dirty="0"/>
          </a:p>
        </p:txBody>
      </p:sp>
    </p:spTree>
    <p:extLst>
      <p:ext uri="{BB962C8B-B14F-4D97-AF65-F5344CB8AC3E}">
        <p14:creationId xmlns:p14="http://schemas.microsoft.com/office/powerpoint/2010/main" val="378233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b="1" dirty="0" smtClean="0"/>
              <a:t>Restraints on beds for all patients</a:t>
            </a:r>
          </a:p>
          <a:p>
            <a:r>
              <a:rPr lang="en-GB" sz="1800" b="1" dirty="0" smtClean="0"/>
              <a:t>Specially</a:t>
            </a:r>
            <a:r>
              <a:rPr lang="en-GB" sz="1800" b="1" baseline="0" dirty="0" smtClean="0"/>
              <a:t> designed bathrooms and toilets to minimise falls.</a:t>
            </a:r>
            <a:endParaRPr lang="en-GB" sz="1800" b="1"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13</a:t>
            </a:fld>
            <a:endParaRPr lang="en-US" dirty="0"/>
          </a:p>
        </p:txBody>
      </p:sp>
    </p:spTree>
    <p:extLst>
      <p:ext uri="{BB962C8B-B14F-4D97-AF65-F5344CB8AC3E}">
        <p14:creationId xmlns:p14="http://schemas.microsoft.com/office/powerpoint/2010/main" val="99572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32% of all hospital acquired infections.</a:t>
            </a:r>
            <a:r>
              <a:rPr lang="en-US" sz="1800" baseline="0" dirty="0" smtClean="0"/>
              <a:t> </a:t>
            </a:r>
            <a:r>
              <a:rPr lang="en-US" sz="1800" dirty="0" smtClean="0"/>
              <a:t>Length of hospital stay is extended by about 10 days for each SSI.</a:t>
            </a:r>
            <a:r>
              <a:rPr lang="en-US" sz="1800" baseline="0" dirty="0" smtClean="0"/>
              <a:t> </a:t>
            </a:r>
            <a:r>
              <a:rPr lang="en-US" sz="1800" dirty="0" smtClean="0"/>
              <a:t>Estimated additional costs for an SSI is Ksh.200k to 400k.</a:t>
            </a:r>
            <a:r>
              <a:rPr lang="en-US" sz="1800" baseline="0" dirty="0" smtClean="0"/>
              <a:t> </a:t>
            </a:r>
            <a:r>
              <a:rPr lang="en-US" sz="1800" dirty="0" smtClean="0"/>
              <a:t>40%-60% of SSI maybe preventable.</a:t>
            </a:r>
          </a:p>
          <a:p>
            <a:endParaRPr lang="en-US"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14</a:t>
            </a:fld>
            <a:endParaRPr lang="en-US" dirty="0"/>
          </a:p>
        </p:txBody>
      </p:sp>
    </p:spTree>
    <p:extLst>
      <p:ext uri="{BB962C8B-B14F-4D97-AF65-F5344CB8AC3E}">
        <p14:creationId xmlns:p14="http://schemas.microsoft.com/office/powerpoint/2010/main" val="412088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Ambulation</a:t>
            </a:r>
            <a:r>
              <a:rPr lang="en-GB" sz="1800" baseline="0" dirty="0" smtClean="0"/>
              <a:t> early</a:t>
            </a:r>
          </a:p>
          <a:p>
            <a:r>
              <a:rPr lang="en-GB" sz="1800" baseline="0" dirty="0" smtClean="0"/>
              <a:t>TED stockings</a:t>
            </a:r>
          </a:p>
          <a:p>
            <a:r>
              <a:rPr lang="en-GB" sz="1800" baseline="0" dirty="0" smtClean="0"/>
              <a:t>Anticoagulants </a:t>
            </a:r>
            <a:endParaRPr lang="en-GB" sz="18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15</a:t>
            </a:fld>
            <a:endParaRPr lang="en-US" dirty="0"/>
          </a:p>
        </p:txBody>
      </p:sp>
    </p:spTree>
    <p:extLst>
      <p:ext uri="{BB962C8B-B14F-4D97-AF65-F5344CB8AC3E}">
        <p14:creationId xmlns:p14="http://schemas.microsoft.com/office/powerpoint/2010/main" val="166883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Nursing care protocols</a:t>
            </a: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16</a:t>
            </a:fld>
            <a:endParaRPr lang="en-US" dirty="0"/>
          </a:p>
        </p:txBody>
      </p:sp>
    </p:spTree>
    <p:extLst>
      <p:ext uri="{BB962C8B-B14F-4D97-AF65-F5344CB8AC3E}">
        <p14:creationId xmlns:p14="http://schemas.microsoft.com/office/powerpoint/2010/main" val="1109839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17</a:t>
            </a:fld>
            <a:endParaRPr lang="en-US" dirty="0"/>
          </a:p>
        </p:txBody>
      </p:sp>
    </p:spTree>
    <p:extLst>
      <p:ext uri="{BB962C8B-B14F-4D97-AF65-F5344CB8AC3E}">
        <p14:creationId xmlns:p14="http://schemas.microsoft.com/office/powerpoint/2010/main" val="3920037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18</a:t>
            </a:fld>
            <a:endParaRPr lang="en-US" dirty="0"/>
          </a:p>
        </p:txBody>
      </p:sp>
    </p:spTree>
    <p:extLst>
      <p:ext uri="{BB962C8B-B14F-4D97-AF65-F5344CB8AC3E}">
        <p14:creationId xmlns:p14="http://schemas.microsoft.com/office/powerpoint/2010/main" val="1939191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The essence of EBM is strict adherence to what has been proven safe and works. </a:t>
            </a:r>
            <a:endParaRPr lang="en-GB" sz="20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19</a:t>
            </a:fld>
            <a:endParaRPr lang="en-US" dirty="0"/>
          </a:p>
        </p:txBody>
      </p:sp>
    </p:spTree>
    <p:extLst>
      <p:ext uri="{BB962C8B-B14F-4D97-AF65-F5344CB8AC3E}">
        <p14:creationId xmlns:p14="http://schemas.microsoft.com/office/powerpoint/2010/main" val="3702199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Guidelines and protocols are available that are applicable in patient</a:t>
            </a:r>
            <a:r>
              <a:rPr lang="en-GB" sz="1800" baseline="0" dirty="0" smtClean="0"/>
              <a:t> care and treatment. These have been developed from benchmarks and gold standards developed after years of research.</a:t>
            </a:r>
          </a:p>
        </p:txBody>
      </p:sp>
      <p:sp>
        <p:nvSpPr>
          <p:cNvPr id="4" name="Slide Number Placeholder 3"/>
          <p:cNvSpPr>
            <a:spLocks noGrp="1"/>
          </p:cNvSpPr>
          <p:nvPr>
            <p:ph type="sldNum" sz="quarter" idx="10"/>
          </p:nvPr>
        </p:nvSpPr>
        <p:spPr/>
        <p:txBody>
          <a:bodyPr/>
          <a:lstStyle/>
          <a:p>
            <a:fld id="{656038DE-5BF7-473C-94E3-D6691CB4EEE6}" type="slidenum">
              <a:rPr lang="en-US" smtClean="0"/>
              <a:pPr/>
              <a:t>20</a:t>
            </a:fld>
            <a:endParaRPr lang="en-US" dirty="0"/>
          </a:p>
        </p:txBody>
      </p:sp>
    </p:spTree>
    <p:extLst>
      <p:ext uri="{BB962C8B-B14F-4D97-AF65-F5344CB8AC3E}">
        <p14:creationId xmlns:p14="http://schemas.microsoft.com/office/powerpoint/2010/main" val="93509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It is our sacred duty to reduce the risk of unnecessary harm to a minimum.</a:t>
            </a:r>
            <a:r>
              <a:rPr lang="en-GB" sz="1800" baseline="0" dirty="0" smtClean="0"/>
              <a:t> The tools are available to achieve that and it is our responsibility to learn to use these tools to keep our patients safe from our risky environment.</a:t>
            </a:r>
          </a:p>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2</a:t>
            </a:fld>
            <a:endParaRPr lang="en-US" dirty="0"/>
          </a:p>
        </p:txBody>
      </p:sp>
    </p:spTree>
    <p:extLst>
      <p:ext uri="{BB962C8B-B14F-4D97-AF65-F5344CB8AC3E}">
        <p14:creationId xmlns:p14="http://schemas.microsoft.com/office/powerpoint/2010/main" val="2138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baseline="0" dirty="0" smtClean="0"/>
              <a:t>The WHO surgical safety checklist has significantly reduced common errors that used to happen during surgery like wrong site surgery and FBs being left behind in body cavities.</a:t>
            </a:r>
            <a:endParaRPr lang="en-GB" sz="20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21</a:t>
            </a:fld>
            <a:endParaRPr lang="en-US" dirty="0"/>
          </a:p>
        </p:txBody>
      </p:sp>
    </p:spTree>
    <p:extLst>
      <p:ext uri="{BB962C8B-B14F-4D97-AF65-F5344CB8AC3E}">
        <p14:creationId xmlns:p14="http://schemas.microsoft.com/office/powerpoint/2010/main" val="3413419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22</a:t>
            </a:fld>
            <a:endParaRPr lang="en-US" dirty="0"/>
          </a:p>
        </p:txBody>
      </p:sp>
    </p:spTree>
    <p:extLst>
      <p:ext uri="{BB962C8B-B14F-4D97-AF65-F5344CB8AC3E}">
        <p14:creationId xmlns:p14="http://schemas.microsoft.com/office/powerpoint/2010/main" val="3176135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23</a:t>
            </a:fld>
            <a:endParaRPr lang="en-US" dirty="0"/>
          </a:p>
        </p:txBody>
      </p:sp>
    </p:spTree>
    <p:extLst>
      <p:ext uri="{BB962C8B-B14F-4D97-AF65-F5344CB8AC3E}">
        <p14:creationId xmlns:p14="http://schemas.microsoft.com/office/powerpoint/2010/main" val="1718063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1800" dirty="0" smtClean="0"/>
              <a:t>Surgical Site Infection</a:t>
            </a:r>
            <a:r>
              <a:rPr lang="en-GB" sz="1800" baseline="0" dirty="0" smtClean="0"/>
              <a:t> bundle:</a:t>
            </a:r>
          </a:p>
          <a:p>
            <a:r>
              <a:rPr lang="en-GB" sz="1800" baseline="0" dirty="0" smtClean="0"/>
              <a:t>Antibiotic prophylaxis</a:t>
            </a:r>
          </a:p>
          <a:p>
            <a:r>
              <a:rPr lang="en-GB" sz="1800" baseline="0" dirty="0" smtClean="0"/>
              <a:t>Patient warming</a:t>
            </a:r>
          </a:p>
          <a:p>
            <a:r>
              <a:rPr lang="en-GB" sz="1800" baseline="0" dirty="0" smtClean="0"/>
              <a:t>Hair removal</a:t>
            </a:r>
          </a:p>
          <a:p>
            <a:r>
              <a:rPr lang="en-GB" sz="1800" baseline="0" dirty="0" smtClean="0"/>
              <a:t>Glycaemic control</a:t>
            </a:r>
            <a:endParaRPr lang="en-GB" sz="18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24</a:t>
            </a:fld>
            <a:endParaRPr lang="en-US"/>
          </a:p>
        </p:txBody>
      </p:sp>
    </p:spTree>
    <p:extLst>
      <p:ext uri="{BB962C8B-B14F-4D97-AF65-F5344CB8AC3E}">
        <p14:creationId xmlns:p14="http://schemas.microsoft.com/office/powerpoint/2010/main" val="3379423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effectLst/>
              </a:rPr>
              <a:t>The nurse ensures instruments and swabs are not left in body cavities during surgery.</a:t>
            </a:r>
          </a:p>
          <a:p>
            <a:r>
              <a:rPr lang="en-US" sz="1800" dirty="0" smtClean="0">
                <a:effectLst/>
              </a:rPr>
              <a:t>This still does happen in environments where there is inexperience, ongoing training, and fatigue from </a:t>
            </a:r>
            <a:r>
              <a:rPr lang="en-US" sz="1800" dirty="0" err="1" smtClean="0">
                <a:effectLst/>
              </a:rPr>
              <a:t>overwo</a:t>
            </a:r>
            <a:endParaRPr lang="en-GB" sz="18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25</a:t>
            </a:fld>
            <a:endParaRPr lang="en-US" dirty="0"/>
          </a:p>
        </p:txBody>
      </p:sp>
    </p:spTree>
    <p:extLst>
      <p:ext uri="{BB962C8B-B14F-4D97-AF65-F5344CB8AC3E}">
        <p14:creationId xmlns:p14="http://schemas.microsoft.com/office/powerpoint/2010/main" val="1583579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The scrub nurse is basically the in-charge during a surgical procedure and manages all the processes not related directly to the surgical technique. She also monitors the activities of the surgical team and</a:t>
            </a:r>
            <a:r>
              <a:rPr lang="en-GB" sz="1800" baseline="0" dirty="0" smtClean="0"/>
              <a:t> has the power to intervene discretely  when things do not appear to be going right. A relaxed and friendly atmosphere during a surgical procedure motivates the team and relates to better safety outcomes for the patient.</a:t>
            </a:r>
            <a:endParaRPr lang="en-GB" sz="18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26</a:t>
            </a:fld>
            <a:endParaRPr lang="en-US" dirty="0"/>
          </a:p>
        </p:txBody>
      </p:sp>
    </p:spTree>
    <p:extLst>
      <p:ext uri="{BB962C8B-B14F-4D97-AF65-F5344CB8AC3E}">
        <p14:creationId xmlns:p14="http://schemas.microsoft.com/office/powerpoint/2010/main" val="2786390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2000" dirty="0" smtClean="0"/>
              <a:t>The nurse is the backbone of any healthcare institution. </a:t>
            </a:r>
          </a:p>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27</a:t>
            </a:fld>
            <a:endParaRPr lang="en-US" dirty="0"/>
          </a:p>
        </p:txBody>
      </p:sp>
    </p:spTree>
    <p:extLst>
      <p:ext uri="{BB962C8B-B14F-4D97-AF65-F5344CB8AC3E}">
        <p14:creationId xmlns:p14="http://schemas.microsoft.com/office/powerpoint/2010/main" val="536370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Most doctors spend not more than 10 minutes with their patients when they do rounds.</a:t>
            </a:r>
            <a:r>
              <a:rPr lang="en-GB" sz="1800" baseline="0" dirty="0" smtClean="0"/>
              <a:t> They have little concern for the emotional, psychological, spiritual, emotional and other needs of the patient. Addressing and satisfying these needs form part of the healing process and safety of the patient. The nurse is the person who comes anywhere close to providing this holistic treatment of the patient.</a:t>
            </a:r>
            <a:endParaRPr lang="en-GB" sz="18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28</a:t>
            </a:fld>
            <a:endParaRPr lang="en-US" dirty="0"/>
          </a:p>
        </p:txBody>
      </p:sp>
    </p:spTree>
    <p:extLst>
      <p:ext uri="{BB962C8B-B14F-4D97-AF65-F5344CB8AC3E}">
        <p14:creationId xmlns:p14="http://schemas.microsoft.com/office/powerpoint/2010/main" val="3481196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smtClean="0">
                <a:effectLst/>
              </a:rPr>
              <a:t>Insufficient monitoring of patients, caused by poor working conditions and the assignment of too few qualified nurses, increases the likelihood of patient harm.</a:t>
            </a:r>
            <a:endParaRPr lang="en-US" altLang="ja-JP" sz="1800" i="1" dirty="0" smtClean="0">
              <a:effectLst/>
            </a:endParaRPr>
          </a:p>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29</a:t>
            </a:fld>
            <a:endParaRPr lang="en-US" dirty="0"/>
          </a:p>
        </p:txBody>
      </p:sp>
    </p:spTree>
    <p:extLst>
      <p:ext uri="{BB962C8B-B14F-4D97-AF65-F5344CB8AC3E}">
        <p14:creationId xmlns:p14="http://schemas.microsoft.com/office/powerpoint/2010/main" val="1112228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effectLst>
                  <a:outerShdw blurRad="38100" dist="38100" dir="2700000" algn="tl">
                    <a:srgbClr val="000000">
                      <a:alpha val="43137"/>
                    </a:srgbClr>
                  </a:outerShdw>
                </a:effectLst>
              </a:rPr>
              <a:t>Retaining experienced nurses is vital to the provision of effective and safe patient care in a healthcare institution. Any hospital aspiring to improve its safety indicators must invest in quality nursing staff</a:t>
            </a:r>
            <a:r>
              <a:rPr lang="en-US" sz="2000" baseline="0" dirty="0" smtClean="0">
                <a:effectLst>
                  <a:outerShdw blurRad="38100" dist="38100" dir="2700000" algn="tl">
                    <a:srgbClr val="000000">
                      <a:alpha val="43137"/>
                    </a:srgbClr>
                  </a:outerShdw>
                </a:effectLst>
              </a:rPr>
              <a:t>. There are some good hospitals that have faltered because they failed to invest in nurses capable to provide the quality of care demanded by their patients.</a:t>
            </a:r>
            <a:endParaRPr lang="en-GB" sz="20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30</a:t>
            </a:fld>
            <a:endParaRPr lang="en-US" dirty="0"/>
          </a:p>
        </p:txBody>
      </p:sp>
    </p:spTree>
    <p:extLst>
      <p:ext uri="{BB962C8B-B14F-4D97-AF65-F5344CB8AC3E}">
        <p14:creationId xmlns:p14="http://schemas.microsoft.com/office/powerpoint/2010/main" val="136814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800" baseline="0" dirty="0" smtClean="0"/>
              <a:t>Until the 19</a:t>
            </a:r>
            <a:r>
              <a:rPr lang="en-GB" sz="1800" baseline="30000" dirty="0" smtClean="0"/>
              <a:t>th</a:t>
            </a:r>
            <a:r>
              <a:rPr lang="en-GB" sz="1800" baseline="0" dirty="0" smtClean="0"/>
              <a:t> century hospitals were considered places where people went to die because few people came out of them. Even today there are patients with similar sentiments after hearing horror stories of what happens in hospitals in the media and from those who experienced them.</a:t>
            </a:r>
            <a:endParaRPr lang="en-GB" sz="18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3</a:t>
            </a:fld>
            <a:endParaRPr lang="en-US" dirty="0"/>
          </a:p>
        </p:txBody>
      </p:sp>
    </p:spTree>
    <p:extLst>
      <p:ext uri="{BB962C8B-B14F-4D97-AF65-F5344CB8AC3E}">
        <p14:creationId xmlns:p14="http://schemas.microsoft.com/office/powerpoint/2010/main" val="2531463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31</a:t>
            </a:fld>
            <a:endParaRPr lang="en-US" dirty="0"/>
          </a:p>
        </p:txBody>
      </p:sp>
    </p:spTree>
    <p:extLst>
      <p:ext uri="{BB962C8B-B14F-4D97-AF65-F5344CB8AC3E}">
        <p14:creationId xmlns:p14="http://schemas.microsoft.com/office/powerpoint/2010/main" val="324953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2400" dirty="0" smtClean="0"/>
              <a:t>Accreditation criteria are used in:</a:t>
            </a:r>
          </a:p>
          <a:p>
            <a:pPr marL="0" indent="0">
              <a:buNone/>
            </a:pPr>
            <a:r>
              <a:rPr lang="en-US" sz="2400" dirty="0" smtClean="0"/>
              <a:t>Appointments of staff. Conduct of invasive procedures .Use of </a:t>
            </a:r>
            <a:r>
              <a:rPr lang="en-US" sz="2400" dirty="0" err="1" smtClean="0"/>
              <a:t>anaesthetic</a:t>
            </a:r>
            <a:r>
              <a:rPr lang="en-US" sz="2400" dirty="0" smtClean="0"/>
              <a:t> equipment .Application of appropriate nurse ratios. Regulation of working hours. </a:t>
            </a:r>
          </a:p>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32</a:t>
            </a:fld>
            <a:endParaRPr lang="en-US" dirty="0"/>
          </a:p>
        </p:txBody>
      </p:sp>
    </p:spTree>
    <p:extLst>
      <p:ext uri="{BB962C8B-B14F-4D97-AF65-F5344CB8AC3E}">
        <p14:creationId xmlns:p14="http://schemas.microsoft.com/office/powerpoint/2010/main" val="1700822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smtClean="0"/>
              <a:t>ISO accreditation</a:t>
            </a:r>
            <a:r>
              <a:rPr lang="en-GB" sz="1800" baseline="0" dirty="0" smtClean="0"/>
              <a:t> is currently available in Kenya but not specifically designed for health care only. There are accrediting bodies that specialise in accrediting health care organisations only like the Joint commission for accreditation of health care organisations in the states. They accredit 21000 health care organisations and programs in the US. They also have an international prescience</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33</a:t>
            </a:fld>
            <a:endParaRPr lang="en-US" dirty="0"/>
          </a:p>
        </p:txBody>
      </p:sp>
    </p:spTree>
    <p:extLst>
      <p:ext uri="{BB962C8B-B14F-4D97-AF65-F5344CB8AC3E}">
        <p14:creationId xmlns:p14="http://schemas.microsoft.com/office/powerpoint/2010/main" val="2498874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34</a:t>
            </a:fld>
            <a:endParaRPr lang="en-US" dirty="0"/>
          </a:p>
        </p:txBody>
      </p:sp>
    </p:spTree>
    <p:extLst>
      <p:ext uri="{BB962C8B-B14F-4D97-AF65-F5344CB8AC3E}">
        <p14:creationId xmlns:p14="http://schemas.microsoft.com/office/powerpoint/2010/main" val="2095933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35</a:t>
            </a:fld>
            <a:endParaRPr lang="en-US" dirty="0"/>
          </a:p>
        </p:txBody>
      </p:sp>
    </p:spTree>
    <p:extLst>
      <p:ext uri="{BB962C8B-B14F-4D97-AF65-F5344CB8AC3E}">
        <p14:creationId xmlns:p14="http://schemas.microsoft.com/office/powerpoint/2010/main" val="68033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A hospital should be vigilant</a:t>
            </a:r>
            <a:r>
              <a:rPr lang="en-GB" sz="2000" baseline="0" dirty="0" smtClean="0"/>
              <a:t> to monitor its staff specially the surgical staff. Skills and quality of care can deteriorate with changes in the psychological, mental and physical status due to age or deteriorating health and other factors. When audit of the service indicates patient safety is at stake, the organisation has a duty to prompt a gentle exit.</a:t>
            </a:r>
            <a:endParaRPr lang="en-GB" sz="20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36</a:t>
            </a:fld>
            <a:endParaRPr lang="en-US" dirty="0"/>
          </a:p>
        </p:txBody>
      </p:sp>
    </p:spTree>
    <p:extLst>
      <p:ext uri="{BB962C8B-B14F-4D97-AF65-F5344CB8AC3E}">
        <p14:creationId xmlns:p14="http://schemas.microsoft.com/office/powerpoint/2010/main" val="30076770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37</a:t>
            </a:fld>
            <a:endParaRPr lang="en-US" dirty="0"/>
          </a:p>
        </p:txBody>
      </p:sp>
    </p:spTree>
    <p:extLst>
      <p:ext uri="{BB962C8B-B14F-4D97-AF65-F5344CB8AC3E}">
        <p14:creationId xmlns:p14="http://schemas.microsoft.com/office/powerpoint/2010/main" val="3440726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2000" dirty="0" smtClean="0"/>
              <a:t>Standards of care should be continuously subjected to quality improvement processes. A simple procedure like removing a drain from a patient after surgery</a:t>
            </a:r>
            <a:r>
              <a:rPr lang="en-US" sz="2000" baseline="0" dirty="0" smtClean="0"/>
              <a:t> can take any time between 5 minutes and 30 minutes depending on whether the structures and processes are optimal. Preparing and setting the tray with the necessary blade, gauze, gloves, disposal bag, </a:t>
            </a:r>
            <a:r>
              <a:rPr lang="en-US" sz="2000" baseline="0" dirty="0" err="1" smtClean="0"/>
              <a:t>etc</a:t>
            </a:r>
            <a:r>
              <a:rPr lang="en-US" sz="2000" baseline="0" dirty="0" smtClean="0"/>
              <a:t> takes a certain amount of skill and training, Otherwise the process will entail 4 visits to the ward store and perhaps borrowing a blade from the neighboring ward</a:t>
            </a:r>
            <a:endParaRPr lang="en-US" sz="2000" dirty="0" smtClean="0"/>
          </a:p>
        </p:txBody>
      </p:sp>
      <p:sp>
        <p:nvSpPr>
          <p:cNvPr id="77827" name="Slide Number Placeholder 3"/>
          <p:cNvSpPr>
            <a:spLocks noGrp="1"/>
          </p:cNvSpPr>
          <p:nvPr>
            <p:ph type="sldNum" sz="quarter" idx="5"/>
          </p:nvPr>
        </p:nvSpPr>
        <p:spPr bwMode="auto">
          <a:noFill/>
          <a:ln>
            <a:miter lim="800000"/>
            <a:headEnd/>
            <a:tailEnd/>
          </a:ln>
        </p:spPr>
        <p:txBody>
          <a:bodyPr/>
          <a:lstStyle/>
          <a:p>
            <a:fld id="{52C7E4DF-4B36-4292-A4FD-08AD562E9E9F}" type="slidenum">
              <a:rPr lang="en-US"/>
              <a:pPr/>
              <a:t>38</a:t>
            </a:fld>
            <a:endParaRPr lang="en-US"/>
          </a:p>
        </p:txBody>
      </p:sp>
    </p:spTree>
    <p:extLst>
      <p:ext uri="{BB962C8B-B14F-4D97-AF65-F5344CB8AC3E}">
        <p14:creationId xmlns:p14="http://schemas.microsoft.com/office/powerpoint/2010/main" val="4179651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A concerted effort by all departments to improve quality</a:t>
            </a:r>
            <a:r>
              <a:rPr lang="en-GB" sz="2000" baseline="0" dirty="0" smtClean="0"/>
              <a:t> od service. Waiting time at the A&amp; E, turn around time for laboratory requests, discharge process improvement, admission process improvement etc. There is always room to improve and there is no time when you can say it is perfect.</a:t>
            </a:r>
            <a:endParaRPr lang="en-GB" sz="20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39</a:t>
            </a:fld>
            <a:endParaRPr lang="en-US" dirty="0"/>
          </a:p>
        </p:txBody>
      </p:sp>
    </p:spTree>
    <p:extLst>
      <p:ext uri="{BB962C8B-B14F-4D97-AF65-F5344CB8AC3E}">
        <p14:creationId xmlns:p14="http://schemas.microsoft.com/office/powerpoint/2010/main" val="26889536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A health care organisation has a duty to remunerate and reward her staff proportionate</a:t>
            </a:r>
            <a:r>
              <a:rPr lang="en-GB" sz="1800" baseline="0" dirty="0" smtClean="0"/>
              <a:t> to their contribution to the organisational success. It is paradoxical to claim to be the best company for example if your employees earn less than the employees of the competitor you look down upon. When they leave for the competitor you comfort yourself by saying this is normal attrition. In fact it is simply dissatisfied unmotivated workers looking for a better and fairer deal.</a:t>
            </a:r>
            <a:endParaRPr lang="en-GB" sz="18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40</a:t>
            </a:fld>
            <a:endParaRPr lang="en-US" dirty="0"/>
          </a:p>
        </p:txBody>
      </p:sp>
    </p:spTree>
    <p:extLst>
      <p:ext uri="{BB962C8B-B14F-4D97-AF65-F5344CB8AC3E}">
        <p14:creationId xmlns:p14="http://schemas.microsoft.com/office/powerpoint/2010/main" val="51211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5</a:t>
            </a:fld>
            <a:endParaRPr lang="en-US" dirty="0"/>
          </a:p>
        </p:txBody>
      </p:sp>
    </p:spTree>
    <p:extLst>
      <p:ext uri="{BB962C8B-B14F-4D97-AF65-F5344CB8AC3E}">
        <p14:creationId xmlns:p14="http://schemas.microsoft.com/office/powerpoint/2010/main" val="19582255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41</a:t>
            </a:fld>
            <a:endParaRPr lang="en-US" dirty="0"/>
          </a:p>
        </p:txBody>
      </p:sp>
    </p:spTree>
    <p:extLst>
      <p:ext uri="{BB962C8B-B14F-4D97-AF65-F5344CB8AC3E}">
        <p14:creationId xmlns:p14="http://schemas.microsoft.com/office/powerpoint/2010/main" val="656298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42</a:t>
            </a:fld>
            <a:endParaRPr lang="en-US" dirty="0"/>
          </a:p>
        </p:txBody>
      </p:sp>
    </p:spTree>
    <p:extLst>
      <p:ext uri="{BB962C8B-B14F-4D97-AF65-F5344CB8AC3E}">
        <p14:creationId xmlns:p14="http://schemas.microsoft.com/office/powerpoint/2010/main" val="2186927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43</a:t>
            </a:fld>
            <a:endParaRPr lang="en-US" dirty="0"/>
          </a:p>
        </p:txBody>
      </p:sp>
    </p:spTree>
    <p:extLst>
      <p:ext uri="{BB962C8B-B14F-4D97-AF65-F5344CB8AC3E}">
        <p14:creationId xmlns:p14="http://schemas.microsoft.com/office/powerpoint/2010/main" val="1634979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44</a:t>
            </a:fld>
            <a:endParaRPr lang="en-US" dirty="0"/>
          </a:p>
        </p:txBody>
      </p:sp>
    </p:spTree>
    <p:extLst>
      <p:ext uri="{BB962C8B-B14F-4D97-AF65-F5344CB8AC3E}">
        <p14:creationId xmlns:p14="http://schemas.microsoft.com/office/powerpoint/2010/main" val="205489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000" dirty="0" smtClean="0"/>
              <a:t>Health care is a complex adaptive system and therefore some of its structures, processes and outcomes are not easy to measure or quantify. Anything can go wrong along this chain of events in spite of our efforts to prevent them leading to the so called sentinel events.</a:t>
            </a:r>
            <a:endParaRPr lang="en-GB" sz="20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6</a:t>
            </a:fld>
            <a:endParaRPr lang="en-US" dirty="0"/>
          </a:p>
        </p:txBody>
      </p:sp>
    </p:spTree>
    <p:extLst>
      <p:ext uri="{BB962C8B-B14F-4D97-AF65-F5344CB8AC3E}">
        <p14:creationId xmlns:p14="http://schemas.microsoft.com/office/powerpoint/2010/main" val="6482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7</a:t>
            </a:fld>
            <a:endParaRPr lang="en-US" dirty="0"/>
          </a:p>
        </p:txBody>
      </p:sp>
    </p:spTree>
    <p:extLst>
      <p:ext uri="{BB962C8B-B14F-4D97-AF65-F5344CB8AC3E}">
        <p14:creationId xmlns:p14="http://schemas.microsoft.com/office/powerpoint/2010/main" val="282007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6038DE-5BF7-473C-94E3-D6691CB4EEE6}" type="slidenum">
              <a:rPr lang="en-US" smtClean="0"/>
              <a:pPr/>
              <a:t>8</a:t>
            </a:fld>
            <a:endParaRPr lang="en-US" dirty="0"/>
          </a:p>
        </p:txBody>
      </p:sp>
    </p:spTree>
    <p:extLst>
      <p:ext uri="{BB962C8B-B14F-4D97-AF65-F5344CB8AC3E}">
        <p14:creationId xmlns:p14="http://schemas.microsoft.com/office/powerpoint/2010/main" val="4206578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effectLst/>
              </a:rPr>
              <a:t>Many adverse events that patients experience as a result of exposure to the health care system</a:t>
            </a:r>
            <a:r>
              <a:rPr lang="en-US" sz="1800" baseline="0" dirty="0" smtClean="0">
                <a:effectLst/>
              </a:rPr>
              <a:t> </a:t>
            </a:r>
            <a:r>
              <a:rPr lang="en-US" sz="1800" dirty="0" smtClean="0">
                <a:effectLst/>
              </a:rPr>
              <a:t>are likely amenable to prevention by changes at the system or provider level. Hospitals are expected to </a:t>
            </a:r>
            <a:r>
              <a:rPr lang="en-GB" sz="1800" dirty="0" smtClean="0">
                <a:effectLst/>
              </a:rPr>
              <a:t>evaluate the quality of care by measuring</a:t>
            </a:r>
            <a:r>
              <a:rPr lang="en-US" sz="1800" dirty="0" smtClean="0">
                <a:effectLst/>
              </a:rPr>
              <a:t> their safety indicators and benchmarking with </a:t>
            </a:r>
            <a:r>
              <a:rPr lang="en-GB" sz="1800" noProof="0" dirty="0" smtClean="0">
                <a:effectLst/>
              </a:rPr>
              <a:t>centres</a:t>
            </a:r>
            <a:r>
              <a:rPr lang="en-US" sz="1800" dirty="0" smtClean="0">
                <a:effectLst/>
              </a:rPr>
              <a:t> of excellence</a:t>
            </a:r>
            <a:r>
              <a:rPr lang="en-US" sz="1200" dirty="0" smtClean="0">
                <a:effectLst/>
              </a:rPr>
              <a:t>. </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9</a:t>
            </a:fld>
            <a:endParaRPr lang="en-US" dirty="0"/>
          </a:p>
        </p:txBody>
      </p:sp>
    </p:spTree>
    <p:extLst>
      <p:ext uri="{BB962C8B-B14F-4D97-AF65-F5344CB8AC3E}">
        <p14:creationId xmlns:p14="http://schemas.microsoft.com/office/powerpoint/2010/main" val="1507263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GB" sz="2000" dirty="0" smtClean="0"/>
              <a:t>The hospital quality Improvement team gave us an excellent talk on the role of communication in patient safety about two weeks ago.</a:t>
            </a:r>
            <a:endParaRPr lang="en-GB" sz="2000" dirty="0"/>
          </a:p>
        </p:txBody>
      </p:sp>
      <p:sp>
        <p:nvSpPr>
          <p:cNvPr id="4" name="Slide Number Placeholder 3"/>
          <p:cNvSpPr>
            <a:spLocks noGrp="1"/>
          </p:cNvSpPr>
          <p:nvPr>
            <p:ph type="sldNum" sz="quarter" idx="10"/>
          </p:nvPr>
        </p:nvSpPr>
        <p:spPr/>
        <p:txBody>
          <a:bodyPr/>
          <a:lstStyle/>
          <a:p>
            <a:fld id="{656038DE-5BF7-473C-94E3-D6691CB4EEE6}" type="slidenum">
              <a:rPr lang="en-US" smtClean="0"/>
              <a:pPr/>
              <a:t>10</a:t>
            </a:fld>
            <a:endParaRPr lang="en-US" dirty="0"/>
          </a:p>
        </p:txBody>
      </p:sp>
    </p:spTree>
    <p:extLst>
      <p:ext uri="{BB962C8B-B14F-4D97-AF65-F5344CB8AC3E}">
        <p14:creationId xmlns:p14="http://schemas.microsoft.com/office/powerpoint/2010/main" val="416612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96 w 5184"/>
                  <a:gd name="T3" fmla="*/ 3159 h 3159"/>
                  <a:gd name="T4" fmla="*/ 529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dirty="0"/>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70 w 556"/>
                  <a:gd name="T5" fmla="*/ 3159 h 3159"/>
                  <a:gd name="T6" fmla="*/ 57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dirty="0"/>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ea typeface="+mn-ea"/>
              </a:endParaRPr>
            </a:p>
          </p:txBody>
        </p:sp>
        <p:sp>
          <p:nvSpPr>
            <p:cNvPr id="7" name="Freeform 7"/>
            <p:cNvSpPr>
              <a:spLocks/>
            </p:cNvSpPr>
            <p:nvPr/>
          </p:nvSpPr>
          <p:spPr bwMode="ltGray">
            <a:xfrm>
              <a:off x="767" y="1155"/>
              <a:ext cx="252" cy="12"/>
            </a:xfrm>
            <a:custGeom>
              <a:avLst/>
              <a:gdLst>
                <a:gd name="T0" fmla="*/ 258 w 251"/>
                <a:gd name="T1" fmla="*/ 0 h 12"/>
                <a:gd name="T2" fmla="*/ 0 w 251"/>
                <a:gd name="T3" fmla="*/ 0 h 12"/>
                <a:gd name="T4" fmla="*/ 0 w 251"/>
                <a:gd name="T5" fmla="*/ 12 h 12"/>
                <a:gd name="T6" fmla="*/ 258 w 251"/>
                <a:gd name="T7" fmla="*/ 12 h 12"/>
                <a:gd name="T8" fmla="*/ 258 w 251"/>
                <a:gd name="T9" fmla="*/ 0 h 12"/>
                <a:gd name="T10" fmla="*/ 258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dirty="0"/>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628 w 251"/>
                <a:gd name="T5" fmla="*/ 12 h 12"/>
                <a:gd name="T6" fmla="*/ 2628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dirty="0"/>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dirty="0"/>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sp>
            <p:nvSpPr>
              <p:cNvPr id="12" name="Freeform 12"/>
              <p:cNvSpPr>
                <a:spLocks/>
              </p:cNvSpPr>
              <p:nvPr/>
            </p:nvSpPr>
            <p:spPr bwMode="ltGray">
              <a:xfrm>
                <a:off x="1019" y="1155"/>
                <a:ext cx="4739" cy="12"/>
              </a:xfrm>
              <a:custGeom>
                <a:avLst/>
                <a:gdLst>
                  <a:gd name="T0" fmla="*/ 4829 w 4724"/>
                  <a:gd name="T1" fmla="*/ 0 h 12"/>
                  <a:gd name="T2" fmla="*/ 0 w 4724"/>
                  <a:gd name="T3" fmla="*/ 0 h 12"/>
                  <a:gd name="T4" fmla="*/ 0 w 4724"/>
                  <a:gd name="T5" fmla="*/ 12 h 12"/>
                  <a:gd name="T6" fmla="*/ 4829 w 4724"/>
                  <a:gd name="T7" fmla="*/ 12 h 12"/>
                  <a:gd name="T8" fmla="*/ 4829 w 4724"/>
                  <a:gd name="T9" fmla="*/ 0 h 12"/>
                  <a:gd name="T10" fmla="*/ 482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dirty="0"/>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dirty="0"/>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dirty="0"/>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ea typeface="+mn-ea"/>
                </a:endParaRPr>
              </a:p>
            </p:txBody>
          </p:sp>
        </p:grpSp>
      </p:grpSp>
      <p:sp>
        <p:nvSpPr>
          <p:cNvPr id="36880" name="Rectangle 16"/>
          <p:cNvSpPr>
            <a:spLocks noGrp="1" noChangeArrowheads="1"/>
          </p:cNvSpPr>
          <p:nvPr>
            <p:ph type="ctrTitle" sz="quarter"/>
          </p:nvPr>
        </p:nvSpPr>
        <p:spPr>
          <a:xfrm>
            <a:off x="1066800" y="1997077"/>
            <a:ext cx="7086600" cy="1431925"/>
          </a:xfrm>
        </p:spPr>
        <p:txBody>
          <a:bodyPr anchor="b"/>
          <a:lstStyle>
            <a:lvl1pPr>
              <a:defRPr/>
            </a:lvl1pPr>
          </a:lstStyle>
          <a:p>
            <a:r>
              <a:rPr lang="en-US"/>
              <a:t>Click to edit Master title style</a:t>
            </a:r>
          </a:p>
        </p:txBody>
      </p:sp>
      <p:sp>
        <p:nvSpPr>
          <p:cNvPr id="3688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r>
              <a:rPr lang="en-US" smtClean="0"/>
              <a:t>4th November, 2017</a:t>
            </a:r>
            <a:endParaRPr lang="en-US" dirty="0"/>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r>
              <a:rPr lang="en-US" smtClean="0"/>
              <a:t>The 7th Annual Nursing Scientific Symposium, Nairobi Hospital</a:t>
            </a:r>
            <a:endParaRPr lang="en-US" dirty="0"/>
          </a:p>
        </p:txBody>
      </p:sp>
      <p:sp>
        <p:nvSpPr>
          <p:cNvPr id="20" name="Rectangle 20"/>
          <p:cNvSpPr>
            <a:spLocks noGrp="1" noChangeArrowheads="1"/>
          </p:cNvSpPr>
          <p:nvPr>
            <p:ph type="sldNum" sz="quarter" idx="12"/>
          </p:nvPr>
        </p:nvSpPr>
        <p:spPr/>
        <p:txBody>
          <a:bodyPr/>
          <a:lstStyle>
            <a:lvl1pPr>
              <a:defRPr/>
            </a:lvl1pPr>
          </a:lstStyle>
          <a:p>
            <a:fld id="{89969296-87EF-4D3D-A911-95EE8017269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r>
              <a:rPr lang="en-US" smtClean="0"/>
              <a:t>4th November, 2017</a:t>
            </a:r>
            <a:endParaRPr lang="en-US" dirty="0"/>
          </a:p>
        </p:txBody>
      </p:sp>
      <p:sp>
        <p:nvSpPr>
          <p:cNvPr id="5" name="Rectangle 18"/>
          <p:cNvSpPr>
            <a:spLocks noGrp="1" noChangeArrowheads="1"/>
          </p:cNvSpPr>
          <p:nvPr>
            <p:ph type="ftr" sz="quarter" idx="11"/>
          </p:nvPr>
        </p:nvSpPr>
        <p:spPr>
          <a:ln/>
        </p:spPr>
        <p:txBody>
          <a:bodyPr/>
          <a:lstStyle>
            <a:lvl1pPr>
              <a:defRPr/>
            </a:lvl1pPr>
          </a:lstStyle>
          <a:p>
            <a:r>
              <a:rPr lang="en-US" smtClean="0"/>
              <a:t>The 7th Annual Nursing Scientific Symposium, Nairobi Hospital</a:t>
            </a:r>
            <a:endParaRPr lang="en-US" dirty="0"/>
          </a:p>
        </p:txBody>
      </p:sp>
      <p:sp>
        <p:nvSpPr>
          <p:cNvPr id="6" name="Rectangle 19"/>
          <p:cNvSpPr>
            <a:spLocks noGrp="1" noChangeArrowheads="1"/>
          </p:cNvSpPr>
          <p:nvPr>
            <p:ph type="sldNum" sz="quarter" idx="12"/>
          </p:nvPr>
        </p:nvSpPr>
        <p:spPr>
          <a:ln/>
        </p:spPr>
        <p:txBody>
          <a:bodyPr/>
          <a:lstStyle>
            <a:lvl1pPr>
              <a:defRPr/>
            </a:lvl1pPr>
          </a:lstStyle>
          <a:p>
            <a:fld id="{84A58413-2097-4B40-926C-53A02807E03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r>
              <a:rPr lang="en-US" smtClean="0"/>
              <a:t>4th November, 2017</a:t>
            </a:r>
            <a:endParaRPr lang="en-US" dirty="0"/>
          </a:p>
        </p:txBody>
      </p:sp>
      <p:sp>
        <p:nvSpPr>
          <p:cNvPr id="5" name="Rectangle 18"/>
          <p:cNvSpPr>
            <a:spLocks noGrp="1" noChangeArrowheads="1"/>
          </p:cNvSpPr>
          <p:nvPr>
            <p:ph type="ftr" sz="quarter" idx="11"/>
          </p:nvPr>
        </p:nvSpPr>
        <p:spPr>
          <a:ln/>
        </p:spPr>
        <p:txBody>
          <a:bodyPr/>
          <a:lstStyle>
            <a:lvl1pPr>
              <a:defRPr/>
            </a:lvl1pPr>
          </a:lstStyle>
          <a:p>
            <a:r>
              <a:rPr lang="en-US" smtClean="0"/>
              <a:t>The 7th Annual Nursing Scientific Symposium, Nairobi Hospital</a:t>
            </a:r>
            <a:endParaRPr lang="en-US" dirty="0"/>
          </a:p>
        </p:txBody>
      </p:sp>
      <p:sp>
        <p:nvSpPr>
          <p:cNvPr id="6" name="Rectangle 19"/>
          <p:cNvSpPr>
            <a:spLocks noGrp="1" noChangeArrowheads="1"/>
          </p:cNvSpPr>
          <p:nvPr>
            <p:ph type="sldNum" sz="quarter" idx="12"/>
          </p:nvPr>
        </p:nvSpPr>
        <p:spPr>
          <a:ln/>
        </p:spPr>
        <p:txBody>
          <a:bodyPr/>
          <a:lstStyle>
            <a:lvl1pPr>
              <a:defRPr/>
            </a:lvl1pPr>
          </a:lstStyle>
          <a:p>
            <a:fld id="{C78C8E61-41CB-4E3D-854F-3C675B5C9B43}"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r>
              <a:rPr lang="en-US" smtClean="0"/>
              <a:t>4th November, 2017</a:t>
            </a:r>
            <a:endParaRPr lang="en-US" dirty="0"/>
          </a:p>
        </p:txBody>
      </p:sp>
      <p:sp>
        <p:nvSpPr>
          <p:cNvPr id="5" name="Rectangle 18"/>
          <p:cNvSpPr>
            <a:spLocks noGrp="1" noChangeArrowheads="1"/>
          </p:cNvSpPr>
          <p:nvPr>
            <p:ph type="ftr" sz="quarter" idx="11"/>
          </p:nvPr>
        </p:nvSpPr>
        <p:spPr>
          <a:ln/>
        </p:spPr>
        <p:txBody>
          <a:bodyPr/>
          <a:lstStyle>
            <a:lvl1pPr>
              <a:defRPr/>
            </a:lvl1pPr>
          </a:lstStyle>
          <a:p>
            <a:r>
              <a:rPr lang="en-US" smtClean="0"/>
              <a:t>The 7th Annual Nursing Scientific Symposium, Nairobi Hospital</a:t>
            </a:r>
            <a:endParaRPr lang="en-US" dirty="0"/>
          </a:p>
        </p:txBody>
      </p:sp>
      <p:sp>
        <p:nvSpPr>
          <p:cNvPr id="6" name="Rectangle 19"/>
          <p:cNvSpPr>
            <a:spLocks noGrp="1" noChangeArrowheads="1"/>
          </p:cNvSpPr>
          <p:nvPr>
            <p:ph type="sldNum" sz="quarter" idx="12"/>
          </p:nvPr>
        </p:nvSpPr>
        <p:spPr>
          <a:ln/>
        </p:spPr>
        <p:txBody>
          <a:bodyPr/>
          <a:lstStyle>
            <a:lvl1pPr>
              <a:defRPr/>
            </a:lvl1pPr>
          </a:lstStyle>
          <a:p>
            <a:fld id="{F4ECB0BF-9AAE-418F-9056-2D712E6B8861}" type="slidenum">
              <a:rPr lang="en-US"/>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r>
              <a:rPr lang="en-US" smtClean="0"/>
              <a:t>4th November, 2017</a:t>
            </a:r>
            <a:endParaRPr lang="en-US" dirty="0"/>
          </a:p>
        </p:txBody>
      </p:sp>
      <p:sp>
        <p:nvSpPr>
          <p:cNvPr id="5" name="Rectangle 18"/>
          <p:cNvSpPr>
            <a:spLocks noGrp="1" noChangeArrowheads="1"/>
          </p:cNvSpPr>
          <p:nvPr>
            <p:ph type="ftr" sz="quarter" idx="11"/>
          </p:nvPr>
        </p:nvSpPr>
        <p:spPr>
          <a:ln/>
        </p:spPr>
        <p:txBody>
          <a:bodyPr/>
          <a:lstStyle>
            <a:lvl1pPr>
              <a:defRPr/>
            </a:lvl1pPr>
          </a:lstStyle>
          <a:p>
            <a:r>
              <a:rPr lang="en-US" smtClean="0"/>
              <a:t>The 7th Annual Nursing Scientific Symposium, Nairobi Hospital</a:t>
            </a:r>
            <a:endParaRPr lang="en-US" dirty="0"/>
          </a:p>
        </p:txBody>
      </p:sp>
      <p:sp>
        <p:nvSpPr>
          <p:cNvPr id="6" name="Rectangle 19"/>
          <p:cNvSpPr>
            <a:spLocks noGrp="1" noChangeArrowheads="1"/>
          </p:cNvSpPr>
          <p:nvPr>
            <p:ph type="sldNum" sz="quarter" idx="12"/>
          </p:nvPr>
        </p:nvSpPr>
        <p:spPr>
          <a:ln/>
        </p:spPr>
        <p:txBody>
          <a:bodyPr/>
          <a:lstStyle>
            <a:lvl1pPr>
              <a:defRPr/>
            </a:lvl1pPr>
          </a:lstStyle>
          <a:p>
            <a:fld id="{D5A6A9B5-1067-447F-8F6D-081DD06A0A4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r>
              <a:rPr lang="en-US" smtClean="0"/>
              <a:t>4th November, 2017</a:t>
            </a:r>
            <a:endParaRPr lang="en-US" dirty="0"/>
          </a:p>
        </p:txBody>
      </p:sp>
      <p:sp>
        <p:nvSpPr>
          <p:cNvPr id="6" name="Rectangle 18"/>
          <p:cNvSpPr>
            <a:spLocks noGrp="1" noChangeArrowheads="1"/>
          </p:cNvSpPr>
          <p:nvPr>
            <p:ph type="ftr" sz="quarter" idx="11"/>
          </p:nvPr>
        </p:nvSpPr>
        <p:spPr>
          <a:ln/>
        </p:spPr>
        <p:txBody>
          <a:bodyPr/>
          <a:lstStyle>
            <a:lvl1pPr>
              <a:defRPr/>
            </a:lvl1pPr>
          </a:lstStyle>
          <a:p>
            <a:r>
              <a:rPr lang="en-US" smtClean="0"/>
              <a:t>The 7th Annual Nursing Scientific Symposium, Nairobi Hospital</a:t>
            </a:r>
            <a:endParaRPr lang="en-US" dirty="0"/>
          </a:p>
        </p:txBody>
      </p:sp>
      <p:sp>
        <p:nvSpPr>
          <p:cNvPr id="7" name="Rectangle 19"/>
          <p:cNvSpPr>
            <a:spLocks noGrp="1" noChangeArrowheads="1"/>
          </p:cNvSpPr>
          <p:nvPr>
            <p:ph type="sldNum" sz="quarter" idx="12"/>
          </p:nvPr>
        </p:nvSpPr>
        <p:spPr>
          <a:ln/>
        </p:spPr>
        <p:txBody>
          <a:bodyPr/>
          <a:lstStyle>
            <a:lvl1pPr>
              <a:defRPr/>
            </a:lvl1pPr>
          </a:lstStyle>
          <a:p>
            <a:fld id="{BFCF3A54-9E3A-4937-B9D8-5EA9202F716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r>
              <a:rPr lang="en-US" smtClean="0"/>
              <a:t>4th November, 2017</a:t>
            </a:r>
            <a:endParaRPr lang="en-US" dirty="0"/>
          </a:p>
        </p:txBody>
      </p:sp>
      <p:sp>
        <p:nvSpPr>
          <p:cNvPr id="8" name="Rectangle 18"/>
          <p:cNvSpPr>
            <a:spLocks noGrp="1" noChangeArrowheads="1"/>
          </p:cNvSpPr>
          <p:nvPr>
            <p:ph type="ftr" sz="quarter" idx="11"/>
          </p:nvPr>
        </p:nvSpPr>
        <p:spPr>
          <a:ln/>
        </p:spPr>
        <p:txBody>
          <a:bodyPr/>
          <a:lstStyle>
            <a:lvl1pPr>
              <a:defRPr/>
            </a:lvl1pPr>
          </a:lstStyle>
          <a:p>
            <a:r>
              <a:rPr lang="en-US" smtClean="0"/>
              <a:t>The 7th Annual Nursing Scientific Symposium, Nairobi Hospital</a:t>
            </a:r>
            <a:endParaRPr lang="en-US" dirty="0"/>
          </a:p>
        </p:txBody>
      </p:sp>
      <p:sp>
        <p:nvSpPr>
          <p:cNvPr id="9" name="Rectangle 19"/>
          <p:cNvSpPr>
            <a:spLocks noGrp="1" noChangeArrowheads="1"/>
          </p:cNvSpPr>
          <p:nvPr>
            <p:ph type="sldNum" sz="quarter" idx="12"/>
          </p:nvPr>
        </p:nvSpPr>
        <p:spPr>
          <a:ln/>
        </p:spPr>
        <p:txBody>
          <a:bodyPr/>
          <a:lstStyle>
            <a:lvl1pPr>
              <a:defRPr/>
            </a:lvl1pPr>
          </a:lstStyle>
          <a:p>
            <a:fld id="{3EA06CE7-BAE1-4272-AD3A-FD3F656C60BF}"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r>
              <a:rPr lang="en-US" smtClean="0"/>
              <a:t>4th November, 2017</a:t>
            </a:r>
            <a:endParaRPr lang="en-US" dirty="0"/>
          </a:p>
        </p:txBody>
      </p:sp>
      <p:sp>
        <p:nvSpPr>
          <p:cNvPr id="4" name="Rectangle 18"/>
          <p:cNvSpPr>
            <a:spLocks noGrp="1" noChangeArrowheads="1"/>
          </p:cNvSpPr>
          <p:nvPr>
            <p:ph type="ftr" sz="quarter" idx="11"/>
          </p:nvPr>
        </p:nvSpPr>
        <p:spPr>
          <a:ln/>
        </p:spPr>
        <p:txBody>
          <a:bodyPr/>
          <a:lstStyle>
            <a:lvl1pPr>
              <a:defRPr/>
            </a:lvl1pPr>
          </a:lstStyle>
          <a:p>
            <a:r>
              <a:rPr lang="en-US" smtClean="0"/>
              <a:t>The 7th Annual Nursing Scientific Symposium, Nairobi Hospital</a:t>
            </a:r>
            <a:endParaRPr lang="en-US" dirty="0"/>
          </a:p>
        </p:txBody>
      </p:sp>
      <p:sp>
        <p:nvSpPr>
          <p:cNvPr id="5" name="Rectangle 19"/>
          <p:cNvSpPr>
            <a:spLocks noGrp="1" noChangeArrowheads="1"/>
          </p:cNvSpPr>
          <p:nvPr>
            <p:ph type="sldNum" sz="quarter" idx="12"/>
          </p:nvPr>
        </p:nvSpPr>
        <p:spPr>
          <a:ln/>
        </p:spPr>
        <p:txBody>
          <a:bodyPr/>
          <a:lstStyle>
            <a:lvl1pPr>
              <a:defRPr/>
            </a:lvl1pPr>
          </a:lstStyle>
          <a:p>
            <a:fld id="{611192B4-1A22-4F97-A130-7798B912B29F}"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r>
              <a:rPr lang="en-US" smtClean="0"/>
              <a:t>4th November, 2017</a:t>
            </a:r>
            <a:endParaRPr lang="en-US" dirty="0"/>
          </a:p>
        </p:txBody>
      </p:sp>
      <p:sp>
        <p:nvSpPr>
          <p:cNvPr id="3" name="Rectangle 18"/>
          <p:cNvSpPr>
            <a:spLocks noGrp="1" noChangeArrowheads="1"/>
          </p:cNvSpPr>
          <p:nvPr>
            <p:ph type="ftr" sz="quarter" idx="11"/>
          </p:nvPr>
        </p:nvSpPr>
        <p:spPr>
          <a:ln/>
        </p:spPr>
        <p:txBody>
          <a:bodyPr/>
          <a:lstStyle>
            <a:lvl1pPr>
              <a:defRPr/>
            </a:lvl1pPr>
          </a:lstStyle>
          <a:p>
            <a:r>
              <a:rPr lang="en-US" smtClean="0"/>
              <a:t>The 7th Annual Nursing Scientific Symposium, Nairobi Hospital</a:t>
            </a:r>
            <a:endParaRPr lang="en-US" dirty="0"/>
          </a:p>
        </p:txBody>
      </p:sp>
      <p:sp>
        <p:nvSpPr>
          <p:cNvPr id="4" name="Rectangle 19"/>
          <p:cNvSpPr>
            <a:spLocks noGrp="1" noChangeArrowheads="1"/>
          </p:cNvSpPr>
          <p:nvPr>
            <p:ph type="sldNum" sz="quarter" idx="12"/>
          </p:nvPr>
        </p:nvSpPr>
        <p:spPr>
          <a:ln/>
        </p:spPr>
        <p:txBody>
          <a:bodyPr/>
          <a:lstStyle>
            <a:lvl1pPr>
              <a:defRPr/>
            </a:lvl1pPr>
          </a:lstStyle>
          <a:p>
            <a:fld id="{5A1D4F97-BC76-44C2-8514-F045616F965D}"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r>
              <a:rPr lang="en-US" smtClean="0"/>
              <a:t>4th November, 2017</a:t>
            </a:r>
            <a:endParaRPr lang="en-US" dirty="0"/>
          </a:p>
        </p:txBody>
      </p:sp>
      <p:sp>
        <p:nvSpPr>
          <p:cNvPr id="6" name="Rectangle 18"/>
          <p:cNvSpPr>
            <a:spLocks noGrp="1" noChangeArrowheads="1"/>
          </p:cNvSpPr>
          <p:nvPr>
            <p:ph type="ftr" sz="quarter" idx="11"/>
          </p:nvPr>
        </p:nvSpPr>
        <p:spPr>
          <a:ln/>
        </p:spPr>
        <p:txBody>
          <a:bodyPr/>
          <a:lstStyle>
            <a:lvl1pPr>
              <a:defRPr/>
            </a:lvl1pPr>
          </a:lstStyle>
          <a:p>
            <a:r>
              <a:rPr lang="en-US" smtClean="0"/>
              <a:t>The 7th Annual Nursing Scientific Symposium, Nairobi Hospital</a:t>
            </a:r>
            <a:endParaRPr lang="en-US" dirty="0"/>
          </a:p>
        </p:txBody>
      </p:sp>
      <p:sp>
        <p:nvSpPr>
          <p:cNvPr id="7" name="Rectangle 19"/>
          <p:cNvSpPr>
            <a:spLocks noGrp="1" noChangeArrowheads="1"/>
          </p:cNvSpPr>
          <p:nvPr>
            <p:ph type="sldNum" sz="quarter" idx="12"/>
          </p:nvPr>
        </p:nvSpPr>
        <p:spPr>
          <a:ln/>
        </p:spPr>
        <p:txBody>
          <a:bodyPr/>
          <a:lstStyle>
            <a:lvl1pPr>
              <a:defRPr/>
            </a:lvl1pPr>
          </a:lstStyle>
          <a:p>
            <a:fld id="{E1635460-07DD-408F-B90E-5BC2EA3273F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r>
              <a:rPr lang="en-US" smtClean="0"/>
              <a:t>4th November, 2017</a:t>
            </a:r>
            <a:endParaRPr lang="en-US" dirty="0"/>
          </a:p>
        </p:txBody>
      </p:sp>
      <p:sp>
        <p:nvSpPr>
          <p:cNvPr id="6" name="Rectangle 18"/>
          <p:cNvSpPr>
            <a:spLocks noGrp="1" noChangeArrowheads="1"/>
          </p:cNvSpPr>
          <p:nvPr>
            <p:ph type="ftr" sz="quarter" idx="11"/>
          </p:nvPr>
        </p:nvSpPr>
        <p:spPr>
          <a:ln/>
        </p:spPr>
        <p:txBody>
          <a:bodyPr/>
          <a:lstStyle>
            <a:lvl1pPr>
              <a:defRPr/>
            </a:lvl1pPr>
          </a:lstStyle>
          <a:p>
            <a:r>
              <a:rPr lang="en-US" smtClean="0"/>
              <a:t>The 7th Annual Nursing Scientific Symposium, Nairobi Hospital</a:t>
            </a:r>
            <a:endParaRPr lang="en-US" dirty="0"/>
          </a:p>
        </p:txBody>
      </p:sp>
      <p:sp>
        <p:nvSpPr>
          <p:cNvPr id="7" name="Rectangle 19"/>
          <p:cNvSpPr>
            <a:spLocks noGrp="1" noChangeArrowheads="1"/>
          </p:cNvSpPr>
          <p:nvPr>
            <p:ph type="sldNum" sz="quarter" idx="12"/>
          </p:nvPr>
        </p:nvSpPr>
        <p:spPr>
          <a:ln/>
        </p:spPr>
        <p:txBody>
          <a:bodyPr/>
          <a:lstStyle>
            <a:lvl1pPr>
              <a:defRPr/>
            </a:lvl1pPr>
          </a:lstStyle>
          <a:p>
            <a:fld id="{8E978C7E-E217-4E2E-9A2F-6C82153723EB}"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96 w 5184"/>
                <a:gd name="T3" fmla="*/ 3159 h 3159"/>
                <a:gd name="T4" fmla="*/ 5296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dirty="0"/>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70 w 556"/>
                <a:gd name="T5" fmla="*/ 3159 h 3159"/>
                <a:gd name="T6" fmla="*/ 57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dirty="0"/>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dirty="0"/>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p>
            </p:txBody>
          </p:sp>
          <p:sp>
            <p:nvSpPr>
              <p:cNvPr id="1037" name="Freeform 8"/>
              <p:cNvSpPr>
                <a:spLocks/>
              </p:cNvSpPr>
              <p:nvPr/>
            </p:nvSpPr>
            <p:spPr bwMode="ltGray">
              <a:xfrm>
                <a:off x="1019" y="1155"/>
                <a:ext cx="4739" cy="12"/>
              </a:xfrm>
              <a:custGeom>
                <a:avLst/>
                <a:gdLst>
                  <a:gd name="T0" fmla="*/ 4829 w 4724"/>
                  <a:gd name="T1" fmla="*/ 0 h 12"/>
                  <a:gd name="T2" fmla="*/ 0 w 4724"/>
                  <a:gd name="T3" fmla="*/ 0 h 12"/>
                  <a:gd name="T4" fmla="*/ 0 w 4724"/>
                  <a:gd name="T5" fmla="*/ 12 h 12"/>
                  <a:gd name="T6" fmla="*/ 4829 w 4724"/>
                  <a:gd name="T7" fmla="*/ 12 h 12"/>
                  <a:gd name="T8" fmla="*/ 4829 w 4724"/>
                  <a:gd name="T9" fmla="*/ 0 h 12"/>
                  <a:gd name="T10" fmla="*/ 482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dirty="0"/>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dirty="0"/>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dirty="0"/>
              </a:p>
            </p:txBody>
          </p:sp>
          <p:sp>
            <p:nvSpPr>
              <p:cNvPr id="35851"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ea typeface="+mn-ea"/>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2628 w 251"/>
                  <a:gd name="T5" fmla="*/ 12 h 12"/>
                  <a:gd name="T6" fmla="*/ 2628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dirty="0"/>
              </a:p>
            </p:txBody>
          </p:sp>
          <p:sp>
            <p:nvSpPr>
              <p:cNvPr id="1042" name="Freeform 13"/>
              <p:cNvSpPr>
                <a:spLocks/>
              </p:cNvSpPr>
              <p:nvPr/>
            </p:nvSpPr>
            <p:spPr bwMode="ltGray">
              <a:xfrm>
                <a:off x="767" y="1155"/>
                <a:ext cx="252" cy="12"/>
              </a:xfrm>
              <a:custGeom>
                <a:avLst/>
                <a:gdLst>
                  <a:gd name="T0" fmla="*/ 258 w 251"/>
                  <a:gd name="T1" fmla="*/ 0 h 12"/>
                  <a:gd name="T2" fmla="*/ 0 w 251"/>
                  <a:gd name="T3" fmla="*/ 0 h 12"/>
                  <a:gd name="T4" fmla="*/ 0 w 251"/>
                  <a:gd name="T5" fmla="*/ 12 h 12"/>
                  <a:gd name="T6" fmla="*/ 258 w 251"/>
                  <a:gd name="T7" fmla="*/ 12 h 12"/>
                  <a:gd name="T8" fmla="*/ 258 w 251"/>
                  <a:gd name="T9" fmla="*/ 0 h 12"/>
                  <a:gd name="T10" fmla="*/ 258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dirty="0"/>
              </a:p>
            </p:txBody>
          </p:sp>
          <p:sp>
            <p:nvSpPr>
              <p:cNvPr id="35854"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ea typeface="+mn-ea"/>
                </a:endParaRPr>
              </a:p>
            </p:txBody>
          </p:sp>
        </p:grpSp>
      </p:grpSp>
      <p:sp>
        <p:nvSpPr>
          <p:cNvPr id="35855" name="Rectangle 15"/>
          <p:cNvSpPr>
            <a:spLocks noGrp="1" noChangeArrowheads="1"/>
          </p:cNvSpPr>
          <p:nvPr>
            <p:ph type="title"/>
          </p:nvPr>
        </p:nvSpPr>
        <p:spPr bwMode="auto">
          <a:xfrm>
            <a:off x="1066800" y="304802"/>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56"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57"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Tahoma" pitchFamily="34" charset="0"/>
              </a:defRPr>
            </a:lvl1pPr>
          </a:lstStyle>
          <a:p>
            <a:r>
              <a:rPr lang="en-US" smtClean="0"/>
              <a:t>4th November, 2017</a:t>
            </a:r>
            <a:endParaRPr lang="en-US" dirty="0"/>
          </a:p>
        </p:txBody>
      </p:sp>
      <p:sp>
        <p:nvSpPr>
          <p:cNvPr id="35858"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Tahoma" pitchFamily="34" charset="0"/>
              </a:defRPr>
            </a:lvl1pPr>
          </a:lstStyle>
          <a:p>
            <a:r>
              <a:rPr lang="en-US" smtClean="0"/>
              <a:t>The 7th Annual Nursing Scientific Symposium, Nairobi Hospital</a:t>
            </a:r>
            <a:endParaRPr lang="en-US" dirty="0"/>
          </a:p>
        </p:txBody>
      </p:sp>
      <p:sp>
        <p:nvSpPr>
          <p:cNvPr id="35859"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Tahoma" pitchFamily="34" charset="0"/>
              </a:defRPr>
            </a:lvl1pPr>
          </a:lstStyle>
          <a:p>
            <a:fld id="{496F66D7-C5CA-460A-B810-2872A256D8AC}" type="slidenum">
              <a:rPr lang="en-US"/>
              <a:pPr/>
              <a:t>‹#›</a:t>
            </a:fld>
            <a:endParaRPr lang="en-US" dirty="0"/>
          </a:p>
        </p:txBody>
      </p:sp>
    </p:spTree>
  </p:cSld>
  <p:clrMap bg1="dk1" tx1="lt1" bg2="dk2" tx2="lt2" accent1="accent1" accent2="accent2" accent3="accent3" accent4="accent4" accent5="accent5" accent6="accent6" hlink="hlink" folHlink="folHlink"/>
  <p:sldLayoutIdLst>
    <p:sldLayoutId id="2147484149"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hf hdr="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MS PGothic" pitchFamily="34" charset="-128"/>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914400" y="228603"/>
            <a:ext cx="8229600" cy="1371599"/>
          </a:xfrm>
        </p:spPr>
        <p:txBody>
          <a:bodyPr/>
          <a:lstStyle/>
          <a:p>
            <a:pPr algn="ctr" eaLnBrk="1" hangingPunct="1">
              <a:defRPr/>
            </a:pPr>
            <a:r>
              <a:rPr lang="en-US" sz="8800" dirty="0">
                <a:effectLst>
                  <a:outerShdw blurRad="38100" dist="38100" dir="2700000" algn="tl">
                    <a:srgbClr val="000000">
                      <a:alpha val="43137"/>
                    </a:srgbClr>
                  </a:outerShdw>
                </a:effectLst>
                <a:ea typeface="+mj-ea"/>
              </a:rPr>
              <a:t>Patient Safety </a:t>
            </a:r>
          </a:p>
        </p:txBody>
      </p:sp>
      <p:sp>
        <p:nvSpPr>
          <p:cNvPr id="26626" name="Rectangle 3"/>
          <p:cNvSpPr>
            <a:spLocks noGrp="1" noChangeArrowheads="1"/>
          </p:cNvSpPr>
          <p:nvPr>
            <p:ph type="subTitle" sz="quarter" idx="1"/>
          </p:nvPr>
        </p:nvSpPr>
        <p:spPr>
          <a:xfrm>
            <a:off x="914400" y="2819400"/>
            <a:ext cx="7543800" cy="3581400"/>
          </a:xfrm>
        </p:spPr>
        <p:txBody>
          <a:bodyPr/>
          <a:lstStyle/>
          <a:p>
            <a:pPr algn="ctr" eaLnBrk="1" hangingPunct="1"/>
            <a:r>
              <a:rPr lang="en-US" sz="2800" b="1" dirty="0" smtClean="0">
                <a:solidFill>
                  <a:srgbClr val="FFFF00"/>
                </a:solidFill>
                <a:effectLst/>
              </a:rPr>
              <a:t>Prof. John </a:t>
            </a:r>
            <a:r>
              <a:rPr lang="en-US" sz="2800" b="1" dirty="0">
                <a:solidFill>
                  <a:srgbClr val="FFFF00"/>
                </a:solidFill>
                <a:effectLst/>
              </a:rPr>
              <a:t>Adwok </a:t>
            </a:r>
          </a:p>
          <a:p>
            <a:pPr algn="ctr" eaLnBrk="1" hangingPunct="1"/>
            <a:r>
              <a:rPr lang="en-US" sz="2800" b="1" dirty="0">
                <a:solidFill>
                  <a:srgbClr val="FFFF00"/>
                </a:solidFill>
                <a:effectLst/>
              </a:rPr>
              <a:t>MBBS, MMED(Surg</a:t>
            </a:r>
            <a:r>
              <a:rPr lang="en-US" sz="2800" b="1" dirty="0" smtClean="0">
                <a:solidFill>
                  <a:srgbClr val="FFFF00"/>
                </a:solidFill>
                <a:effectLst/>
              </a:rPr>
              <a:t>.), FCS(ECSA</a:t>
            </a:r>
            <a:r>
              <a:rPr lang="en-US" sz="2800" b="1" dirty="0">
                <a:solidFill>
                  <a:srgbClr val="FFFF00"/>
                </a:solidFill>
                <a:effectLst/>
              </a:rPr>
              <a:t>), FRCS(Edin.), FACS, </a:t>
            </a:r>
            <a:r>
              <a:rPr lang="en-US" sz="2800" b="1" dirty="0" smtClean="0">
                <a:solidFill>
                  <a:srgbClr val="FFFF00"/>
                </a:solidFill>
                <a:effectLst/>
              </a:rPr>
              <a:t>PhD</a:t>
            </a:r>
            <a:r>
              <a:rPr lang="en-US" sz="2800" b="1" dirty="0" smtClean="0">
                <a:solidFill>
                  <a:srgbClr val="FFFF00"/>
                </a:solidFill>
                <a:effectLst/>
              </a:rPr>
              <a:t>.</a:t>
            </a:r>
            <a:endParaRPr lang="en-US" sz="2800" b="1" dirty="0">
              <a:solidFill>
                <a:srgbClr val="FFFF00"/>
              </a:solidFill>
              <a:effectLst/>
            </a:endParaRPr>
          </a:p>
          <a:p>
            <a:pPr algn="ctr" eaLnBrk="1" hangingPunct="1"/>
            <a:endParaRPr lang="en-US" sz="2400" b="1" dirty="0" smtClean="0">
              <a:solidFill>
                <a:srgbClr val="FFFF00"/>
              </a:solidFill>
              <a:effectLst/>
            </a:endParaRPr>
          </a:p>
          <a:p>
            <a:pPr algn="ctr" eaLnBrk="1" hangingPunct="1"/>
            <a:r>
              <a:rPr lang="en-US" sz="2400" b="1" dirty="0" smtClean="0">
                <a:solidFill>
                  <a:srgbClr val="FFFF00"/>
                </a:solidFill>
                <a:effectLst/>
              </a:rPr>
              <a:t>Chairperson, </a:t>
            </a:r>
            <a:r>
              <a:rPr lang="en-US" sz="2400" b="1" dirty="0" smtClean="0">
                <a:solidFill>
                  <a:srgbClr val="FFFF00"/>
                </a:solidFill>
                <a:effectLst/>
              </a:rPr>
              <a:t>South Sudan General Medical Council</a:t>
            </a:r>
            <a:endParaRPr lang="en-US" sz="2400" b="1" dirty="0">
              <a:solidFill>
                <a:srgbClr val="FFFF00"/>
              </a:solidFill>
              <a:effectLst/>
            </a:endParaRPr>
          </a:p>
          <a:p>
            <a:pPr algn="ctr" eaLnBrk="1" hangingPunct="1"/>
            <a:r>
              <a:rPr lang="en-US" sz="2400" b="1" dirty="0">
                <a:solidFill>
                  <a:srgbClr val="FFFF00"/>
                </a:solidFill>
                <a:effectLst/>
              </a:rPr>
              <a:t> </a:t>
            </a: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Adverse Events and Harm</a:t>
            </a:r>
            <a:endParaRPr lang="en-GB" dirty="0"/>
          </a:p>
        </p:txBody>
      </p:sp>
      <p:sp>
        <p:nvSpPr>
          <p:cNvPr id="3" name="Content Placeholder 2"/>
          <p:cNvSpPr>
            <a:spLocks noGrp="1"/>
          </p:cNvSpPr>
          <p:nvPr>
            <p:ph idx="1"/>
          </p:nvPr>
        </p:nvSpPr>
        <p:spPr>
          <a:xfrm>
            <a:off x="1066800" y="1905000"/>
            <a:ext cx="7543800" cy="4343400"/>
          </a:xfrm>
        </p:spPr>
        <p:txBody>
          <a:bodyPr/>
          <a:lstStyle/>
          <a:p>
            <a:r>
              <a:rPr lang="en-GB" dirty="0" smtClean="0"/>
              <a:t>Play out at the clinical interface.</a:t>
            </a:r>
          </a:p>
          <a:p>
            <a:r>
              <a:rPr lang="en-GB" dirty="0" smtClean="0"/>
              <a:t>Root causes are structural, cultural and process oriented.</a:t>
            </a:r>
          </a:p>
          <a:p>
            <a:r>
              <a:rPr lang="en-GB" dirty="0" smtClean="0"/>
              <a:t>Vast majority of patient harm, from the operating theatre to the community clinic, can be traced to failure in communication.</a:t>
            </a:r>
          </a:p>
          <a:p>
            <a:pPr>
              <a:buNone/>
            </a:pPr>
            <a:r>
              <a:rPr lang="en-GB" dirty="0" smtClean="0"/>
              <a:t>                                      </a:t>
            </a:r>
            <a:r>
              <a:rPr lang="en-GB" sz="2400" i="1" dirty="0">
                <a:solidFill>
                  <a:srgbClr val="FFFF00"/>
                </a:solidFill>
              </a:rPr>
              <a:t>(Francis, 2013)</a:t>
            </a:r>
            <a:endParaRPr lang="en-GB" dirty="0"/>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
            <a:ext cx="7543800" cy="1629568"/>
          </a:xfrm>
        </p:spPr>
        <p:txBody>
          <a:bodyPr/>
          <a:lstStyle/>
          <a:p>
            <a:r>
              <a:rPr lang="en-US" dirty="0" smtClean="0"/>
              <a:t>Adverse Events in Different </a:t>
            </a:r>
            <a:r>
              <a:rPr lang="en-US" dirty="0"/>
              <a:t>C</a:t>
            </a:r>
            <a:r>
              <a:rPr lang="en-US" dirty="0" smtClean="0"/>
              <a:t>are Settings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08505582"/>
              </p:ext>
            </p:extLst>
          </p:nvPr>
        </p:nvGraphicFramePr>
        <p:xfrm>
          <a:off x="1" y="1629569"/>
          <a:ext cx="9067800" cy="4419598"/>
        </p:xfrm>
        <a:graphic>
          <a:graphicData uri="http://schemas.openxmlformats.org/drawingml/2006/table">
            <a:tbl>
              <a:tblPr firstRow="1" bandRow="1">
                <a:tableStyleId>{5C22544A-7EE6-4342-B048-85BDC9FD1C3A}</a:tableStyleId>
              </a:tblPr>
              <a:tblGrid>
                <a:gridCol w="3048000"/>
                <a:gridCol w="3124200"/>
                <a:gridCol w="2895600"/>
              </a:tblGrid>
              <a:tr h="784470">
                <a:tc>
                  <a:txBody>
                    <a:bodyPr/>
                    <a:lstStyle/>
                    <a:p>
                      <a:r>
                        <a:rPr lang="en-US" sz="1800" dirty="0" smtClean="0"/>
                        <a:t>Level of Care</a:t>
                      </a:r>
                      <a:endParaRPr lang="en-US" sz="1800" dirty="0"/>
                    </a:p>
                  </a:txBody>
                  <a:tcPr/>
                </a:tc>
                <a:tc>
                  <a:txBody>
                    <a:bodyPr/>
                    <a:lstStyle/>
                    <a:p>
                      <a:r>
                        <a:rPr lang="en-US" sz="1800" dirty="0" smtClean="0"/>
                        <a:t>Adverse Event</a:t>
                      </a:r>
                      <a:endParaRPr lang="en-US" sz="1800" dirty="0"/>
                    </a:p>
                  </a:txBody>
                  <a:tcPr/>
                </a:tc>
                <a:tc>
                  <a:txBody>
                    <a:bodyPr/>
                    <a:lstStyle/>
                    <a:p>
                      <a:r>
                        <a:rPr lang="en-US" sz="1800" dirty="0" smtClean="0"/>
                        <a:t>General</a:t>
                      </a:r>
                      <a:r>
                        <a:rPr lang="en-US" sz="1800" baseline="0" dirty="0" smtClean="0"/>
                        <a:t> drivers of adverse events</a:t>
                      </a:r>
                      <a:endParaRPr lang="en-US" sz="1800" dirty="0"/>
                    </a:p>
                  </a:txBody>
                  <a:tcPr/>
                </a:tc>
              </a:tr>
              <a:tr h="1372512">
                <a:tc>
                  <a:txBody>
                    <a:bodyPr/>
                    <a:lstStyle/>
                    <a:p>
                      <a:r>
                        <a:rPr lang="en-US" sz="2000" dirty="0" smtClean="0"/>
                        <a:t>Primary care</a:t>
                      </a:r>
                      <a:endParaRPr lang="en-US" sz="2000" dirty="0"/>
                    </a:p>
                  </a:txBody>
                  <a:tcPr/>
                </a:tc>
                <a:tc>
                  <a:txBody>
                    <a:bodyPr/>
                    <a:lstStyle/>
                    <a:p>
                      <a:r>
                        <a:rPr lang="en-US" sz="2000" dirty="0" smtClean="0"/>
                        <a:t>Adverse drug events/ medication errors; </a:t>
                      </a:r>
                    </a:p>
                    <a:p>
                      <a:r>
                        <a:rPr lang="en-US" sz="2000" dirty="0" smtClean="0"/>
                        <a:t>Diagnostic error/delayed</a:t>
                      </a:r>
                      <a:r>
                        <a:rPr lang="en-US" sz="2000" baseline="0" dirty="0" smtClean="0"/>
                        <a:t> diagnosis</a:t>
                      </a:r>
                      <a:endParaRPr lang="en-US" sz="2000" dirty="0"/>
                    </a:p>
                  </a:txBody>
                  <a:tcPr/>
                </a:tc>
                <a:tc rowSpan="3">
                  <a:txBody>
                    <a:bodyPr/>
                    <a:lstStyle/>
                    <a:p>
                      <a:endParaRPr lang="en-US" sz="2000" dirty="0" smtClean="0"/>
                    </a:p>
                    <a:p>
                      <a:endParaRPr lang="en-US" sz="2000" dirty="0" smtClean="0"/>
                    </a:p>
                    <a:p>
                      <a:endParaRPr lang="en-US" sz="2000" dirty="0" smtClean="0"/>
                    </a:p>
                    <a:p>
                      <a:r>
                        <a:rPr lang="en-US" sz="2000" dirty="0" smtClean="0"/>
                        <a:t>Lack of communication and information, lack of skills/knowledge, inadequate organizational culture, misaligned incentives.</a:t>
                      </a:r>
                      <a:endParaRPr lang="en-US" sz="2000" dirty="0"/>
                    </a:p>
                  </a:txBody>
                  <a:tcPr/>
                </a:tc>
              </a:tr>
              <a:tr h="890104">
                <a:tc>
                  <a:txBody>
                    <a:bodyPr/>
                    <a:lstStyle/>
                    <a:p>
                      <a:r>
                        <a:rPr lang="en-US" sz="2000" dirty="0" smtClean="0"/>
                        <a:t>Long Term Care</a:t>
                      </a:r>
                      <a:endParaRPr lang="en-US" sz="2000" dirty="0"/>
                    </a:p>
                  </a:txBody>
                  <a:tcPr/>
                </a:tc>
                <a:tc>
                  <a:txBody>
                    <a:bodyPr/>
                    <a:lstStyle/>
                    <a:p>
                      <a:r>
                        <a:rPr lang="en-US" sz="2000" dirty="0" smtClean="0"/>
                        <a:t>Adverse drug</a:t>
                      </a:r>
                      <a:r>
                        <a:rPr lang="en-US" sz="2000" baseline="0" dirty="0" smtClean="0"/>
                        <a:t> events, pressure injuries and falls</a:t>
                      </a:r>
                      <a:endParaRPr lang="en-US" sz="2000" dirty="0"/>
                    </a:p>
                  </a:txBody>
                  <a:tcPr/>
                </a:tc>
                <a:tc vMerge="1">
                  <a:txBody>
                    <a:bodyPr/>
                    <a:lstStyle/>
                    <a:p>
                      <a:endParaRPr lang="en-US" sz="2000" dirty="0"/>
                    </a:p>
                  </a:txBody>
                  <a:tcPr/>
                </a:tc>
              </a:tr>
              <a:tr h="1372512">
                <a:tc>
                  <a:txBody>
                    <a:bodyPr/>
                    <a:lstStyle/>
                    <a:p>
                      <a:r>
                        <a:rPr lang="en-US" sz="2000" dirty="0" smtClean="0"/>
                        <a:t>Hospital Care</a:t>
                      </a:r>
                      <a:endParaRPr lang="en-US" sz="2000" dirty="0"/>
                    </a:p>
                  </a:txBody>
                  <a:tcPr/>
                </a:tc>
                <a:tc>
                  <a:txBody>
                    <a:bodyPr/>
                    <a:lstStyle/>
                    <a:p>
                      <a:r>
                        <a:rPr lang="en-US" sz="2000" dirty="0" smtClean="0"/>
                        <a:t>Hospital infections, VTE, adverse drug events, pressure injury,, wrong site surgery.</a:t>
                      </a:r>
                      <a:endParaRPr lang="en-US" sz="2000" dirty="0"/>
                    </a:p>
                  </a:txBody>
                  <a:tcPr/>
                </a:tc>
                <a:tc vMerge="1">
                  <a:txBody>
                    <a:bodyPr/>
                    <a:lstStyle/>
                    <a:p>
                      <a:endParaRPr lang="en-US" sz="2000" dirty="0"/>
                    </a:p>
                  </a:txBody>
                  <a:tcPr/>
                </a:tc>
              </a:tr>
            </a:tbl>
          </a:graphicData>
        </a:graphic>
      </p:graphicFrame>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11</a:t>
            </a:fld>
            <a:endParaRPr lang="en-US" dirty="0"/>
          </a:p>
        </p:txBody>
      </p:sp>
    </p:spTree>
    <p:extLst>
      <p:ext uri="{BB962C8B-B14F-4D97-AF65-F5344CB8AC3E}">
        <p14:creationId xmlns:p14="http://schemas.microsoft.com/office/powerpoint/2010/main" val="323421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sz="4000" dirty="0" smtClean="0">
                <a:solidFill>
                  <a:schemeClr val="accent1"/>
                </a:solidFill>
              </a:rPr>
              <a:t>Reduction of Most Burdensome Adverse Events </a:t>
            </a:r>
            <a:endParaRPr lang="en-US" sz="4000" dirty="0">
              <a:solidFill>
                <a:schemeClr val="accent1"/>
              </a:solidFill>
            </a:endParaRPr>
          </a:p>
        </p:txBody>
      </p:sp>
      <p:sp>
        <p:nvSpPr>
          <p:cNvPr id="3" name="Content Placeholder 2"/>
          <p:cNvSpPr>
            <a:spLocks noGrp="1"/>
          </p:cNvSpPr>
          <p:nvPr>
            <p:ph idx="1"/>
          </p:nvPr>
        </p:nvSpPr>
        <p:spPr/>
        <p:txBody>
          <a:bodyPr/>
          <a:lstStyle/>
          <a:p>
            <a:r>
              <a:rPr lang="en-US" dirty="0" smtClean="0"/>
              <a:t>Clinical level interventions using a systems-perspective:</a:t>
            </a:r>
          </a:p>
          <a:p>
            <a:pPr lvl="1"/>
            <a:r>
              <a:rPr lang="en-US" dirty="0" smtClean="0"/>
              <a:t>VTE Prophylaxis.</a:t>
            </a:r>
          </a:p>
          <a:p>
            <a:pPr lvl="1"/>
            <a:r>
              <a:rPr lang="en-US" dirty="0" smtClean="0"/>
              <a:t>Protocols to minimize central line catheter insertion.</a:t>
            </a:r>
          </a:p>
          <a:p>
            <a:pPr lvl="1"/>
            <a:r>
              <a:rPr lang="en-US" dirty="0" smtClean="0"/>
              <a:t>Pressure injuries.</a:t>
            </a:r>
          </a:p>
          <a:p>
            <a:pPr lvl="1"/>
            <a:r>
              <a:rPr lang="en-US" dirty="0" smtClean="0"/>
              <a:t>Urinary catheter associated infections.</a:t>
            </a:r>
          </a:p>
          <a:p>
            <a:pPr lvl="1"/>
            <a:r>
              <a:rPr lang="en-US" dirty="0" smtClean="0"/>
              <a:t>Procedural and surgical check lists.</a:t>
            </a:r>
          </a:p>
          <a:p>
            <a:pPr marL="0" indent="0">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12</a:t>
            </a:fld>
            <a:endParaRPr lang="en-US" dirty="0"/>
          </a:p>
        </p:txBody>
      </p:sp>
    </p:spTree>
    <p:extLst>
      <p:ext uri="{BB962C8B-B14F-4D97-AF65-F5344CB8AC3E}">
        <p14:creationId xmlns:p14="http://schemas.microsoft.com/office/powerpoint/2010/main" val="3340190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6600" dirty="0">
                <a:solidFill>
                  <a:srgbClr val="FF0000"/>
                </a:solidFill>
              </a:rPr>
              <a:t>In Hospital Falls</a:t>
            </a:r>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13</a:t>
            </a:fld>
            <a:endParaRPr lang="en-US" dirty="0"/>
          </a:p>
        </p:txBody>
      </p:sp>
      <p:pic>
        <p:nvPicPr>
          <p:cNvPr id="10" name="Content Placeholder 9"/>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600200" y="1905000"/>
            <a:ext cx="2209800" cy="2209800"/>
          </a:xfrm>
        </p:spPr>
      </p:pic>
      <p:pic>
        <p:nvPicPr>
          <p:cNvPr id="11" name="Content Placeholder 10"/>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5410202" y="4355092"/>
            <a:ext cx="3228975" cy="1743075"/>
          </a:xfrm>
        </p:spPr>
      </p:pic>
      <p:pic>
        <p:nvPicPr>
          <p:cNvPr id="1026" name="Picture 2" descr="C:\Users\Owner\Desktop\Safety Indicators\Falls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285820"/>
            <a:ext cx="28194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Desktop\Safety Indicators\In Hospita; Fall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1828802"/>
            <a:ext cx="22098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550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4800" dirty="0">
                <a:solidFill>
                  <a:srgbClr val="FFFF00"/>
                </a:solidFill>
              </a:rPr>
              <a:t>Surgical Site Infections</a:t>
            </a:r>
          </a:p>
        </p:txBody>
      </p:sp>
      <p:pic>
        <p:nvPicPr>
          <p:cNvPr id="10" name="Content Placeholder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90602" y="1905001"/>
            <a:ext cx="3505199" cy="3962401"/>
          </a:xfrm>
        </p:spPr>
      </p:pic>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14900" y="1828800"/>
            <a:ext cx="3848100" cy="4038600"/>
          </a:xfrm>
        </p:spPr>
      </p:pic>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14</a:t>
            </a:fld>
            <a:endParaRPr lang="en-US" dirty="0"/>
          </a:p>
        </p:txBody>
      </p:sp>
    </p:spTree>
    <p:extLst>
      <p:ext uri="{BB962C8B-B14F-4D97-AF65-F5344CB8AC3E}">
        <p14:creationId xmlns:p14="http://schemas.microsoft.com/office/powerpoint/2010/main" val="3934766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914400" y="2"/>
            <a:ext cx="7696200" cy="1736725"/>
          </a:xfrm>
        </p:spPr>
        <p:txBody>
          <a:bodyPr/>
          <a:lstStyle/>
          <a:p>
            <a:r>
              <a:rPr lang="en-GB" sz="5400" dirty="0">
                <a:solidFill>
                  <a:srgbClr val="FFC000"/>
                </a:solidFill>
              </a:rPr>
              <a:t>Deep Venous Thrombosis</a:t>
            </a:r>
          </a:p>
        </p:txBody>
      </p:sp>
      <p:sp>
        <p:nvSpPr>
          <p:cNvPr id="5" name="Date Placeholder 4"/>
          <p:cNvSpPr>
            <a:spLocks noGrp="1"/>
          </p:cNvSpPr>
          <p:nvPr>
            <p:ph type="dt" sz="half" idx="10"/>
          </p:nvPr>
        </p:nvSpPr>
        <p:spPr/>
        <p:txBody>
          <a:bodyPr/>
          <a:lstStyle/>
          <a:p>
            <a:r>
              <a:rPr lang="en-US" smtClean="0"/>
              <a:t>4th November, 2017</a:t>
            </a:r>
            <a:endParaRPr lang="en-US" dirty="0"/>
          </a:p>
        </p:txBody>
      </p:sp>
      <p:sp>
        <p:nvSpPr>
          <p:cNvPr id="6" name="Footer Placeholder 5"/>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BFCF3A54-9E3A-4937-B9D8-5EA9202F7162}" type="slidenum">
              <a:rPr lang="en-US" smtClean="0"/>
              <a:pPr/>
              <a:t>15</a:t>
            </a:fld>
            <a:endParaRPr lang="en-US" dirty="0"/>
          </a:p>
        </p:txBody>
      </p:sp>
      <p:pic>
        <p:nvPicPr>
          <p:cNvPr id="2050" name="Picture 2" descr="C:\Users\Owner\Desktop\Safety Indicators\DV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828800"/>
            <a:ext cx="4953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209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2"/>
            <a:ext cx="7543800" cy="1431925"/>
          </a:xfrm>
        </p:spPr>
        <p:txBody>
          <a:bodyPr/>
          <a:lstStyle/>
          <a:p>
            <a:r>
              <a:rPr lang="en-GB" sz="7200" dirty="0">
                <a:solidFill>
                  <a:srgbClr val="FF0000"/>
                </a:solidFill>
              </a:rPr>
              <a:t>Pressure Ulcers</a:t>
            </a:r>
          </a:p>
        </p:txBody>
      </p:sp>
      <p:pic>
        <p:nvPicPr>
          <p:cNvPr id="8" name="Content Placehold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905002"/>
            <a:ext cx="3810000" cy="4190999"/>
          </a:xfrm>
        </p:spPr>
      </p:pic>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4400" y="1905000"/>
            <a:ext cx="4038600" cy="4114800"/>
          </a:xfrm>
        </p:spPr>
      </p:pic>
      <p:sp>
        <p:nvSpPr>
          <p:cNvPr id="5" name="Date Placeholder 4"/>
          <p:cNvSpPr>
            <a:spLocks noGrp="1"/>
          </p:cNvSpPr>
          <p:nvPr>
            <p:ph type="dt" sz="half" idx="10"/>
          </p:nvPr>
        </p:nvSpPr>
        <p:spPr/>
        <p:txBody>
          <a:bodyPr/>
          <a:lstStyle/>
          <a:p>
            <a:r>
              <a:rPr lang="en-US" smtClean="0"/>
              <a:t>4th November, 2017</a:t>
            </a:r>
            <a:endParaRPr lang="en-US" dirty="0"/>
          </a:p>
        </p:txBody>
      </p:sp>
      <p:sp>
        <p:nvSpPr>
          <p:cNvPr id="6" name="Footer Placeholder 5"/>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a:xfrm>
            <a:off x="6705600" y="6629400"/>
            <a:ext cx="1905000" cy="457200"/>
          </a:xfrm>
        </p:spPr>
        <p:txBody>
          <a:bodyPr/>
          <a:lstStyle/>
          <a:p>
            <a:fld id="{BFCF3A54-9E3A-4937-B9D8-5EA9202F7162}" type="slidenum">
              <a:rPr lang="en-US" smtClean="0"/>
              <a:pPr/>
              <a:t>16</a:t>
            </a:fld>
            <a:endParaRPr lang="en-US" dirty="0"/>
          </a:p>
        </p:txBody>
      </p:sp>
    </p:spTree>
    <p:extLst>
      <p:ext uri="{BB962C8B-B14F-4D97-AF65-F5344CB8AC3E}">
        <p14:creationId xmlns:p14="http://schemas.microsoft.com/office/powerpoint/2010/main" val="1552053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762000" y="228600"/>
            <a:ext cx="7696200" cy="1524000"/>
          </a:xfrm>
        </p:spPr>
        <p:txBody>
          <a:bodyPr/>
          <a:lstStyle/>
          <a:p>
            <a:r>
              <a:rPr lang="en-US" sz="3600" dirty="0">
                <a:solidFill>
                  <a:srgbClr val="FFFF00"/>
                </a:solidFill>
                <a:effectLst/>
              </a:rPr>
              <a:t>Improving Patient Safety in Healthcare Institutions</a:t>
            </a:r>
          </a:p>
        </p:txBody>
      </p:sp>
      <p:sp>
        <p:nvSpPr>
          <p:cNvPr id="3" name="Content Placeholder 2"/>
          <p:cNvSpPr>
            <a:spLocks noGrp="1"/>
          </p:cNvSpPr>
          <p:nvPr>
            <p:ph idx="1"/>
          </p:nvPr>
        </p:nvSpPr>
        <p:spPr>
          <a:xfrm>
            <a:off x="914400" y="1828800"/>
            <a:ext cx="7848600" cy="4038600"/>
          </a:xfrm>
        </p:spPr>
        <p:txBody>
          <a:bodyPr/>
          <a:lstStyle/>
          <a:p>
            <a:r>
              <a:rPr lang="en-US" dirty="0"/>
              <a:t>Use of evidence-based practice guidelines.</a:t>
            </a:r>
          </a:p>
          <a:p>
            <a:r>
              <a:rPr lang="en-US" altLang="ja-JP" dirty="0"/>
              <a:t>Retention of experienced nurses.</a:t>
            </a:r>
          </a:p>
          <a:p>
            <a:r>
              <a:rPr lang="en-US" dirty="0"/>
              <a:t>Accreditation of </a:t>
            </a:r>
            <a:r>
              <a:rPr lang="en-US" dirty="0" smtClean="0"/>
              <a:t>services </a:t>
            </a:r>
            <a:r>
              <a:rPr lang="en-US" dirty="0"/>
              <a:t>to continually improve quality of care.</a:t>
            </a:r>
          </a:p>
          <a:p>
            <a:r>
              <a:rPr lang="en-US" dirty="0"/>
              <a:t>Control of Admitting Staff.</a:t>
            </a:r>
          </a:p>
          <a:p>
            <a:r>
              <a:rPr lang="en-US" dirty="0" smtClean="0"/>
              <a:t>Administrative Interventions.</a:t>
            </a:r>
            <a:endParaRPr lang="en-US" dirty="0"/>
          </a:p>
          <a:p>
            <a:endParaRPr lang="en-US" b="1" dirty="0"/>
          </a:p>
          <a:p>
            <a:endParaRPr lang="en-US" dirty="0" smtClean="0"/>
          </a:p>
        </p:txBody>
      </p:sp>
      <p:sp>
        <p:nvSpPr>
          <p:cNvPr id="6" name="Date Placeholder 5"/>
          <p:cNvSpPr>
            <a:spLocks noGrp="1"/>
          </p:cNvSpPr>
          <p:nvPr>
            <p:ph type="dt" sz="quarter" idx="10"/>
          </p:nvPr>
        </p:nvSpPr>
        <p:spPr/>
        <p:txBody>
          <a:bodyPr/>
          <a:lstStyle/>
          <a:p>
            <a:r>
              <a:rPr lang="en-US" smtClean="0"/>
              <a:t>4th November, 2017</a:t>
            </a:r>
            <a:endParaRPr lang="en-US" dirty="0"/>
          </a:p>
        </p:txBody>
      </p:sp>
      <p:sp>
        <p:nvSpPr>
          <p:cNvPr id="4" name="Footer Placeholder 3"/>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F4ECB0BF-9AAE-418F-9056-2D712E6B8861}" type="slidenum">
              <a:rPr lang="en-US" smtClean="0"/>
              <a:pPr/>
              <a:t>17</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1066800" y="2057400"/>
            <a:ext cx="7086600" cy="1600200"/>
          </a:xfrm>
        </p:spPr>
        <p:txBody>
          <a:bodyPr/>
          <a:lstStyle/>
          <a:p>
            <a:r>
              <a:rPr lang="en-GB" sz="6000" dirty="0"/>
              <a:t>Improving Patient Safety</a:t>
            </a:r>
          </a:p>
        </p:txBody>
      </p:sp>
      <p:sp>
        <p:nvSpPr>
          <p:cNvPr id="3" name="Text Placeholder 2"/>
          <p:cNvSpPr>
            <a:spLocks noGrp="1"/>
          </p:cNvSpPr>
          <p:nvPr>
            <p:ph type="subTitle" sz="quarter" idx="1"/>
          </p:nvPr>
        </p:nvSpPr>
        <p:spPr>
          <a:xfrm>
            <a:off x="1066800" y="4495800"/>
            <a:ext cx="6400800" cy="1371600"/>
          </a:xfrm>
        </p:spPr>
        <p:txBody>
          <a:bodyPr/>
          <a:lstStyle/>
          <a:p>
            <a:r>
              <a:rPr lang="en-US" sz="3600" b="1" dirty="0">
                <a:solidFill>
                  <a:srgbClr val="FFFF00"/>
                </a:solidFill>
              </a:rPr>
              <a:t>Use of Evidence-Based Practice Guidelines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a:spLocks noGrp="1"/>
          </p:cNvSpPr>
          <p:nvPr>
            <p:ph type="title"/>
          </p:nvPr>
        </p:nvSpPr>
        <p:spPr/>
        <p:txBody>
          <a:bodyPr/>
          <a:lstStyle/>
          <a:p>
            <a:r>
              <a:rPr lang="en-US" dirty="0" smtClean="0">
                <a:solidFill>
                  <a:srgbClr val="FFC000"/>
                </a:solidFill>
                <a:effectLst/>
              </a:rPr>
              <a:t>Evidence Based Medicine--Definition</a:t>
            </a:r>
          </a:p>
        </p:txBody>
      </p:sp>
      <p:sp>
        <p:nvSpPr>
          <p:cNvPr id="7" name="Content Placeholder 6"/>
          <p:cNvSpPr>
            <a:spLocks noGrp="1"/>
          </p:cNvSpPr>
          <p:nvPr>
            <p:ph idx="1"/>
          </p:nvPr>
        </p:nvSpPr>
        <p:spPr>
          <a:xfrm>
            <a:off x="914400" y="1905000"/>
            <a:ext cx="8229600" cy="4191000"/>
          </a:xfrm>
        </p:spPr>
        <p:txBody>
          <a:bodyPr/>
          <a:lstStyle/>
          <a:p>
            <a:r>
              <a:rPr lang="en-US" sz="2800" dirty="0">
                <a:effectLst>
                  <a:outerShdw blurRad="38100" dist="38100" dir="2700000" algn="tl">
                    <a:srgbClr val="000000">
                      <a:alpha val="43137"/>
                    </a:srgbClr>
                  </a:outerShdw>
                </a:effectLst>
              </a:rPr>
              <a:t>Evidence based medicine (EBM) is defined as </a:t>
            </a:r>
            <a:r>
              <a:rPr lang="ja-JP" altLang="en-US" sz="2800" dirty="0">
                <a:effectLst>
                  <a:outerShdw blurRad="38100" dist="38100" dir="2700000" algn="tl">
                    <a:srgbClr val="000000">
                      <a:alpha val="43137"/>
                    </a:srgbClr>
                  </a:outerShdw>
                </a:effectLst>
              </a:rPr>
              <a:t>“</a:t>
            </a:r>
            <a:r>
              <a:rPr lang="en-US" altLang="ja-JP" sz="2800" dirty="0">
                <a:effectLst>
                  <a:outerShdw blurRad="38100" dist="38100" dir="2700000" algn="tl">
                    <a:srgbClr val="000000">
                      <a:alpha val="43137"/>
                    </a:srgbClr>
                  </a:outerShdw>
                </a:effectLst>
              </a:rPr>
              <a:t>conscientious, explicit, and judicious use of current best evidence and knowledge of patient values by well-trained experienced healthcare professionals (</a:t>
            </a:r>
            <a:r>
              <a:rPr lang="en-US" altLang="ja-JP" sz="2800" i="1" dirty="0">
                <a:effectLst>
                  <a:outerShdw blurRad="38100" dist="38100" dir="2700000" algn="tl">
                    <a:srgbClr val="000000">
                      <a:alpha val="43137"/>
                    </a:srgbClr>
                  </a:outerShdw>
                </a:effectLst>
              </a:rPr>
              <a:t>Institute of Medicine</a:t>
            </a:r>
            <a:r>
              <a:rPr lang="en-US" altLang="ja-JP" sz="2800" dirty="0">
                <a:effectLst>
                  <a:outerShdw blurRad="38100" dist="38100" dir="2700000" algn="tl">
                    <a:srgbClr val="000000">
                      <a:alpha val="43137"/>
                    </a:srgbClr>
                  </a:outerShdw>
                </a:effectLst>
              </a:rPr>
              <a:t>).</a:t>
            </a:r>
          </a:p>
          <a:p>
            <a:r>
              <a:rPr lang="en-US" sz="2800" dirty="0">
                <a:effectLst>
                  <a:outerShdw blurRad="38100" dist="38100" dir="2700000" algn="tl">
                    <a:srgbClr val="000000">
                      <a:alpha val="43137"/>
                    </a:srgbClr>
                  </a:outerShdw>
                </a:effectLst>
              </a:rPr>
              <a:t>This means patients should receive care based on the best available scientific knowledge. Care should not vary illogically from clinician to clinician or from place to place.</a:t>
            </a:r>
          </a:p>
          <a:p>
            <a:endParaRPr lang="en-US" dirty="0" smtClean="0"/>
          </a:p>
        </p:txBody>
      </p:sp>
      <p:sp>
        <p:nvSpPr>
          <p:cNvPr id="4" name="Date Placeholder 3"/>
          <p:cNvSpPr>
            <a:spLocks noGrp="1"/>
          </p:cNvSpPr>
          <p:nvPr>
            <p:ph type="dt" sz="quarter" idx="10"/>
          </p:nvPr>
        </p:nvSpPr>
        <p:spPr/>
        <p:txBody>
          <a:bodyPr/>
          <a:lstStyle/>
          <a:p>
            <a:r>
              <a:rPr lang="en-US" smtClean="0"/>
              <a:t>4th November, 2017</a:t>
            </a:r>
            <a:endParaRPr lang="en-US" dirty="0"/>
          </a:p>
        </p:txBody>
      </p:sp>
      <p:sp>
        <p:nvSpPr>
          <p:cNvPr id="2" name="Footer Placeholder 1"/>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sz="7200" dirty="0">
                <a:solidFill>
                  <a:schemeClr val="accent1"/>
                </a:solidFill>
              </a:rPr>
              <a:t>Definitions</a:t>
            </a:r>
          </a:p>
        </p:txBody>
      </p:sp>
      <p:sp>
        <p:nvSpPr>
          <p:cNvPr id="9" name="Content Placeholder 8"/>
          <p:cNvSpPr>
            <a:spLocks noGrp="1"/>
          </p:cNvSpPr>
          <p:nvPr>
            <p:ph idx="1"/>
          </p:nvPr>
        </p:nvSpPr>
        <p:spPr>
          <a:xfrm>
            <a:off x="914400" y="1828800"/>
            <a:ext cx="7696200" cy="4267200"/>
          </a:xfrm>
        </p:spPr>
        <p:txBody>
          <a:bodyPr/>
          <a:lstStyle/>
          <a:p>
            <a:r>
              <a:rPr lang="en-GB" sz="2800" b="1" dirty="0">
                <a:solidFill>
                  <a:srgbClr val="FFFF00"/>
                </a:solidFill>
              </a:rPr>
              <a:t>Patient safety </a:t>
            </a:r>
            <a:r>
              <a:rPr lang="en-GB" sz="2800" b="1" dirty="0">
                <a:solidFill>
                  <a:srgbClr val="FFFF00"/>
                </a:solidFill>
                <a:effectLst/>
              </a:rPr>
              <a:t> </a:t>
            </a:r>
            <a:r>
              <a:rPr lang="en-GB" sz="2800" dirty="0">
                <a:effectLst/>
              </a:rPr>
              <a:t>is the reduction of risk of unnecessary harm associated with health care to an acceptable minimum.</a:t>
            </a:r>
            <a:endParaRPr lang="en-GB" sz="2800" i="1" dirty="0">
              <a:solidFill>
                <a:srgbClr val="FFFF00"/>
              </a:solidFill>
            </a:endParaRPr>
          </a:p>
          <a:p>
            <a:r>
              <a:rPr lang="en-GB" sz="2800" b="1" dirty="0">
                <a:solidFill>
                  <a:srgbClr val="FFFF00"/>
                </a:solidFill>
              </a:rPr>
              <a:t>Patient harm </a:t>
            </a:r>
            <a:r>
              <a:rPr lang="en-GB" sz="2800" dirty="0"/>
              <a:t>is any unintended and unnecessary harm resulting from, or contributed by, health care. This includes the absence of indicated medical treatment.</a:t>
            </a:r>
          </a:p>
          <a:p>
            <a:r>
              <a:rPr lang="en-GB" sz="2800" dirty="0"/>
              <a:t>An </a:t>
            </a:r>
            <a:r>
              <a:rPr lang="en-GB" sz="2800" b="1" dirty="0">
                <a:solidFill>
                  <a:srgbClr val="FFFF00"/>
                </a:solidFill>
              </a:rPr>
              <a:t>adverse event </a:t>
            </a:r>
            <a:r>
              <a:rPr lang="en-GB" sz="2800" dirty="0"/>
              <a:t>is an incident during care that results in patient harm.</a:t>
            </a:r>
          </a:p>
        </p:txBody>
      </p:sp>
      <p:sp>
        <p:nvSpPr>
          <p:cNvPr id="5" name="Date Placeholder 4"/>
          <p:cNvSpPr>
            <a:spLocks noGrp="1"/>
          </p:cNvSpPr>
          <p:nvPr>
            <p:ph type="dt" sz="half" idx="10"/>
          </p:nvPr>
        </p:nvSpPr>
        <p:spPr/>
        <p:txBody>
          <a:bodyPr/>
          <a:lstStyle/>
          <a:p>
            <a:r>
              <a:rPr lang="en-US" smtClean="0"/>
              <a:t>4th November, 2017</a:t>
            </a:r>
            <a:endParaRPr lang="en-US" dirty="0"/>
          </a:p>
        </p:txBody>
      </p:sp>
      <p:sp>
        <p:nvSpPr>
          <p:cNvPr id="6" name="Footer Placeholder 5"/>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BFCF3A54-9E3A-4937-B9D8-5EA9202F7162}" type="slidenum">
              <a:rPr lang="en-US" smtClean="0"/>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z="6000" dirty="0">
                <a:solidFill>
                  <a:srgbClr val="FFC000"/>
                </a:solidFill>
                <a:effectLst/>
              </a:rPr>
              <a:t>Clinical Guidelines</a:t>
            </a:r>
          </a:p>
        </p:txBody>
      </p:sp>
      <p:sp>
        <p:nvSpPr>
          <p:cNvPr id="3" name="Content Placeholder 2"/>
          <p:cNvSpPr>
            <a:spLocks noGrp="1"/>
          </p:cNvSpPr>
          <p:nvPr>
            <p:ph idx="1"/>
          </p:nvPr>
        </p:nvSpPr>
        <p:spPr>
          <a:xfrm>
            <a:off x="838200" y="1967346"/>
            <a:ext cx="8305800" cy="4128655"/>
          </a:xfrm>
        </p:spPr>
        <p:txBody>
          <a:bodyPr/>
          <a:lstStyle/>
          <a:p>
            <a:pPr>
              <a:defRPr/>
            </a:pPr>
            <a:r>
              <a:rPr lang="en-US" sz="2800" dirty="0" smtClean="0">
                <a:effectLst/>
                <a:ea typeface="+mn-ea"/>
              </a:rPr>
              <a:t>There are now clear guidelines and checklists to follow for the management </a:t>
            </a:r>
            <a:r>
              <a:rPr lang="en-US" sz="2800" dirty="0">
                <a:effectLst/>
                <a:ea typeface="+mn-ea"/>
              </a:rPr>
              <a:t>of most conditions which are backed by evidence based results from controlled studies.</a:t>
            </a:r>
            <a:endParaRPr lang="en-US" sz="2800" dirty="0" smtClean="0">
              <a:effectLst/>
              <a:ea typeface="+mn-ea"/>
            </a:endParaRPr>
          </a:p>
          <a:p>
            <a:pPr>
              <a:defRPr/>
            </a:pPr>
            <a:r>
              <a:rPr lang="en-US" sz="2800" dirty="0" smtClean="0">
                <a:effectLst/>
                <a:ea typeface="+mn-ea"/>
              </a:rPr>
              <a:t>Adhering to clinical guidelines derived from EBM fosters good practice and improves the quality of care and patient safety. </a:t>
            </a:r>
          </a:p>
          <a:p>
            <a:pPr>
              <a:defRPr/>
            </a:pPr>
            <a:r>
              <a:rPr lang="en-US" sz="2800" dirty="0" smtClean="0">
                <a:effectLst/>
                <a:ea typeface="+mn-ea"/>
              </a:rPr>
              <a:t>A typical example of a guideline is the WHO Safety checklist  used in operating theatres.                 </a:t>
            </a:r>
          </a:p>
          <a:p>
            <a:pPr>
              <a:defRPr/>
            </a:pPr>
            <a:endParaRPr lang="en-US" sz="2000" b="1" dirty="0">
              <a:effectLst/>
              <a:ea typeface="+mn-ea"/>
            </a:endParaRPr>
          </a:p>
          <a:p>
            <a:pPr>
              <a:defRPr/>
            </a:pPr>
            <a:endParaRPr lang="en-US" sz="2400" b="1" dirty="0">
              <a:ea typeface="+mn-ea"/>
            </a:endParaRPr>
          </a:p>
        </p:txBody>
      </p:sp>
      <p:sp>
        <p:nvSpPr>
          <p:cNvPr id="6" name="Date Placeholder 5"/>
          <p:cNvSpPr>
            <a:spLocks noGrp="1"/>
          </p:cNvSpPr>
          <p:nvPr>
            <p:ph type="dt" sz="quarter" idx="10"/>
          </p:nvPr>
        </p:nvSpPr>
        <p:spPr/>
        <p:txBody>
          <a:bodyPr/>
          <a:lstStyle/>
          <a:p>
            <a:r>
              <a:rPr lang="en-US" smtClean="0"/>
              <a:t>4th November, 2017</a:t>
            </a:r>
            <a:endParaRPr lang="en-US" dirty="0"/>
          </a:p>
        </p:txBody>
      </p:sp>
      <p:sp>
        <p:nvSpPr>
          <p:cNvPr id="4" name="Footer Placeholder 3"/>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F4ECB0BF-9AAE-418F-9056-2D712E6B8861}"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Surgical Safety Checklist</a:t>
            </a:r>
            <a:endParaRPr lang="en-US" dirty="0"/>
          </a:p>
        </p:txBody>
      </p:sp>
      <p:sp>
        <p:nvSpPr>
          <p:cNvPr id="8" name="Content Placeholder 7"/>
          <p:cNvSpPr>
            <a:spLocks noGrp="1"/>
          </p:cNvSpPr>
          <p:nvPr>
            <p:ph idx="1"/>
          </p:nvPr>
        </p:nvSpPr>
        <p:spPr>
          <a:xfrm>
            <a:off x="914400" y="1828800"/>
            <a:ext cx="8001000" cy="4267200"/>
          </a:xfrm>
        </p:spPr>
        <p:txBody>
          <a:bodyPr/>
          <a:lstStyle/>
          <a:p>
            <a:r>
              <a:rPr lang="en-GB" dirty="0" smtClean="0"/>
              <a:t>It is now universally recommended by accrediting bodies to use the safety checklist as there is overwhelming clinical evidence that it improves patient safety.</a:t>
            </a:r>
          </a:p>
          <a:p>
            <a:r>
              <a:rPr lang="en-GB" dirty="0" smtClean="0"/>
              <a:t>Local adaptation of the checklist is encouraged to ensure effective integration into clinical practice in a hospital. </a:t>
            </a:r>
          </a:p>
        </p:txBody>
      </p:sp>
      <p:sp>
        <p:nvSpPr>
          <p:cNvPr id="5" name="Date Placeholder 4"/>
          <p:cNvSpPr>
            <a:spLocks noGrp="1"/>
          </p:cNvSpPr>
          <p:nvPr>
            <p:ph type="dt" sz="half" idx="10"/>
          </p:nvPr>
        </p:nvSpPr>
        <p:spPr/>
        <p:txBody>
          <a:bodyPr/>
          <a:lstStyle/>
          <a:p>
            <a:r>
              <a:rPr lang="en-US" smtClean="0"/>
              <a:t>4th November, 2017</a:t>
            </a:r>
            <a:endParaRPr lang="en-US" dirty="0"/>
          </a:p>
        </p:txBody>
      </p:sp>
      <p:sp>
        <p:nvSpPr>
          <p:cNvPr id="6" name="Footer Placeholder 5"/>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BFCF3A54-9E3A-4937-B9D8-5EA9202F7162}" type="slidenum">
              <a:rPr lang="en-US" smtClean="0"/>
              <a:pPr/>
              <a:t>21</a:t>
            </a:fld>
            <a:endParaRPr lang="en-US" dirty="0"/>
          </a:p>
        </p:txBody>
      </p:sp>
    </p:spTree>
    <p:extLst>
      <p:ext uri="{BB962C8B-B14F-4D97-AF65-F5344CB8AC3E}">
        <p14:creationId xmlns:p14="http://schemas.microsoft.com/office/powerpoint/2010/main" val="138465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solidFill>
              </a:rPr>
              <a:t>WHO Surgical Safety List</a:t>
            </a:r>
            <a:endParaRPr lang="en-GB" dirty="0">
              <a:solidFill>
                <a:schemeClr val="accent5"/>
              </a:solidFill>
            </a:endParaRPr>
          </a:p>
        </p:txBody>
      </p:sp>
      <p:sp>
        <p:nvSpPr>
          <p:cNvPr id="3" name="Content Placeholder 2"/>
          <p:cNvSpPr>
            <a:spLocks noGrp="1"/>
          </p:cNvSpPr>
          <p:nvPr>
            <p:ph idx="1"/>
          </p:nvPr>
        </p:nvSpPr>
        <p:spPr>
          <a:xfrm>
            <a:off x="914400" y="1905000"/>
            <a:ext cx="8229600" cy="4114800"/>
          </a:xfrm>
        </p:spPr>
        <p:txBody>
          <a:bodyPr/>
          <a:lstStyle/>
          <a:p>
            <a:r>
              <a:rPr lang="en-GB" sz="4000" dirty="0"/>
              <a:t>‘Sign In’ before induction of anaesthesia.</a:t>
            </a:r>
          </a:p>
          <a:p>
            <a:r>
              <a:rPr lang="en-GB" sz="4000" dirty="0"/>
              <a:t>‘Time out’ before start of surgical intervention…skin incision.</a:t>
            </a:r>
          </a:p>
          <a:p>
            <a:r>
              <a:rPr lang="en-GB" sz="4000" dirty="0"/>
              <a:t>‘Sign Out’ before any member of the team leaves theatre</a:t>
            </a:r>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22</a:t>
            </a:fld>
            <a:endParaRPr lang="en-US" dirty="0"/>
          </a:p>
        </p:txBody>
      </p:sp>
    </p:spTree>
    <p:extLst>
      <p:ext uri="{BB962C8B-B14F-4D97-AF65-F5344CB8AC3E}">
        <p14:creationId xmlns:p14="http://schemas.microsoft.com/office/powerpoint/2010/main" val="1065924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WHO Surgical Safety ‘Sign In’</a:t>
            </a:r>
            <a:endParaRPr lang="en-GB" dirty="0">
              <a:solidFill>
                <a:srgbClr val="FFC000"/>
              </a:solidFill>
            </a:endParaRPr>
          </a:p>
        </p:txBody>
      </p:sp>
      <p:sp>
        <p:nvSpPr>
          <p:cNvPr id="3" name="Content Placeholder 2"/>
          <p:cNvSpPr>
            <a:spLocks noGrp="1"/>
          </p:cNvSpPr>
          <p:nvPr>
            <p:ph idx="1"/>
          </p:nvPr>
        </p:nvSpPr>
        <p:spPr>
          <a:xfrm>
            <a:off x="838200" y="1828800"/>
            <a:ext cx="8305800" cy="4267200"/>
          </a:xfrm>
        </p:spPr>
        <p:txBody>
          <a:bodyPr/>
          <a:lstStyle/>
          <a:p>
            <a:r>
              <a:rPr lang="en-GB" sz="2800" dirty="0"/>
              <a:t>Has the patient confirmed identity, site, procedure and consent?</a:t>
            </a:r>
          </a:p>
          <a:p>
            <a:r>
              <a:rPr lang="en-GB" sz="2800" dirty="0"/>
              <a:t>Is the surgical site marked?</a:t>
            </a:r>
          </a:p>
          <a:p>
            <a:r>
              <a:rPr lang="en-GB" sz="2800" dirty="0"/>
              <a:t>Is the anaesthesia machine and medication check complete?</a:t>
            </a:r>
          </a:p>
          <a:p>
            <a:r>
              <a:rPr lang="en-GB" sz="2800" dirty="0"/>
              <a:t>Known allergies?</a:t>
            </a:r>
          </a:p>
          <a:p>
            <a:r>
              <a:rPr lang="en-GB" sz="2800" dirty="0"/>
              <a:t>Difficult airway/aspiration risk?</a:t>
            </a:r>
          </a:p>
          <a:p>
            <a:r>
              <a:rPr lang="en-GB" sz="2800" dirty="0"/>
              <a:t>Risk of &gt;500mls of blood loss (7ml/kg in child)?</a:t>
            </a:r>
          </a:p>
          <a:p>
            <a:endParaRPr lang="en-GB" dirty="0"/>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23</a:t>
            </a:fld>
            <a:endParaRPr lang="en-US" dirty="0"/>
          </a:p>
        </p:txBody>
      </p:sp>
    </p:spTree>
    <p:extLst>
      <p:ext uri="{BB962C8B-B14F-4D97-AF65-F5344CB8AC3E}">
        <p14:creationId xmlns:p14="http://schemas.microsoft.com/office/powerpoint/2010/main" val="1272885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WHO Surgical Safety ‘Time Out’</a:t>
            </a:r>
            <a:endParaRPr lang="en-GB" dirty="0">
              <a:solidFill>
                <a:srgbClr val="FFC000"/>
              </a:solidFill>
            </a:endParaRPr>
          </a:p>
        </p:txBody>
      </p:sp>
      <p:sp>
        <p:nvSpPr>
          <p:cNvPr id="3" name="Content Placeholder 2"/>
          <p:cNvSpPr>
            <a:spLocks noGrp="1"/>
          </p:cNvSpPr>
          <p:nvPr>
            <p:ph idx="1"/>
          </p:nvPr>
        </p:nvSpPr>
        <p:spPr/>
        <p:txBody>
          <a:bodyPr/>
          <a:lstStyle/>
          <a:p>
            <a:r>
              <a:rPr lang="en-GB" sz="2400" dirty="0"/>
              <a:t>Have all team members introduced themselves by name and role.</a:t>
            </a:r>
          </a:p>
          <a:p>
            <a:r>
              <a:rPr lang="en-GB" sz="2400" dirty="0"/>
              <a:t>Surgeon, anaesthetist &amp; registered practitioner to confirm name of patient, procedure, site and position planned.</a:t>
            </a:r>
          </a:p>
          <a:p>
            <a:r>
              <a:rPr lang="en-GB" sz="2400" dirty="0"/>
              <a:t>What are the anticipated critical surgical, anaesthetic and nursing events?</a:t>
            </a:r>
          </a:p>
          <a:p>
            <a:r>
              <a:rPr lang="en-GB" sz="2400" dirty="0"/>
              <a:t>Has the SSI bundle been undertaken as well as VTE prophylaxis?</a:t>
            </a:r>
          </a:p>
          <a:p>
            <a:r>
              <a:rPr lang="en-GB" sz="2400" dirty="0"/>
              <a:t>Is essential imaging displayed if required?</a:t>
            </a:r>
          </a:p>
          <a:p>
            <a:endParaRPr lang="en-GB" dirty="0"/>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24</a:t>
            </a:fld>
            <a:endParaRPr lang="en-US" dirty="0"/>
          </a:p>
        </p:txBody>
      </p:sp>
    </p:spTree>
    <p:extLst>
      <p:ext uri="{BB962C8B-B14F-4D97-AF65-F5344CB8AC3E}">
        <p14:creationId xmlns:p14="http://schemas.microsoft.com/office/powerpoint/2010/main" val="1307155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WHO Surgical Safety ‘Sign Out’</a:t>
            </a:r>
            <a:endParaRPr lang="en-GB" dirty="0">
              <a:solidFill>
                <a:srgbClr val="FFC000"/>
              </a:solidFill>
            </a:endParaRPr>
          </a:p>
        </p:txBody>
      </p:sp>
      <p:sp>
        <p:nvSpPr>
          <p:cNvPr id="3" name="Content Placeholder 2"/>
          <p:cNvSpPr>
            <a:spLocks noGrp="1"/>
          </p:cNvSpPr>
          <p:nvPr>
            <p:ph idx="1"/>
          </p:nvPr>
        </p:nvSpPr>
        <p:spPr/>
        <p:txBody>
          <a:bodyPr/>
          <a:lstStyle/>
          <a:p>
            <a:r>
              <a:rPr lang="en-GB" sz="2800" dirty="0"/>
              <a:t>Registered Practitioner verbally confirms:</a:t>
            </a:r>
          </a:p>
          <a:p>
            <a:pPr lvl="1"/>
            <a:r>
              <a:rPr lang="en-GB" sz="2400" dirty="0"/>
              <a:t>name of procedure is recorded</a:t>
            </a:r>
          </a:p>
          <a:p>
            <a:pPr lvl="1"/>
            <a:r>
              <a:rPr lang="en-GB" sz="2400" dirty="0"/>
              <a:t>Instrument, swab and sharp counts completed</a:t>
            </a:r>
          </a:p>
          <a:p>
            <a:pPr lvl="1"/>
            <a:r>
              <a:rPr lang="en-GB" sz="2400" dirty="0"/>
              <a:t>The specimen is labelled</a:t>
            </a:r>
          </a:p>
          <a:p>
            <a:pPr lvl="1"/>
            <a:r>
              <a:rPr lang="en-GB" sz="2400" dirty="0"/>
              <a:t>If any equipment issues have been noted that need to be addressed</a:t>
            </a:r>
          </a:p>
          <a:p>
            <a:r>
              <a:rPr lang="en-GB" sz="2800" dirty="0"/>
              <a:t>Surgeon, anaesthetist, Nurse to state key concerns during recovery and patient management.</a:t>
            </a:r>
          </a:p>
          <a:p>
            <a:pPr lvl="1"/>
            <a:endParaRPr lang="en-GB" dirty="0"/>
          </a:p>
        </p:txBody>
      </p:sp>
      <p:sp>
        <p:nvSpPr>
          <p:cNvPr id="4" name="Date Placeholder 3"/>
          <p:cNvSpPr>
            <a:spLocks noGrp="1"/>
          </p:cNvSpPr>
          <p:nvPr>
            <p:ph type="dt" sz="half" idx="10"/>
          </p:nvPr>
        </p:nvSpPr>
        <p:spPr/>
        <p:txBody>
          <a:bodyPr/>
          <a:lstStyle/>
          <a:p>
            <a:r>
              <a:rPr lang="en-US" smtClean="0"/>
              <a:t>4th November, 2017</a:t>
            </a:r>
            <a:endParaRPr lang="en-US"/>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a:p>
        </p:txBody>
      </p:sp>
      <p:sp>
        <p:nvSpPr>
          <p:cNvPr id="6" name="Slide Number Placeholder 5"/>
          <p:cNvSpPr>
            <a:spLocks noGrp="1"/>
          </p:cNvSpPr>
          <p:nvPr>
            <p:ph type="sldNum" sz="quarter" idx="12"/>
          </p:nvPr>
        </p:nvSpPr>
        <p:spPr/>
        <p:txBody>
          <a:bodyPr/>
          <a:lstStyle/>
          <a:p>
            <a:fld id="{F4ECB0BF-9AAE-418F-9056-2D712E6B8861}" type="slidenum">
              <a:rPr lang="en-US" smtClean="0"/>
              <a:pPr/>
              <a:t>25</a:t>
            </a:fld>
            <a:endParaRPr lang="en-US"/>
          </a:p>
        </p:txBody>
      </p:sp>
    </p:spTree>
    <p:extLst>
      <p:ext uri="{BB962C8B-B14F-4D97-AF65-F5344CB8AC3E}">
        <p14:creationId xmlns:p14="http://schemas.microsoft.com/office/powerpoint/2010/main" val="1665792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26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186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200150" y="1600200"/>
            <a:ext cx="7086600" cy="2590800"/>
          </a:xfrm>
        </p:spPr>
        <p:txBody>
          <a:bodyPr/>
          <a:lstStyle/>
          <a:p>
            <a:pPr>
              <a:defRPr/>
            </a:pPr>
            <a:r>
              <a:rPr lang="en-US" sz="5400" dirty="0">
                <a:solidFill>
                  <a:schemeClr val="tx1"/>
                </a:solidFill>
                <a:effectLst/>
                <a:ea typeface="+mj-ea"/>
              </a:rPr>
              <a:t>Improving Patient Safety</a:t>
            </a:r>
            <a:r>
              <a:rPr lang="en-US" sz="5400" dirty="0">
                <a:solidFill>
                  <a:srgbClr val="FFFF00"/>
                </a:solidFill>
                <a:effectLst/>
                <a:ea typeface="+mj-ea"/>
              </a:rPr>
              <a:t/>
            </a:r>
            <a:br>
              <a:rPr lang="en-US" sz="5400" dirty="0">
                <a:solidFill>
                  <a:srgbClr val="FFFF00"/>
                </a:solidFill>
                <a:effectLst/>
                <a:ea typeface="+mj-ea"/>
              </a:rPr>
            </a:br>
            <a:endParaRPr lang="en-US" dirty="0">
              <a:solidFill>
                <a:srgbClr val="FFFF00"/>
              </a:solidFill>
              <a:ea typeface="+mj-ea"/>
            </a:endParaRPr>
          </a:p>
        </p:txBody>
      </p:sp>
      <p:sp>
        <p:nvSpPr>
          <p:cNvPr id="48130" name="Text Placeholder 2"/>
          <p:cNvSpPr>
            <a:spLocks noGrp="1"/>
          </p:cNvSpPr>
          <p:nvPr>
            <p:ph type="subTitle" sz="quarter" idx="1"/>
          </p:nvPr>
        </p:nvSpPr>
        <p:spPr>
          <a:xfrm>
            <a:off x="1219200" y="4191000"/>
            <a:ext cx="7010400" cy="1828800"/>
          </a:xfrm>
        </p:spPr>
        <p:txBody>
          <a:bodyPr/>
          <a:lstStyle/>
          <a:p>
            <a:r>
              <a:rPr lang="en-US" sz="5400" b="1" dirty="0" smtClean="0">
                <a:solidFill>
                  <a:srgbClr val="FFFF00"/>
                </a:solidFill>
                <a:effectLst/>
              </a:rPr>
              <a:t>Role of the Nurse</a:t>
            </a:r>
            <a:endParaRPr lang="en-US" sz="5400" b="1" dirty="0">
              <a:solidFill>
                <a:srgbClr val="FFFF00"/>
              </a:solidFill>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441960"/>
            <a:ext cx="2743200" cy="1386842"/>
          </a:xfrm>
        </p:spPr>
        <p:txBody>
          <a:bodyPr/>
          <a:lstStyle/>
          <a:p>
            <a:r>
              <a:rPr lang="en-GB" sz="3200" dirty="0">
                <a:solidFill>
                  <a:srgbClr val="FFC000"/>
                </a:solidFill>
              </a:rPr>
              <a:t>The </a:t>
            </a:r>
            <a:r>
              <a:rPr lang="en-GB" sz="3200" dirty="0" smtClean="0">
                <a:solidFill>
                  <a:srgbClr val="FFC000"/>
                </a:solidFill>
              </a:rPr>
              <a:t>Nurse &amp; </a:t>
            </a:r>
            <a:r>
              <a:rPr lang="en-GB" sz="3200" dirty="0">
                <a:solidFill>
                  <a:srgbClr val="FFC000"/>
                </a:solidFill>
              </a:rPr>
              <a:t>Patient Safety</a:t>
            </a:r>
          </a:p>
        </p:txBody>
      </p:sp>
      <p:pic>
        <p:nvPicPr>
          <p:cNvPr id="10" name="Content Placeholder 9" descr="IMG_0478 (1).jpg"/>
          <p:cNvPicPr>
            <a:picLocks noGrp="1" noChangeAspect="1"/>
          </p:cNvPicPr>
          <p:nvPr>
            <p:ph idx="1"/>
          </p:nvPr>
        </p:nvPicPr>
        <p:blipFill>
          <a:blip r:embed="rId3" cstate="print"/>
          <a:stretch>
            <a:fillRect/>
          </a:stretch>
        </p:blipFill>
        <p:spPr>
          <a:xfrm>
            <a:off x="3657600" y="457200"/>
            <a:ext cx="5486400" cy="5410200"/>
          </a:xfrm>
        </p:spPr>
      </p:pic>
      <p:sp>
        <p:nvSpPr>
          <p:cNvPr id="9" name="Text Placeholder 8"/>
          <p:cNvSpPr>
            <a:spLocks noGrp="1"/>
          </p:cNvSpPr>
          <p:nvPr>
            <p:ph type="body" sz="half" idx="2"/>
          </p:nvPr>
        </p:nvSpPr>
        <p:spPr>
          <a:xfrm>
            <a:off x="838200" y="1965960"/>
            <a:ext cx="2819400" cy="4053840"/>
          </a:xfrm>
        </p:spPr>
        <p:txBody>
          <a:bodyPr/>
          <a:lstStyle/>
          <a:p>
            <a:r>
              <a:rPr lang="en-US" altLang="ja-JP" sz="2400" b="1" dirty="0">
                <a:effectLst/>
              </a:rPr>
              <a:t>Nurses intercept over 80% of all medication errors made by doctors, pharmacists, and others prior to the provision of those medications to patients.</a:t>
            </a:r>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28</a:t>
            </a:fld>
            <a:endParaRPr lang="en-US" dirty="0"/>
          </a:p>
        </p:txBody>
      </p:sp>
    </p:spTree>
    <p:extLst>
      <p:ext uri="{BB962C8B-B14F-4D97-AF65-F5344CB8AC3E}">
        <p14:creationId xmlns:p14="http://schemas.microsoft.com/office/powerpoint/2010/main" val="34815059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4th November, 2017</a:t>
            </a:r>
            <a:endParaRPr lang="en-US" dirty="0"/>
          </a:p>
        </p:txBody>
      </p:sp>
      <p:sp>
        <p:nvSpPr>
          <p:cNvPr id="3" name="Footer Placeholder 2"/>
          <p:cNvSpPr>
            <a:spLocks noGrp="1"/>
          </p:cNvSpPr>
          <p:nvPr>
            <p:ph type="ftr" sz="quarter" idx="11"/>
          </p:nvPr>
        </p:nvSpPr>
        <p:spPr/>
        <p:txBody>
          <a:bodyPr/>
          <a:lstStyle/>
          <a:p>
            <a:r>
              <a:rPr lang="en-US" smtClean="0"/>
              <a:t>The 7th Annual Nursing Scientific Symposium, Nairobi Hospital</a:t>
            </a:r>
            <a:endParaRPr lang="en-US" dirty="0"/>
          </a:p>
        </p:txBody>
      </p:sp>
      <p:sp>
        <p:nvSpPr>
          <p:cNvPr id="4" name="Slide Number Placeholder 3"/>
          <p:cNvSpPr>
            <a:spLocks noGrp="1"/>
          </p:cNvSpPr>
          <p:nvPr>
            <p:ph type="sldNum" sz="quarter" idx="12"/>
          </p:nvPr>
        </p:nvSpPr>
        <p:spPr/>
        <p:txBody>
          <a:bodyPr/>
          <a:lstStyle/>
          <a:p>
            <a:fld id="{5A1D4F97-BC76-44C2-8514-F045616F965D}" type="slidenum">
              <a:rPr lang="en-US" smtClean="0"/>
              <a:pPr/>
              <a:t>29</a:t>
            </a:fld>
            <a:endParaRPr lang="en-US" dirty="0"/>
          </a:p>
        </p:txBody>
      </p:sp>
      <p:pic>
        <p:nvPicPr>
          <p:cNvPr id="5" name="Picture 2"/>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Tree>
    <p:extLst>
      <p:ext uri="{BB962C8B-B14F-4D97-AF65-F5344CB8AC3E}">
        <p14:creationId xmlns:p14="http://schemas.microsoft.com/office/powerpoint/2010/main" val="1464337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304802"/>
            <a:ext cx="7543800" cy="1431925"/>
          </a:xfrm>
        </p:spPr>
        <p:txBody>
          <a:bodyPr/>
          <a:lstStyle/>
          <a:p>
            <a:r>
              <a:rPr lang="en-US" sz="6000" dirty="0" smtClean="0">
                <a:solidFill>
                  <a:srgbClr val="FFFF00"/>
                </a:solidFill>
              </a:rPr>
              <a:t>Patient Safety</a:t>
            </a:r>
            <a:endParaRPr lang="en-US" sz="6000" dirty="0">
              <a:solidFill>
                <a:srgbClr val="FFFF00"/>
              </a:solidFill>
            </a:endParaRPr>
          </a:p>
        </p:txBody>
      </p:sp>
      <p:sp>
        <p:nvSpPr>
          <p:cNvPr id="8" name="Content Placeholder 7"/>
          <p:cNvSpPr>
            <a:spLocks noGrp="1"/>
          </p:cNvSpPr>
          <p:nvPr>
            <p:ph idx="1"/>
          </p:nvPr>
        </p:nvSpPr>
        <p:spPr>
          <a:xfrm>
            <a:off x="1066800" y="2057400"/>
            <a:ext cx="7010400" cy="4038600"/>
          </a:xfrm>
        </p:spPr>
        <p:txBody>
          <a:bodyPr/>
          <a:lstStyle/>
          <a:p>
            <a:r>
              <a:rPr lang="en-US" sz="2800" dirty="0"/>
              <a:t>Until </a:t>
            </a:r>
            <a:r>
              <a:rPr lang="en-US" sz="2800" dirty="0" smtClean="0"/>
              <a:t>about 2-3 decades ago, </a:t>
            </a:r>
            <a:r>
              <a:rPr lang="en-US" sz="2800" dirty="0"/>
              <a:t>it was assumed that adverse clinical outcomes resulted from unavoidable complications caused by the patient’s condition and comorbidities.</a:t>
            </a:r>
          </a:p>
          <a:p>
            <a:r>
              <a:rPr lang="en-US" sz="2800" dirty="0"/>
              <a:t>This assumption started to be questioned in the 1980s &amp; 1990s as healthcare started to be investigated in a more structured and scientific manner.</a:t>
            </a:r>
          </a:p>
          <a:p>
            <a:endParaRPr lang="en-US" dirty="0"/>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3</a:t>
            </a:fld>
            <a:endParaRPr lang="en-US" dirty="0"/>
          </a:p>
        </p:txBody>
      </p:sp>
    </p:spTree>
    <p:extLst>
      <p:ext uri="{BB962C8B-B14F-4D97-AF65-F5344CB8AC3E}">
        <p14:creationId xmlns:p14="http://schemas.microsoft.com/office/powerpoint/2010/main" val="396130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smtClean="0">
                <a:solidFill>
                  <a:srgbClr val="FFFF00"/>
                </a:solidFill>
              </a:rPr>
              <a:t>Retaining Nurses</a:t>
            </a:r>
          </a:p>
        </p:txBody>
      </p:sp>
      <p:sp>
        <p:nvSpPr>
          <p:cNvPr id="49154" name="Content Placeholder 2"/>
          <p:cNvSpPr>
            <a:spLocks noGrp="1"/>
          </p:cNvSpPr>
          <p:nvPr>
            <p:ph sz="half" idx="1"/>
          </p:nvPr>
        </p:nvSpPr>
        <p:spPr>
          <a:xfrm>
            <a:off x="914400" y="1905000"/>
            <a:ext cx="3733800" cy="4191000"/>
          </a:xfrm>
        </p:spPr>
        <p:txBody>
          <a:bodyPr/>
          <a:lstStyle/>
          <a:p>
            <a:r>
              <a:rPr lang="en-US" sz="2400" dirty="0">
                <a:effectLst>
                  <a:outerShdw blurRad="38100" dist="38100" dir="2700000" algn="tl">
                    <a:srgbClr val="000000">
                      <a:alpha val="43137"/>
                    </a:srgbClr>
                  </a:outerShdw>
                </a:effectLst>
              </a:rPr>
              <a:t>Experienced nurses are generally in demand and seek better terms of service in competing hospitals when the opportunity arises. </a:t>
            </a:r>
          </a:p>
          <a:p>
            <a:r>
              <a:rPr lang="en-US" sz="2400" dirty="0">
                <a:effectLst>
                  <a:outerShdw blurRad="38100" dist="38100" dir="2700000" algn="tl">
                    <a:srgbClr val="000000">
                      <a:alpha val="43137"/>
                    </a:srgbClr>
                  </a:outerShdw>
                </a:effectLst>
              </a:rPr>
              <a:t>A hospital that cannot retain its champions is doomed to have quality of care </a:t>
            </a:r>
            <a:r>
              <a:rPr lang="en-US" sz="2400" dirty="0" smtClean="0">
                <a:effectLst>
                  <a:outerShdw blurRad="38100" dist="38100" dir="2700000" algn="tl">
                    <a:srgbClr val="000000">
                      <a:alpha val="43137"/>
                    </a:srgbClr>
                  </a:outerShdw>
                </a:effectLst>
              </a:rPr>
              <a:t>and patient safety issues.</a:t>
            </a:r>
            <a:endParaRPr lang="en-US" sz="2400" dirty="0">
              <a:effectLst>
                <a:outerShdw blurRad="38100" dist="38100" dir="2700000" algn="tl">
                  <a:srgbClr val="000000">
                    <a:alpha val="43137"/>
                  </a:srgbClr>
                </a:outerShdw>
              </a:effectLst>
            </a:endParaRPr>
          </a:p>
        </p:txBody>
      </p:sp>
      <p:sp>
        <p:nvSpPr>
          <p:cNvPr id="5" name="Date Placeholder 4"/>
          <p:cNvSpPr>
            <a:spLocks noGrp="1"/>
          </p:cNvSpPr>
          <p:nvPr>
            <p:ph type="dt" sz="quarter" idx="10"/>
          </p:nvPr>
        </p:nvSpPr>
        <p:spPr/>
        <p:txBody>
          <a:bodyPr/>
          <a:lstStyle/>
          <a:p>
            <a:r>
              <a:rPr lang="en-US" smtClean="0"/>
              <a:t>4th November, 2017</a:t>
            </a:r>
            <a:endParaRPr lang="en-US" dirty="0"/>
          </a:p>
        </p:txBody>
      </p:sp>
      <p:sp>
        <p:nvSpPr>
          <p:cNvPr id="6" name="Footer Placeholder 5"/>
          <p:cNvSpPr>
            <a:spLocks noGrp="1"/>
          </p:cNvSpPr>
          <p:nvPr>
            <p:ph type="ftr" sz="quarter" idx="11"/>
          </p:nvPr>
        </p:nvSpPr>
        <p:spPr/>
        <p:txBody>
          <a:bodyPr/>
          <a:lstStyle/>
          <a:p>
            <a:r>
              <a:rPr lang="en-US" smtClean="0"/>
              <a:t>The 7th Annual Nursing Scientific Symposium, Nairobi Hospital</a:t>
            </a:r>
            <a:endParaRPr lang="en-US" dirty="0"/>
          </a:p>
        </p:txBody>
      </p:sp>
      <p:pic>
        <p:nvPicPr>
          <p:cNvPr id="49157" name="Picture 2" descr="C:\Users\Owner\Desktop\New folder\Scrub nurse.jpg"/>
          <p:cNvPicPr>
            <a:picLocks noGrp="1" noChangeAspect="1" noChangeArrowheads="1"/>
          </p:cNvPicPr>
          <p:nvPr>
            <p:ph sz="half" idx="2"/>
          </p:nvPr>
        </p:nvPicPr>
        <p:blipFill>
          <a:blip r:embed="rId3" cstate="print"/>
          <a:srcRect/>
          <a:stretch>
            <a:fillRect/>
          </a:stretch>
        </p:blipFill>
        <p:spPr>
          <a:xfrm>
            <a:off x="4724400" y="1981200"/>
            <a:ext cx="4419600" cy="3810000"/>
          </a:xfrm>
          <a:noFill/>
        </p:spPr>
      </p:pic>
      <p:sp>
        <p:nvSpPr>
          <p:cNvPr id="7" name="Slide Number Placeholder 6"/>
          <p:cNvSpPr>
            <a:spLocks noGrp="1"/>
          </p:cNvSpPr>
          <p:nvPr>
            <p:ph type="sldNum" sz="quarter" idx="12"/>
          </p:nvPr>
        </p:nvSpPr>
        <p:spPr/>
        <p:txBody>
          <a:bodyPr/>
          <a:lstStyle/>
          <a:p>
            <a:fld id="{BFCF3A54-9E3A-4937-B9D8-5EA9202F7162}"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6010" y="3771900"/>
            <a:ext cx="7688238" cy="1600200"/>
          </a:xfrm>
        </p:spPr>
        <p:txBody>
          <a:bodyPr/>
          <a:lstStyle/>
          <a:p>
            <a:r>
              <a:rPr lang="en-US" cap="none" dirty="0" smtClean="0"/>
              <a:t/>
            </a:r>
            <a:br>
              <a:rPr lang="en-US" cap="none" dirty="0" smtClean="0"/>
            </a:br>
            <a:endParaRPr lang="en-US" cap="none" dirty="0" smtClean="0"/>
          </a:p>
        </p:txBody>
      </p:sp>
      <p:sp>
        <p:nvSpPr>
          <p:cNvPr id="5" name="Text Placeholder 4"/>
          <p:cNvSpPr>
            <a:spLocks noGrp="1"/>
          </p:cNvSpPr>
          <p:nvPr>
            <p:ph type="body" idx="1"/>
          </p:nvPr>
        </p:nvSpPr>
        <p:spPr>
          <a:xfrm>
            <a:off x="889381" y="1981200"/>
            <a:ext cx="8001000" cy="3581400"/>
          </a:xfrm>
        </p:spPr>
        <p:txBody>
          <a:bodyPr/>
          <a:lstStyle/>
          <a:p>
            <a:pPr>
              <a:defRPr/>
            </a:pPr>
            <a:r>
              <a:rPr lang="en-US" sz="6000" b="1" dirty="0">
                <a:effectLst/>
                <a:ea typeface="+mn-ea"/>
              </a:rPr>
              <a:t>Improving Patient Safety </a:t>
            </a:r>
            <a:endParaRPr lang="en-US" sz="5400" b="1" dirty="0">
              <a:solidFill>
                <a:schemeClr val="tx2"/>
              </a:solidFill>
              <a:ea typeface="+mn-ea"/>
            </a:endParaRPr>
          </a:p>
          <a:p>
            <a:pPr>
              <a:defRPr/>
            </a:pPr>
            <a:endParaRPr lang="en-US" sz="4800" b="1" dirty="0" smtClean="0">
              <a:solidFill>
                <a:srgbClr val="FFFF00"/>
              </a:solidFill>
              <a:effectLst/>
              <a:ea typeface="+mn-ea"/>
            </a:endParaRPr>
          </a:p>
          <a:p>
            <a:pPr>
              <a:defRPr/>
            </a:pPr>
            <a:r>
              <a:rPr lang="en-US" sz="4800" b="1" dirty="0" smtClean="0">
                <a:solidFill>
                  <a:srgbClr val="FFFF00"/>
                </a:solidFill>
                <a:effectLst/>
                <a:ea typeface="+mn-ea"/>
              </a:rPr>
              <a:t>Accreditation </a:t>
            </a:r>
            <a:r>
              <a:rPr lang="en-US" sz="4800" b="1" dirty="0">
                <a:solidFill>
                  <a:srgbClr val="FFFF00"/>
                </a:solidFill>
                <a:effectLst/>
                <a:ea typeface="+mn-ea"/>
              </a:rPr>
              <a:t>of Services</a:t>
            </a:r>
          </a:p>
        </p:txBody>
      </p:sp>
      <p:sp>
        <p:nvSpPr>
          <p:cNvPr id="8" name="Date Placeholder 7"/>
          <p:cNvSpPr>
            <a:spLocks noGrp="1"/>
          </p:cNvSpPr>
          <p:nvPr>
            <p:ph type="dt" sz="quarter" idx="10"/>
          </p:nvPr>
        </p:nvSpPr>
        <p:spPr/>
        <p:txBody>
          <a:bodyPr/>
          <a:lstStyle/>
          <a:p>
            <a:r>
              <a:rPr lang="en-US" smtClean="0"/>
              <a:t>4th November, 2017</a:t>
            </a:r>
            <a:endParaRPr lang="en-US" dirty="0"/>
          </a:p>
        </p:txBody>
      </p:sp>
      <p:sp>
        <p:nvSpPr>
          <p:cNvPr id="2" name="Footer Placeholder 1"/>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D5A6A9B5-1067-447F-8F6D-081DD06A0A45}"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2"/>
            <a:ext cx="7543800" cy="1431925"/>
          </a:xfrm>
        </p:spPr>
        <p:txBody>
          <a:bodyPr/>
          <a:lstStyle/>
          <a:p>
            <a:r>
              <a:rPr lang="en-US" sz="4800" dirty="0" smtClean="0">
                <a:solidFill>
                  <a:srgbClr val="FFC000"/>
                </a:solidFill>
              </a:rPr>
              <a:t>Hospital Service Accreditation</a:t>
            </a:r>
          </a:p>
        </p:txBody>
      </p:sp>
      <p:sp>
        <p:nvSpPr>
          <p:cNvPr id="3" name="Content Placeholder 2"/>
          <p:cNvSpPr>
            <a:spLocks noGrp="1"/>
          </p:cNvSpPr>
          <p:nvPr>
            <p:ph idx="1"/>
          </p:nvPr>
        </p:nvSpPr>
        <p:spPr>
          <a:xfrm>
            <a:off x="820271" y="1846730"/>
            <a:ext cx="8305800" cy="4249271"/>
          </a:xfrm>
        </p:spPr>
        <p:txBody>
          <a:bodyPr/>
          <a:lstStyle/>
          <a:p>
            <a:r>
              <a:rPr lang="en-US" sz="2800" dirty="0">
                <a:effectLst>
                  <a:outerShdw blurRad="38100" dist="38100" dir="2700000" algn="tl">
                    <a:srgbClr val="000000">
                      <a:alpha val="43137"/>
                    </a:srgbClr>
                  </a:outerShdw>
                </a:effectLst>
              </a:rPr>
              <a:t>Accreditation helps organize and strengthen patient safety efforts by hospitals to manage and reduce risk.</a:t>
            </a:r>
          </a:p>
          <a:p>
            <a:r>
              <a:rPr lang="en-US" sz="2800" dirty="0">
                <a:effectLst>
                  <a:outerShdw blurRad="38100" dist="38100" dir="2700000" algn="tl">
                    <a:srgbClr val="000000">
                      <a:alpha val="43137"/>
                    </a:srgbClr>
                  </a:outerShdw>
                </a:effectLst>
              </a:rPr>
              <a:t>It strengthens community and patient  confidence in the quality and safety of care, treatment and services provided in a hospital. </a:t>
            </a:r>
          </a:p>
          <a:p>
            <a:r>
              <a:rPr lang="en-US" sz="2800" dirty="0">
                <a:effectLst>
                  <a:outerShdw blurRad="38100" dist="38100" dir="2700000" algn="tl">
                    <a:srgbClr val="000000">
                      <a:alpha val="43137"/>
                    </a:srgbClr>
                  </a:outerShdw>
                </a:effectLst>
              </a:rPr>
              <a:t>It makes a strong statement to the patients about a hospital’s</a:t>
            </a:r>
            <a:r>
              <a:rPr lang="en-US" altLang="ja-JP" sz="2800" dirty="0">
                <a:effectLst>
                  <a:outerShdw blurRad="38100" dist="38100" dir="2700000" algn="tl">
                    <a:srgbClr val="000000">
                      <a:alpha val="43137"/>
                    </a:srgbClr>
                  </a:outerShdw>
                </a:effectLst>
              </a:rPr>
              <a:t> efforts to provide the highest quality services. </a:t>
            </a:r>
            <a:endParaRPr lang="en-US" sz="2800" dirty="0">
              <a:effectLst>
                <a:outerShdw blurRad="38100" dist="38100" dir="2700000" algn="tl">
                  <a:srgbClr val="000000">
                    <a:alpha val="43137"/>
                  </a:srgbClr>
                </a:outerShdw>
              </a:effectLst>
            </a:endParaRPr>
          </a:p>
        </p:txBody>
      </p:sp>
      <p:sp>
        <p:nvSpPr>
          <p:cNvPr id="6" name="Date Placeholder 5"/>
          <p:cNvSpPr>
            <a:spLocks noGrp="1"/>
          </p:cNvSpPr>
          <p:nvPr>
            <p:ph type="dt" sz="quarter" idx="10"/>
          </p:nvPr>
        </p:nvSpPr>
        <p:spPr/>
        <p:txBody>
          <a:bodyPr/>
          <a:lstStyle/>
          <a:p>
            <a:r>
              <a:rPr lang="en-US" smtClean="0"/>
              <a:t>4th November, 2017</a:t>
            </a:r>
            <a:endParaRPr lang="en-US" dirty="0"/>
          </a:p>
        </p:txBody>
      </p:sp>
      <p:sp>
        <p:nvSpPr>
          <p:cNvPr id="4" name="Footer Placeholder 3"/>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F4ECB0BF-9AAE-418F-9056-2D712E6B8861}" type="slidenum">
              <a:rPr lang="en-US" smtClean="0"/>
              <a:pPr/>
              <a:t>32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Accreditation Improves Adherence</a:t>
            </a:r>
          </a:p>
        </p:txBody>
      </p:sp>
      <p:sp>
        <p:nvSpPr>
          <p:cNvPr id="3" name="Content Placeholder 2"/>
          <p:cNvSpPr>
            <a:spLocks noGrp="1"/>
          </p:cNvSpPr>
          <p:nvPr>
            <p:ph idx="1"/>
          </p:nvPr>
        </p:nvSpPr>
        <p:spPr>
          <a:xfrm>
            <a:off x="762000" y="1828800"/>
            <a:ext cx="8382000" cy="4267200"/>
          </a:xfrm>
        </p:spPr>
        <p:txBody>
          <a:bodyPr/>
          <a:lstStyle/>
          <a:p>
            <a:r>
              <a:rPr lang="en-US" sz="3600" dirty="0" smtClean="0"/>
              <a:t>Accreditation has the power to compel hospitals to adhere to guidelines and regulations that ensure patient safety. </a:t>
            </a:r>
          </a:p>
          <a:p>
            <a:r>
              <a:rPr lang="en-US" sz="3600" dirty="0" smtClean="0"/>
              <a:t>There is a need to introduce healthcare targeted accrediting bodies in developing countries to improve standards of care.</a:t>
            </a:r>
          </a:p>
        </p:txBody>
      </p:sp>
      <p:sp>
        <p:nvSpPr>
          <p:cNvPr id="6" name="Date Placeholder 5"/>
          <p:cNvSpPr>
            <a:spLocks noGrp="1"/>
          </p:cNvSpPr>
          <p:nvPr>
            <p:ph type="dt" sz="quarter" idx="10"/>
          </p:nvPr>
        </p:nvSpPr>
        <p:spPr/>
        <p:txBody>
          <a:bodyPr/>
          <a:lstStyle/>
          <a:p>
            <a:r>
              <a:rPr lang="en-US" smtClean="0"/>
              <a:t>4th November, 2017</a:t>
            </a:r>
            <a:endParaRPr lang="en-US" dirty="0"/>
          </a:p>
        </p:txBody>
      </p:sp>
      <p:sp>
        <p:nvSpPr>
          <p:cNvPr id="4" name="Footer Placeholder 3"/>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F4ECB0BF-9AAE-418F-9056-2D712E6B8861}" type="slidenum">
              <a:rPr lang="en-US" smtClean="0"/>
              <a:pPr/>
              <a:t>33</a:t>
            </a:fld>
            <a:endParaRPr lang="en-US" dirty="0"/>
          </a:p>
        </p:txBody>
      </p:sp>
    </p:spTree>
    <p:extLst>
      <p:ext uri="{BB962C8B-B14F-4D97-AF65-F5344CB8AC3E}">
        <p14:creationId xmlns:p14="http://schemas.microsoft.com/office/powerpoint/2010/main" val="155328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1066800" y="1905000"/>
            <a:ext cx="7086600" cy="1828800"/>
          </a:xfrm>
        </p:spPr>
        <p:txBody>
          <a:bodyPr/>
          <a:lstStyle/>
          <a:p>
            <a:r>
              <a:rPr lang="en-US" sz="6600" dirty="0"/>
              <a:t>Improving Patient safety</a:t>
            </a:r>
          </a:p>
        </p:txBody>
      </p:sp>
      <p:sp>
        <p:nvSpPr>
          <p:cNvPr id="7" name="Text Placeholder 6"/>
          <p:cNvSpPr>
            <a:spLocks noGrp="1"/>
          </p:cNvSpPr>
          <p:nvPr>
            <p:ph type="subTitle" sz="quarter" idx="1"/>
          </p:nvPr>
        </p:nvSpPr>
        <p:spPr>
          <a:xfrm>
            <a:off x="1066800" y="4191000"/>
            <a:ext cx="6400800" cy="1752600"/>
          </a:xfrm>
        </p:spPr>
        <p:txBody>
          <a:bodyPr/>
          <a:lstStyle/>
          <a:p>
            <a:pPr>
              <a:defRPr/>
            </a:pPr>
            <a:r>
              <a:rPr lang="en-US" sz="6000" b="1" dirty="0">
                <a:solidFill>
                  <a:srgbClr val="FFFF00"/>
                </a:solidFill>
                <a:ea typeface="+mn-ea"/>
              </a:rPr>
              <a:t>Admitting Staff Control</a:t>
            </a: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4800" b="1" dirty="0">
              <a:solidFill>
                <a:srgbClr val="FFFF00"/>
              </a:solidFill>
              <a:ea typeface="+mn-ea"/>
            </a:endParaRPr>
          </a:p>
          <a:p>
            <a:pPr>
              <a:defRPr/>
            </a:pPr>
            <a:endParaRPr lang="en-US" dirty="0" smtClean="0">
              <a:ea typeface="+mn-ea"/>
            </a:endParaRPr>
          </a:p>
          <a:p>
            <a:pPr>
              <a:defRPr/>
            </a:pPr>
            <a:endParaRPr lang="en-US" dirty="0">
              <a:ea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2"/>
            <a:ext cx="7543800" cy="1431925"/>
          </a:xfrm>
        </p:spPr>
        <p:txBody>
          <a:bodyPr/>
          <a:lstStyle/>
          <a:p>
            <a:r>
              <a:rPr lang="en-US" sz="5400" dirty="0">
                <a:solidFill>
                  <a:srgbClr val="FFC000"/>
                </a:solidFill>
              </a:rPr>
              <a:t>Admitting Staff Control</a:t>
            </a:r>
          </a:p>
        </p:txBody>
      </p:sp>
      <p:sp>
        <p:nvSpPr>
          <p:cNvPr id="3" name="Content Placeholder 2"/>
          <p:cNvSpPr>
            <a:spLocks noGrp="1"/>
          </p:cNvSpPr>
          <p:nvPr>
            <p:ph idx="1"/>
          </p:nvPr>
        </p:nvSpPr>
        <p:spPr>
          <a:xfrm>
            <a:off x="914400" y="1828800"/>
            <a:ext cx="8001000" cy="4343400"/>
          </a:xfrm>
        </p:spPr>
        <p:txBody>
          <a:bodyPr/>
          <a:lstStyle/>
          <a:p>
            <a:r>
              <a:rPr lang="en-US" sz="2800" dirty="0"/>
              <a:t>Strong criteria for the admission of clinical staff to use hospital facilities; with emphasis on the system used to determine whether the applicants have the required qualifications, experience and practice licenses.</a:t>
            </a:r>
          </a:p>
          <a:p>
            <a:r>
              <a:rPr lang="en-US" sz="2800" dirty="0"/>
              <a:t>The scope of procedures a doctor should be allowed to perform is to be limited by experience, training and adherence to evidence-based guidelines.</a:t>
            </a:r>
          </a:p>
        </p:txBody>
      </p:sp>
      <p:sp>
        <p:nvSpPr>
          <p:cNvPr id="6" name="Date Placeholder 5"/>
          <p:cNvSpPr>
            <a:spLocks noGrp="1"/>
          </p:cNvSpPr>
          <p:nvPr>
            <p:ph type="dt" sz="quarter" idx="10"/>
          </p:nvPr>
        </p:nvSpPr>
        <p:spPr/>
        <p:txBody>
          <a:bodyPr/>
          <a:lstStyle/>
          <a:p>
            <a:r>
              <a:rPr lang="en-US" smtClean="0"/>
              <a:t>4th November, 2017</a:t>
            </a:r>
            <a:endParaRPr lang="en-US" dirty="0"/>
          </a:p>
        </p:txBody>
      </p:sp>
      <p:sp>
        <p:nvSpPr>
          <p:cNvPr id="4" name="Footer Placeholder 3"/>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F4ECB0BF-9AAE-418F-9056-2D712E6B8861}"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Conditional Maintenance of Admission Rights</a:t>
            </a:r>
          </a:p>
        </p:txBody>
      </p:sp>
      <p:sp>
        <p:nvSpPr>
          <p:cNvPr id="3" name="Content Placeholder 2"/>
          <p:cNvSpPr>
            <a:spLocks noGrp="1"/>
          </p:cNvSpPr>
          <p:nvPr>
            <p:ph idx="1"/>
          </p:nvPr>
        </p:nvSpPr>
        <p:spPr>
          <a:xfrm>
            <a:off x="762000" y="1828800"/>
            <a:ext cx="8153400" cy="4267200"/>
          </a:xfrm>
        </p:spPr>
        <p:txBody>
          <a:bodyPr/>
          <a:lstStyle/>
          <a:p>
            <a:r>
              <a:rPr lang="en-US" sz="3600" dirty="0" smtClean="0"/>
              <a:t>Institutional annual review of the admitting staff performance and complications is practiced widely now. </a:t>
            </a:r>
          </a:p>
          <a:p>
            <a:r>
              <a:rPr lang="en-US" sz="3600" dirty="0" smtClean="0"/>
              <a:t>Withdrawal of admission rights could be enforced more vigorously for negligent or incompetent practice.</a:t>
            </a:r>
          </a:p>
          <a:p>
            <a:endParaRPr lang="en-US" b="1" dirty="0" smtClean="0"/>
          </a:p>
        </p:txBody>
      </p:sp>
      <p:sp>
        <p:nvSpPr>
          <p:cNvPr id="6" name="Date Placeholder 5"/>
          <p:cNvSpPr>
            <a:spLocks noGrp="1"/>
          </p:cNvSpPr>
          <p:nvPr>
            <p:ph type="dt" sz="quarter" idx="10"/>
          </p:nvPr>
        </p:nvSpPr>
        <p:spPr/>
        <p:txBody>
          <a:bodyPr/>
          <a:lstStyle/>
          <a:p>
            <a:r>
              <a:rPr lang="en-US" smtClean="0"/>
              <a:t>4th November, 2017</a:t>
            </a:r>
            <a:endParaRPr lang="en-US" dirty="0"/>
          </a:p>
        </p:txBody>
      </p:sp>
      <p:sp>
        <p:nvSpPr>
          <p:cNvPr id="4" name="Footer Placeholder 3"/>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F4ECB0BF-9AAE-418F-9056-2D712E6B8861}"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1828800"/>
            <a:ext cx="7772400" cy="1905000"/>
          </a:xfrm>
        </p:spPr>
        <p:txBody>
          <a:bodyPr/>
          <a:lstStyle/>
          <a:p>
            <a:r>
              <a:rPr lang="en-US" sz="5400" cap="none" dirty="0"/>
              <a:t>Improving Patient Safety</a:t>
            </a:r>
          </a:p>
        </p:txBody>
      </p:sp>
      <p:sp>
        <p:nvSpPr>
          <p:cNvPr id="7" name="Text Placeholder 6"/>
          <p:cNvSpPr>
            <a:spLocks noGrp="1"/>
          </p:cNvSpPr>
          <p:nvPr>
            <p:ph type="body" idx="1"/>
          </p:nvPr>
        </p:nvSpPr>
        <p:spPr>
          <a:xfrm>
            <a:off x="1066800" y="3733800"/>
            <a:ext cx="7772400" cy="2133600"/>
          </a:xfrm>
        </p:spPr>
        <p:txBody>
          <a:bodyPr/>
          <a:lstStyle/>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sz="3600" dirty="0">
              <a:ea typeface="+mn-ea"/>
            </a:endParaRPr>
          </a:p>
          <a:p>
            <a:pPr>
              <a:defRPr/>
            </a:pPr>
            <a:endParaRPr lang="en-US" dirty="0">
              <a:ea typeface="+mn-ea"/>
            </a:endParaRPr>
          </a:p>
          <a:p>
            <a:pPr>
              <a:defRPr/>
            </a:pPr>
            <a:r>
              <a:rPr lang="en-US" sz="4000" b="1" dirty="0" smtClean="0">
                <a:solidFill>
                  <a:srgbClr val="FFFF00"/>
                </a:solidFill>
                <a:ea typeface="+mn-ea"/>
              </a:rPr>
              <a:t>Administrative Interventions</a:t>
            </a:r>
            <a:endParaRPr lang="en-US" sz="4000" b="1" dirty="0">
              <a:solidFill>
                <a:srgbClr val="FFFF00"/>
              </a:solidFill>
              <a:ea typeface="+mn-ea"/>
            </a:endParaRPr>
          </a:p>
          <a:p>
            <a:pPr>
              <a:defRPr/>
            </a:pPr>
            <a:endParaRPr lang="en-US" sz="2800" dirty="0">
              <a:ea typeface="+mn-ea"/>
            </a:endParaRPr>
          </a:p>
        </p:txBody>
      </p:sp>
      <p:sp>
        <p:nvSpPr>
          <p:cNvPr id="8" name="Date Placeholder 7"/>
          <p:cNvSpPr>
            <a:spLocks noGrp="1"/>
          </p:cNvSpPr>
          <p:nvPr>
            <p:ph type="dt" sz="quarter" idx="10"/>
          </p:nvPr>
        </p:nvSpPr>
        <p:spPr/>
        <p:txBody>
          <a:bodyPr/>
          <a:lstStyle/>
          <a:p>
            <a:r>
              <a:rPr lang="en-US" smtClean="0"/>
              <a:t>4th November, 2017</a:t>
            </a:r>
            <a:endParaRPr lang="en-US" dirty="0"/>
          </a:p>
        </p:txBody>
      </p:sp>
      <p:sp>
        <p:nvSpPr>
          <p:cNvPr id="2" name="Footer Placeholder 1"/>
          <p:cNvSpPr>
            <a:spLocks noGrp="1"/>
          </p:cNvSpPr>
          <p:nvPr>
            <p:ph type="ftr" sz="quarter" idx="11"/>
          </p:nvPr>
        </p:nvSpPr>
        <p:spPr/>
        <p:txBody>
          <a:bodyPr/>
          <a:lstStyle/>
          <a:p>
            <a:r>
              <a:rPr lang="en-US" smtClean="0"/>
              <a:t>The 7th Annual Nursing Scientific Symposium, Nairobi Hospital</a:t>
            </a:r>
            <a:endParaRPr lang="en-US" dirty="0"/>
          </a:p>
        </p:txBody>
      </p:sp>
      <p:sp>
        <p:nvSpPr>
          <p:cNvPr id="9" name="Slide Number Placeholder 8"/>
          <p:cNvSpPr>
            <a:spLocks noGrp="1"/>
          </p:cNvSpPr>
          <p:nvPr>
            <p:ph type="sldNum" sz="quarter" idx="12"/>
          </p:nvPr>
        </p:nvSpPr>
        <p:spPr/>
        <p:txBody>
          <a:bodyPr/>
          <a:lstStyle/>
          <a:p>
            <a:fld id="{D5A6A9B5-1067-447F-8F6D-081DD06A0A45}"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3"/>
          <p:cNvSpPr>
            <a:spLocks noGrp="1"/>
          </p:cNvSpPr>
          <p:nvPr>
            <p:ph type="title"/>
          </p:nvPr>
        </p:nvSpPr>
        <p:spPr>
          <a:xfrm>
            <a:off x="1066800" y="228602"/>
            <a:ext cx="7543800" cy="1431925"/>
          </a:xfrm>
        </p:spPr>
        <p:txBody>
          <a:bodyPr/>
          <a:lstStyle/>
          <a:p>
            <a:r>
              <a:rPr lang="en-US" sz="4800" dirty="0" smtClean="0">
                <a:solidFill>
                  <a:srgbClr val="FFFF00"/>
                </a:solidFill>
                <a:effectLst/>
              </a:rPr>
              <a:t>Management Interventions</a:t>
            </a:r>
            <a:endParaRPr lang="en-US" sz="4800" dirty="0">
              <a:solidFill>
                <a:srgbClr val="FFFF00"/>
              </a:solidFill>
              <a:effectLst/>
            </a:endParaRPr>
          </a:p>
        </p:txBody>
      </p:sp>
      <p:sp>
        <p:nvSpPr>
          <p:cNvPr id="62466" name="Content Placeholder 4"/>
          <p:cNvSpPr>
            <a:spLocks noGrp="1"/>
          </p:cNvSpPr>
          <p:nvPr>
            <p:ph idx="1"/>
          </p:nvPr>
        </p:nvSpPr>
        <p:spPr>
          <a:xfrm>
            <a:off x="914400" y="1828800"/>
            <a:ext cx="7543800" cy="4191000"/>
          </a:xfrm>
        </p:spPr>
        <p:txBody>
          <a:bodyPr/>
          <a:lstStyle/>
          <a:p>
            <a:r>
              <a:rPr lang="en-US" dirty="0">
                <a:effectLst>
                  <a:outerShdw blurRad="38100" dist="38100" dir="2700000" algn="tl">
                    <a:srgbClr val="000000">
                      <a:alpha val="43137"/>
                    </a:srgbClr>
                  </a:outerShdw>
                </a:effectLst>
              </a:rPr>
              <a:t>Hospital </a:t>
            </a:r>
            <a:r>
              <a:rPr lang="en-US" dirty="0" smtClean="0">
                <a:effectLst>
                  <a:outerShdw blurRad="38100" dist="38100" dir="2700000" algn="tl">
                    <a:srgbClr val="000000">
                      <a:alpha val="43137"/>
                    </a:srgbClr>
                  </a:outerShdw>
                </a:effectLst>
              </a:rPr>
              <a:t>departments and management </a:t>
            </a:r>
            <a:r>
              <a:rPr lang="en-US" dirty="0">
                <a:effectLst>
                  <a:outerShdw blurRad="38100" dist="38100" dir="2700000" algn="tl">
                    <a:srgbClr val="000000">
                      <a:alpha val="43137"/>
                    </a:srgbClr>
                  </a:outerShdw>
                </a:effectLst>
              </a:rPr>
              <a:t>to address concerns about the standards of care in the clinical </a:t>
            </a:r>
            <a:r>
              <a:rPr lang="en-US" dirty="0" smtClean="0">
                <a:effectLst>
                  <a:outerShdw blurRad="38100" dist="38100" dir="2700000" algn="tl">
                    <a:srgbClr val="000000">
                      <a:alpha val="43137"/>
                    </a:srgbClr>
                  </a:outerShdw>
                </a:effectLst>
              </a:rPr>
              <a:t>functions promptly as they arise.</a:t>
            </a:r>
          </a:p>
          <a:p>
            <a:r>
              <a:rPr lang="en-US" dirty="0">
                <a:effectLst>
                  <a:outerShdw blurRad="38100" dist="38100" dir="2700000" algn="tl">
                    <a:srgbClr val="000000">
                      <a:alpha val="43137"/>
                    </a:srgbClr>
                  </a:outerShdw>
                </a:effectLst>
              </a:rPr>
              <a:t>R</a:t>
            </a:r>
            <a:r>
              <a:rPr lang="en-US" dirty="0" smtClean="0">
                <a:effectLst>
                  <a:outerShdw blurRad="38100" dist="38100" dir="2700000" algn="tl">
                    <a:srgbClr val="000000">
                      <a:alpha val="43137"/>
                    </a:srgbClr>
                  </a:outerShdw>
                </a:effectLst>
              </a:rPr>
              <a:t>egular </a:t>
            </a:r>
            <a:r>
              <a:rPr lang="en-US" dirty="0">
                <a:effectLst>
                  <a:outerShdw blurRad="38100" dist="38100" dir="2700000" algn="tl">
                    <a:srgbClr val="000000">
                      <a:alpha val="43137"/>
                    </a:srgbClr>
                  </a:outerShdw>
                </a:effectLst>
              </a:rPr>
              <a:t>CMEs for all healthcare professionals focusing on standards of care issues like process improvement . </a:t>
            </a:r>
          </a:p>
          <a:p>
            <a:endParaRPr lang="en-US" dirty="0"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
        <p:nvSpPr>
          <p:cNvPr id="8" name="Date Placeholder 7"/>
          <p:cNvSpPr>
            <a:spLocks noGrp="1"/>
          </p:cNvSpPr>
          <p:nvPr>
            <p:ph type="dt" sz="quarter" idx="10"/>
          </p:nvPr>
        </p:nvSpPr>
        <p:spPr/>
        <p:txBody>
          <a:bodyPr/>
          <a:lstStyle/>
          <a:p>
            <a:r>
              <a:rPr lang="en-US" smtClean="0"/>
              <a:t>4th November, 2017</a:t>
            </a:r>
            <a:endParaRPr lang="en-US" dirty="0"/>
          </a:p>
        </p:txBody>
      </p:sp>
      <p:sp>
        <p:nvSpPr>
          <p:cNvPr id="2" name="Footer Placeholder 1"/>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a:t>
            </a:r>
            <a:r>
              <a:rPr lang="en-US" dirty="0" err="1" smtClean="0">
                <a:solidFill>
                  <a:srgbClr val="FFFF00"/>
                </a:solidFill>
              </a:rPr>
              <a:t>Shewhart</a:t>
            </a:r>
            <a:r>
              <a:rPr lang="en-US" dirty="0" smtClean="0">
                <a:solidFill>
                  <a:srgbClr val="FFFF00"/>
                </a:solidFill>
              </a:rPr>
              <a:t> Cycle and Process Improvement</a:t>
            </a:r>
          </a:p>
        </p:txBody>
      </p:sp>
      <p:sp>
        <p:nvSpPr>
          <p:cNvPr id="4" name="Date Placeholder 3"/>
          <p:cNvSpPr>
            <a:spLocks noGrp="1"/>
          </p:cNvSpPr>
          <p:nvPr>
            <p:ph type="dt" sz="quarter" idx="10"/>
          </p:nvPr>
        </p:nvSpPr>
        <p:spPr/>
        <p:txBody>
          <a:bodyPr/>
          <a:lstStyle/>
          <a:p>
            <a:r>
              <a:rPr lang="en-US" smtClean="0"/>
              <a:t>4th November, 2017</a:t>
            </a:r>
            <a:endParaRPr lang="en-US"/>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1863968170"/>
              </p:ext>
            </p:extLst>
          </p:nvPr>
        </p:nvGraphicFramePr>
        <p:xfrm>
          <a:off x="914400" y="1981200"/>
          <a:ext cx="7467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The 7th Annual Nursing Scientific Symposium, Nairobi Hospital</a:t>
            </a:r>
            <a:endParaRPr lang="en-US"/>
          </a:p>
        </p:txBody>
      </p:sp>
      <p:sp>
        <p:nvSpPr>
          <p:cNvPr id="7" name="Slide Number Placeholder 6"/>
          <p:cNvSpPr>
            <a:spLocks noGrp="1"/>
          </p:cNvSpPr>
          <p:nvPr>
            <p:ph type="sldNum" sz="quarter" idx="12"/>
          </p:nvPr>
        </p:nvSpPr>
        <p:spPr/>
        <p:txBody>
          <a:bodyPr/>
          <a:lstStyle/>
          <a:p>
            <a:fld id="{F4ECB0BF-9AAE-418F-9056-2D712E6B8861}"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International Patient Safety Goals</a:t>
            </a:r>
            <a:endParaRPr lang="en-US" dirty="0">
              <a:solidFill>
                <a:schemeClr val="accent1"/>
              </a:solidFill>
            </a:endParaRPr>
          </a:p>
        </p:txBody>
      </p:sp>
      <p:sp>
        <p:nvSpPr>
          <p:cNvPr id="3" name="Content Placeholder 2"/>
          <p:cNvSpPr>
            <a:spLocks noGrp="1"/>
          </p:cNvSpPr>
          <p:nvPr>
            <p:ph idx="1"/>
          </p:nvPr>
        </p:nvSpPr>
        <p:spPr/>
        <p:txBody>
          <a:bodyPr/>
          <a:lstStyle/>
          <a:p>
            <a:r>
              <a:rPr lang="en-US" sz="2400" dirty="0">
                <a:effectLst/>
              </a:rPr>
              <a:t>Goal 1 - Identify Patients Correctly</a:t>
            </a:r>
          </a:p>
          <a:p>
            <a:r>
              <a:rPr lang="en-US" sz="2400" dirty="0">
                <a:effectLst/>
              </a:rPr>
              <a:t>Goal 2 - Improve Effective Communication</a:t>
            </a:r>
          </a:p>
          <a:p>
            <a:r>
              <a:rPr lang="en-US" sz="2400" dirty="0">
                <a:effectLst/>
              </a:rPr>
              <a:t>Goal 3 - Improve the safety of high-Alert Medications</a:t>
            </a:r>
          </a:p>
          <a:p>
            <a:r>
              <a:rPr lang="en-US" sz="2400" dirty="0">
                <a:effectLst/>
              </a:rPr>
              <a:t>Goal 4 - Ensure correct Site, Correct Procedure, Correct Patient Surgery</a:t>
            </a:r>
          </a:p>
          <a:p>
            <a:r>
              <a:rPr lang="en-US" sz="2400" dirty="0">
                <a:effectLst/>
              </a:rPr>
              <a:t>Goal 5 - Reduce Risk of Health Care-Associates Infections</a:t>
            </a:r>
          </a:p>
          <a:p>
            <a:r>
              <a:rPr lang="en-US" sz="2400" dirty="0">
                <a:effectLst/>
              </a:rPr>
              <a:t>Goal 6 - Reduce the Risk of Patient Harm resulting from Fall</a:t>
            </a:r>
          </a:p>
          <a:p>
            <a:endParaRPr lang="en-US" sz="2800" dirty="0"/>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4</a:t>
            </a:fld>
            <a:endParaRPr lang="en-US" dirty="0"/>
          </a:p>
        </p:txBody>
      </p:sp>
    </p:spTree>
    <p:extLst>
      <p:ext uri="{BB962C8B-B14F-4D97-AF65-F5344CB8AC3E}">
        <p14:creationId xmlns:p14="http://schemas.microsoft.com/office/powerpoint/2010/main" val="746554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3"/>
          <p:cNvSpPr>
            <a:spLocks noGrp="1"/>
          </p:cNvSpPr>
          <p:nvPr>
            <p:ph type="title"/>
          </p:nvPr>
        </p:nvSpPr>
        <p:spPr/>
        <p:txBody>
          <a:bodyPr/>
          <a:lstStyle/>
          <a:p>
            <a:r>
              <a:rPr lang="en-US" dirty="0" smtClean="0">
                <a:solidFill>
                  <a:srgbClr val="FFFF00"/>
                </a:solidFill>
                <a:effectLst/>
              </a:rPr>
              <a:t>Administrative Measures</a:t>
            </a:r>
          </a:p>
        </p:txBody>
      </p:sp>
      <p:sp>
        <p:nvSpPr>
          <p:cNvPr id="6" name="Text Placeholder 5"/>
          <p:cNvSpPr>
            <a:spLocks noGrp="1"/>
          </p:cNvSpPr>
          <p:nvPr>
            <p:ph idx="1"/>
          </p:nvPr>
        </p:nvSpPr>
        <p:spPr>
          <a:xfrm>
            <a:off x="914400" y="1905000"/>
            <a:ext cx="7696200" cy="4267200"/>
          </a:xfrm>
        </p:spPr>
        <p:txBody>
          <a:bodyPr/>
          <a:lstStyle/>
          <a:p>
            <a:pPr>
              <a:defRPr/>
            </a:pPr>
            <a:r>
              <a:rPr lang="en-US" dirty="0">
                <a:effectLst/>
                <a:ea typeface="+mn-ea"/>
              </a:rPr>
              <a:t>F</a:t>
            </a:r>
            <a:r>
              <a:rPr lang="en-US" dirty="0" smtClean="0">
                <a:effectLst/>
                <a:ea typeface="+mn-ea"/>
              </a:rPr>
              <a:t>inancial incentives and professional recognition assist in the efforts to retain experienced  employees especially nurses.</a:t>
            </a:r>
          </a:p>
          <a:p>
            <a:pPr>
              <a:defRPr/>
            </a:pPr>
            <a:r>
              <a:rPr lang="en-US" dirty="0" smtClean="0">
                <a:effectLst/>
                <a:ea typeface="+mn-ea"/>
              </a:rPr>
              <a:t>Simple measures like appropriate work loads, appreciation, emotional support, and sensitivity to staff needs leads to better process outcomes.</a:t>
            </a:r>
          </a:p>
          <a:p>
            <a:pPr>
              <a:defRPr/>
            </a:pPr>
            <a:endParaRPr lang="en-US" dirty="0">
              <a:ea typeface="+mn-ea"/>
            </a:endParaRPr>
          </a:p>
        </p:txBody>
      </p:sp>
      <p:sp>
        <p:nvSpPr>
          <p:cNvPr id="8" name="Date Placeholder 7"/>
          <p:cNvSpPr>
            <a:spLocks noGrp="1"/>
          </p:cNvSpPr>
          <p:nvPr>
            <p:ph type="dt" sz="half" idx="10"/>
          </p:nvPr>
        </p:nvSpPr>
        <p:spPr/>
        <p:txBody>
          <a:bodyPr/>
          <a:lstStyle/>
          <a:p>
            <a:r>
              <a:rPr lang="en-US" smtClean="0"/>
              <a:t>4th November, 2017</a:t>
            </a:r>
            <a:endParaRPr lang="en-US" dirty="0"/>
          </a:p>
        </p:txBody>
      </p:sp>
      <p:sp>
        <p:nvSpPr>
          <p:cNvPr id="2" name="Footer Placeholder 1"/>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E1635460-07DD-408F-B90E-5BC2EA3273F4}" type="slidenum">
              <a:rPr lang="en-US" smtClean="0"/>
              <a:pPr/>
              <a:t>40</a:t>
            </a:fld>
            <a:endParaRPr lang="en-US" dirty="0"/>
          </a:p>
        </p:txBody>
      </p:sp>
    </p:spTree>
  </p:cSld>
  <p:clrMapOvr>
    <a:masterClrMapping/>
  </p:clrMapOvr>
  <p:transition spd="med">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1"/>
            <a:ext cx="4648200" cy="1219200"/>
          </a:xfrm>
        </p:spPr>
        <p:txBody>
          <a:bodyPr/>
          <a:lstStyle/>
          <a:p>
            <a:r>
              <a:rPr lang="en-US" sz="6600" dirty="0">
                <a:solidFill>
                  <a:srgbClr val="FFFF00"/>
                </a:solidFill>
              </a:rPr>
              <a:t>Summary</a:t>
            </a:r>
          </a:p>
        </p:txBody>
      </p:sp>
      <p:sp>
        <p:nvSpPr>
          <p:cNvPr id="3" name="Content Placeholder 2"/>
          <p:cNvSpPr>
            <a:spLocks noGrp="1"/>
          </p:cNvSpPr>
          <p:nvPr>
            <p:ph idx="1"/>
          </p:nvPr>
        </p:nvSpPr>
        <p:spPr>
          <a:xfrm>
            <a:off x="609600" y="1600200"/>
            <a:ext cx="8534400" cy="4495800"/>
          </a:xfrm>
        </p:spPr>
        <p:txBody>
          <a:bodyPr/>
          <a:lstStyle/>
          <a:p>
            <a:pPr>
              <a:defRPr/>
            </a:pPr>
            <a:r>
              <a:rPr lang="en-US" sz="2800" dirty="0">
                <a:ea typeface="+mn-ea"/>
              </a:rPr>
              <a:t>A health care institution can improve patient safety through the use of evidence-based medical practice and clinical guidelines. </a:t>
            </a:r>
          </a:p>
          <a:p>
            <a:pPr>
              <a:defRPr/>
            </a:pPr>
            <a:r>
              <a:rPr lang="en-US" sz="2800" dirty="0">
                <a:ea typeface="+mn-ea"/>
              </a:rPr>
              <a:t>The nurse is the backbone of the  service and her/his level of competence and motivation could determine the outcome of clinical processes that affect patient safety.</a:t>
            </a:r>
          </a:p>
          <a:p>
            <a:pPr>
              <a:defRPr/>
            </a:pPr>
            <a:r>
              <a:rPr lang="en-US" sz="2800" dirty="0">
                <a:ea typeface="+mn-ea"/>
              </a:rPr>
              <a:t>Accreditation compels hospitals to adhere to guidelines and regulations  which lead to improved patient safety.</a:t>
            </a:r>
          </a:p>
          <a:p>
            <a:pPr>
              <a:defRPr/>
            </a:pPr>
            <a:endParaRPr lang="en-US" sz="2400" b="1" dirty="0">
              <a:ea typeface="+mn-ea"/>
            </a:endParaRPr>
          </a:p>
          <a:p>
            <a:pPr marL="0" indent="0">
              <a:buNone/>
              <a:defRPr/>
            </a:pPr>
            <a:endParaRPr lang="en-US" sz="2000" b="1" dirty="0">
              <a:ea typeface="+mn-ea"/>
            </a:endParaRPr>
          </a:p>
          <a:p>
            <a:pPr>
              <a:defRPr/>
            </a:pPr>
            <a:endParaRPr lang="en-US" sz="2400" b="1" dirty="0">
              <a:ea typeface="+mn-ea"/>
            </a:endParaRPr>
          </a:p>
        </p:txBody>
      </p:sp>
      <p:sp>
        <p:nvSpPr>
          <p:cNvPr id="6" name="Date Placeholder 5"/>
          <p:cNvSpPr>
            <a:spLocks noGrp="1"/>
          </p:cNvSpPr>
          <p:nvPr>
            <p:ph type="dt" sz="quarter" idx="10"/>
          </p:nvPr>
        </p:nvSpPr>
        <p:spPr/>
        <p:txBody>
          <a:bodyPr/>
          <a:lstStyle/>
          <a:p>
            <a:r>
              <a:rPr lang="en-US" smtClean="0"/>
              <a:t>4th November, 2017</a:t>
            </a:r>
            <a:endParaRPr lang="en-US" dirty="0"/>
          </a:p>
        </p:txBody>
      </p:sp>
      <p:sp>
        <p:nvSpPr>
          <p:cNvPr id="4" name="Footer Placeholder 3"/>
          <p:cNvSpPr>
            <a:spLocks noGrp="1"/>
          </p:cNvSpPr>
          <p:nvPr>
            <p:ph type="ftr" sz="quarter" idx="11"/>
          </p:nvPr>
        </p:nvSpPr>
        <p:spPr/>
        <p:txBody>
          <a:bodyPr/>
          <a:lstStyle/>
          <a:p>
            <a:r>
              <a:rPr lang="en-US" smtClean="0"/>
              <a:t>The 7th Annual Nursing Scientific Symposium, Nairobi Hospital</a:t>
            </a:r>
            <a:endParaRPr lang="en-US" dirty="0"/>
          </a:p>
        </p:txBody>
      </p:sp>
      <p:sp>
        <p:nvSpPr>
          <p:cNvPr id="7" name="Slide Number Placeholder 6"/>
          <p:cNvSpPr>
            <a:spLocks noGrp="1"/>
          </p:cNvSpPr>
          <p:nvPr>
            <p:ph type="sldNum" sz="quarter" idx="12"/>
          </p:nvPr>
        </p:nvSpPr>
        <p:spPr/>
        <p:txBody>
          <a:bodyPr/>
          <a:lstStyle/>
          <a:p>
            <a:fld id="{F4ECB0BF-9AAE-418F-9056-2D712E6B8861}" type="slidenum">
              <a:rPr lang="en-US" smtClean="0"/>
              <a:pPr/>
              <a:t>41</a:t>
            </a:fld>
            <a:endParaRPr lang="en-US" dirty="0"/>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1"/>
          <p:cNvSpPr>
            <a:spLocks noGrp="1"/>
          </p:cNvSpPr>
          <p:nvPr>
            <p:ph type="title"/>
          </p:nvPr>
        </p:nvSpPr>
        <p:spPr>
          <a:xfrm>
            <a:off x="990600" y="228602"/>
            <a:ext cx="7543800" cy="1431925"/>
          </a:xfrm>
        </p:spPr>
        <p:txBody>
          <a:bodyPr/>
          <a:lstStyle/>
          <a:p>
            <a:r>
              <a:rPr lang="en-US" sz="6600" dirty="0">
                <a:solidFill>
                  <a:srgbClr val="FFFF00"/>
                </a:solidFill>
                <a:effectLst/>
              </a:rPr>
              <a:t>Summary</a:t>
            </a:r>
          </a:p>
        </p:txBody>
      </p:sp>
      <p:sp>
        <p:nvSpPr>
          <p:cNvPr id="3" name="Content Placeholder 2"/>
          <p:cNvSpPr>
            <a:spLocks noGrp="1"/>
          </p:cNvSpPr>
          <p:nvPr>
            <p:ph idx="1"/>
          </p:nvPr>
        </p:nvSpPr>
        <p:spPr>
          <a:xfrm>
            <a:off x="914400" y="1752600"/>
            <a:ext cx="7620000" cy="4343400"/>
          </a:xfrm>
        </p:spPr>
        <p:txBody>
          <a:bodyPr/>
          <a:lstStyle/>
          <a:p>
            <a:pPr>
              <a:defRPr/>
            </a:pPr>
            <a:r>
              <a:rPr lang="en-US" dirty="0" smtClean="0">
                <a:ea typeface="+mn-ea"/>
              </a:rPr>
              <a:t>Hospitals can ensure delivery of quality healthcare and improve clinical outcomes by allowing privileges to only qualified admitting staff.</a:t>
            </a:r>
          </a:p>
          <a:p>
            <a:pPr>
              <a:defRPr/>
            </a:pPr>
            <a:r>
              <a:rPr lang="en-GB" dirty="0" smtClean="0">
                <a:ea typeface="+mn-ea"/>
              </a:rPr>
              <a:t>Organisational</a:t>
            </a:r>
            <a:r>
              <a:rPr lang="en-US" dirty="0" smtClean="0">
                <a:ea typeface="+mn-ea"/>
              </a:rPr>
              <a:t> leadership should actively foster quality improvement</a:t>
            </a:r>
            <a:r>
              <a:rPr lang="en-US" sz="2800" dirty="0" smtClean="0"/>
              <a:t>  </a:t>
            </a:r>
            <a:r>
              <a:rPr lang="en-US" dirty="0" smtClean="0"/>
              <a:t>in the structures and processes of the institution.</a:t>
            </a:r>
            <a:endParaRPr lang="en-US" dirty="0">
              <a:ea typeface="+mn-ea"/>
            </a:endParaRPr>
          </a:p>
          <a:p>
            <a:pPr>
              <a:defRPr/>
            </a:pPr>
            <a:endParaRPr lang="en-US" dirty="0" smtClean="0">
              <a:ea typeface="+mn-ea"/>
            </a:endParaRPr>
          </a:p>
          <a:p>
            <a:pPr>
              <a:defRPr/>
            </a:pPr>
            <a:endParaRPr lang="en-US" dirty="0">
              <a:ea typeface="+mn-ea"/>
            </a:endParaRPr>
          </a:p>
        </p:txBody>
      </p:sp>
      <p:sp>
        <p:nvSpPr>
          <p:cNvPr id="4" name="Date Placeholder 3"/>
          <p:cNvSpPr>
            <a:spLocks noGrp="1"/>
          </p:cNvSpPr>
          <p:nvPr>
            <p:ph type="dt" sz="quarter"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304802"/>
            <a:ext cx="8077200" cy="1431925"/>
          </a:xfrm>
        </p:spPr>
        <p:txBody>
          <a:bodyPr/>
          <a:lstStyle/>
          <a:p>
            <a:r>
              <a:rPr lang="en-US" dirty="0" smtClean="0">
                <a:solidFill>
                  <a:schemeClr val="accent1"/>
                </a:solidFill>
              </a:rPr>
              <a:t>Donabedian’s Model applied to Patient Safety</a:t>
            </a:r>
            <a:endParaRPr lang="en-US" dirty="0">
              <a:solidFill>
                <a:schemeClr val="accent1"/>
              </a:solidFill>
            </a:endParaRPr>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dirty="0"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43</a:t>
            </a:fld>
            <a:endParaRPr lang="en-US" dirty="0"/>
          </a:p>
        </p:txBody>
      </p:sp>
      <p:graphicFrame>
        <p:nvGraphicFramePr>
          <p:cNvPr id="7" name="Diagram 6"/>
          <p:cNvGraphicFramePr/>
          <p:nvPr>
            <p:extLst>
              <p:ext uri="{D42A27DB-BD31-4B8C-83A1-F6EECF244321}">
                <p14:modId xmlns:p14="http://schemas.microsoft.com/office/powerpoint/2010/main" val="2355170806"/>
              </p:ext>
            </p:extLst>
          </p:nvPr>
        </p:nvGraphicFramePr>
        <p:xfrm>
          <a:off x="15240" y="1752283"/>
          <a:ext cx="8915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178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Rectangle 4"/>
          <p:cNvSpPr>
            <a:spLocks noGrp="1" noRot="1" noChangeArrowheads="1"/>
          </p:cNvSpPr>
          <p:nvPr>
            <p:ph type="title"/>
          </p:nvPr>
        </p:nvSpPr>
        <p:spPr>
          <a:xfrm>
            <a:off x="914400" y="1905000"/>
            <a:ext cx="7772400" cy="1905000"/>
          </a:xfrm>
        </p:spPr>
        <p:txBody>
          <a:bodyPr/>
          <a:lstStyle/>
          <a:p>
            <a:pPr eaLnBrk="1" hangingPunct="1"/>
            <a:r>
              <a:rPr lang="en-US" sz="6600" dirty="0"/>
              <a:t>Thank you for your attention!</a:t>
            </a:r>
            <a:r>
              <a:rPr lang="en-US" sz="5400" dirty="0"/>
              <a:t> </a:t>
            </a:r>
          </a:p>
        </p:txBody>
      </p:sp>
      <p:sp>
        <p:nvSpPr>
          <p:cNvPr id="5" name="Date Placeholder 4"/>
          <p:cNvSpPr>
            <a:spLocks noGrp="1"/>
          </p:cNvSpPr>
          <p:nvPr>
            <p:ph type="dt" sz="quarter" idx="10"/>
          </p:nvPr>
        </p:nvSpPr>
        <p:spPr/>
        <p:txBody>
          <a:bodyPr/>
          <a:lstStyle/>
          <a:p>
            <a:r>
              <a:rPr lang="en-US" smtClean="0"/>
              <a:t>4th November, 2017</a:t>
            </a:r>
            <a:endParaRPr lang="en-US" dirty="0"/>
          </a:p>
        </p:txBody>
      </p:sp>
      <p:sp>
        <p:nvSpPr>
          <p:cNvPr id="2" name="Footer Placeholder 1"/>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611192B4-1A22-4F97-A130-7798B912B29F}" type="slidenum">
              <a:rPr lang="en-US" smtClean="0"/>
              <a:pPr/>
              <a:t>44</a:t>
            </a:fld>
            <a:endParaRPr lang="en-US" dirty="0"/>
          </a:p>
        </p:txBody>
      </p:sp>
    </p:spTree>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Title 1"/>
          <p:cNvSpPr>
            <a:spLocks noGrp="1"/>
          </p:cNvSpPr>
          <p:nvPr>
            <p:ph type="title"/>
          </p:nvPr>
        </p:nvSpPr>
        <p:spPr>
          <a:xfrm>
            <a:off x="914400" y="457200"/>
            <a:ext cx="7848600" cy="1162050"/>
          </a:xfrm>
        </p:spPr>
        <p:txBody>
          <a:bodyPr/>
          <a:lstStyle/>
          <a:p>
            <a:r>
              <a:rPr lang="en-US" sz="4000" dirty="0">
                <a:solidFill>
                  <a:srgbClr val="FFFF00"/>
                </a:solidFill>
                <a:effectLst/>
              </a:rPr>
              <a:t>Harm by the Healthcare System</a:t>
            </a:r>
          </a:p>
        </p:txBody>
      </p:sp>
      <p:sp>
        <p:nvSpPr>
          <p:cNvPr id="7" name="Text Placeholder 6"/>
          <p:cNvSpPr>
            <a:spLocks noGrp="1"/>
          </p:cNvSpPr>
          <p:nvPr>
            <p:ph type="body" sz="half" idx="2"/>
          </p:nvPr>
        </p:nvSpPr>
        <p:spPr>
          <a:xfrm>
            <a:off x="914401" y="1619252"/>
            <a:ext cx="4571999" cy="4506913"/>
          </a:xfrm>
        </p:spPr>
        <p:txBody>
          <a:bodyPr/>
          <a:lstStyle/>
          <a:p>
            <a:pPr marL="514350" indent="-514350">
              <a:buFont typeface="+mj-lt"/>
              <a:buAutoNum type="arabicPeriod"/>
              <a:defRPr/>
            </a:pPr>
            <a:r>
              <a:rPr lang="en-US" sz="2400" dirty="0">
                <a:effectLst>
                  <a:outerShdw blurRad="38100" dist="38100" dir="2700000" algn="tl">
                    <a:srgbClr val="000000">
                      <a:alpha val="43137"/>
                    </a:srgbClr>
                  </a:outerShdw>
                </a:effectLst>
                <a:ea typeface="+mn-ea"/>
              </a:rPr>
              <a:t>About 10% of patients admitted to hospital will be harmed. Half of these could have been prevented.</a:t>
            </a:r>
          </a:p>
          <a:p>
            <a:pPr marL="514350" indent="-514350">
              <a:buFont typeface="+mj-lt"/>
              <a:buAutoNum type="arabicPeriod"/>
              <a:defRPr/>
            </a:pPr>
            <a:r>
              <a:rPr lang="en-US" sz="2400" dirty="0">
                <a:effectLst>
                  <a:outerShdw blurRad="38100" dist="38100" dir="2700000" algn="tl">
                    <a:srgbClr val="000000">
                      <a:alpha val="43137"/>
                    </a:srgbClr>
                  </a:outerShdw>
                </a:effectLst>
                <a:ea typeface="+mn-ea"/>
              </a:rPr>
              <a:t>6% of these patients will have permanent disability and 8% will die.</a:t>
            </a:r>
          </a:p>
          <a:p>
            <a:pPr marL="514350" indent="-514350">
              <a:buFont typeface="+mj-lt"/>
              <a:buAutoNum type="arabicPeriod"/>
              <a:defRPr/>
            </a:pPr>
            <a:r>
              <a:rPr lang="en-US" sz="2400" dirty="0">
                <a:effectLst>
                  <a:outerShdw blurRad="38100" dist="38100" dir="2700000" algn="tl">
                    <a:srgbClr val="000000">
                      <a:alpha val="43137"/>
                    </a:srgbClr>
                  </a:outerShdw>
                </a:effectLst>
              </a:rPr>
              <a:t>14</a:t>
            </a:r>
            <a:r>
              <a:rPr lang="en-US" sz="2400" baseline="30000" dirty="0">
                <a:effectLst>
                  <a:outerShdw blurRad="38100" dist="38100" dir="2700000" algn="tl">
                    <a:srgbClr val="000000">
                      <a:alpha val="43137"/>
                    </a:srgbClr>
                  </a:outerShdw>
                </a:effectLst>
              </a:rPr>
              <a:t>th</a:t>
            </a:r>
            <a:r>
              <a:rPr lang="en-US" sz="2400" dirty="0">
                <a:effectLst>
                  <a:outerShdw blurRad="38100" dist="38100" dir="2700000" algn="tl">
                    <a:srgbClr val="000000">
                      <a:alpha val="43137"/>
                    </a:srgbClr>
                  </a:outerShdw>
                </a:effectLst>
              </a:rPr>
              <a:t> leading cause of global health burden comparable to diseases like TB and malaria.</a:t>
            </a:r>
          </a:p>
          <a:p>
            <a:pPr lvl="1">
              <a:defRPr/>
            </a:pPr>
            <a:r>
              <a:rPr lang="en-US" sz="1100" i="1" dirty="0">
                <a:solidFill>
                  <a:srgbClr val="FFFF00"/>
                </a:solidFill>
                <a:effectLst>
                  <a:outerShdw blurRad="38100" dist="38100" dir="2700000" algn="tl">
                    <a:srgbClr val="000000">
                      <a:alpha val="43137"/>
                    </a:srgbClr>
                  </a:outerShdw>
                </a:effectLst>
              </a:rPr>
              <a:t>   </a:t>
            </a:r>
            <a:r>
              <a:rPr lang="en-US" sz="1400" i="1" dirty="0">
                <a:solidFill>
                  <a:srgbClr val="FFFF00"/>
                </a:solidFill>
                <a:effectLst>
                  <a:outerShdw blurRad="38100" dist="38100" dir="2700000" algn="tl">
                    <a:srgbClr val="000000">
                      <a:alpha val="43137"/>
                    </a:srgbClr>
                  </a:outerShdw>
                </a:effectLst>
              </a:rPr>
              <a:t>Slawomirski , L.A. et al., 2017</a:t>
            </a:r>
          </a:p>
          <a:p>
            <a:pPr marL="514350" indent="-514350">
              <a:buFont typeface="+mj-lt"/>
              <a:buAutoNum type="arabicPeriod"/>
              <a:defRPr/>
            </a:pPr>
            <a:endParaRPr lang="en-US" sz="3600" dirty="0">
              <a:effectLst>
                <a:outerShdw blurRad="38100" dist="38100" dir="2700000" algn="tl">
                  <a:srgbClr val="000000">
                    <a:alpha val="43137"/>
                  </a:srgbClr>
                </a:outerShdw>
              </a:effectLst>
              <a:ea typeface="+mn-ea"/>
            </a:endParaRPr>
          </a:p>
        </p:txBody>
      </p:sp>
      <p:sp>
        <p:nvSpPr>
          <p:cNvPr id="6" name="Date Placeholder 5"/>
          <p:cNvSpPr>
            <a:spLocks noGrp="1"/>
          </p:cNvSpPr>
          <p:nvPr>
            <p:ph type="dt" sz="quarter" idx="10"/>
          </p:nvPr>
        </p:nvSpPr>
        <p:spPr/>
        <p:txBody>
          <a:bodyPr/>
          <a:lstStyle/>
          <a:p>
            <a:r>
              <a:rPr lang="en-US" smtClean="0"/>
              <a:t>4th November, 2017</a:t>
            </a:r>
            <a:endParaRPr lang="en-US" dirty="0"/>
          </a:p>
        </p:txBody>
      </p:sp>
      <p:sp>
        <p:nvSpPr>
          <p:cNvPr id="4" name="Footer Placeholder 3"/>
          <p:cNvSpPr>
            <a:spLocks noGrp="1"/>
          </p:cNvSpPr>
          <p:nvPr>
            <p:ph type="ftr" sz="quarter" idx="11"/>
          </p:nvPr>
        </p:nvSpPr>
        <p:spPr/>
        <p:txBody>
          <a:bodyPr/>
          <a:lstStyle/>
          <a:p>
            <a:r>
              <a:rPr lang="en-US" smtClean="0"/>
              <a:t>The 7th Annual Nursing Scientific Symposium, Nairobi Hospital</a:t>
            </a:r>
            <a:endParaRPr lang="en-US" dirty="0"/>
          </a:p>
        </p:txBody>
      </p:sp>
      <p:sp>
        <p:nvSpPr>
          <p:cNvPr id="8" name="Slide Number Placeholder 7"/>
          <p:cNvSpPr>
            <a:spLocks noGrp="1"/>
          </p:cNvSpPr>
          <p:nvPr>
            <p:ph type="sldNum" sz="quarter" idx="12"/>
          </p:nvPr>
        </p:nvSpPr>
        <p:spPr/>
        <p:txBody>
          <a:bodyPr/>
          <a:lstStyle/>
          <a:p>
            <a:fld id="{E1635460-07DD-408F-B90E-5BC2EA3273F4}" type="slidenum">
              <a:rPr lang="en-US" smtClean="0"/>
              <a:pPr/>
              <a:t>5</a:t>
            </a:fld>
            <a:endParaRPr lang="en-US" dirty="0"/>
          </a:p>
        </p:txBody>
      </p:sp>
      <p:pic>
        <p:nvPicPr>
          <p:cNvPr id="10" name="Picture 2" descr="C:\Users\Owner\Desktop\New folder\Frustration.jpg"/>
          <p:cNvPicPr>
            <a:picLocks noGrp="1" noChangeAspect="1" noChangeArrowheads="1"/>
          </p:cNvPicPr>
          <p:nvPr>
            <p:ph idx="1"/>
          </p:nvPr>
        </p:nvPicPr>
        <p:blipFill>
          <a:blip r:embed="rId3" cstate="print"/>
          <a:srcRect/>
          <a:stretch>
            <a:fillRect/>
          </a:stretch>
        </p:blipFill>
        <p:spPr>
          <a:xfrm>
            <a:off x="5486401" y="1905000"/>
            <a:ext cx="3048001" cy="39624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273050"/>
            <a:ext cx="2551113" cy="1162050"/>
          </a:xfrm>
        </p:spPr>
        <p:txBody>
          <a:bodyPr/>
          <a:lstStyle/>
          <a:p>
            <a:r>
              <a:rPr lang="en-GB" sz="4400" dirty="0">
                <a:solidFill>
                  <a:srgbClr val="FFFF00"/>
                </a:solidFill>
              </a:rPr>
              <a:t>Causes of Harm</a:t>
            </a:r>
          </a:p>
        </p:txBody>
      </p:sp>
      <p:sp>
        <p:nvSpPr>
          <p:cNvPr id="7" name="Text Placeholder 6"/>
          <p:cNvSpPr>
            <a:spLocks noGrp="1"/>
          </p:cNvSpPr>
          <p:nvPr>
            <p:ph idx="1"/>
          </p:nvPr>
        </p:nvSpPr>
        <p:spPr>
          <a:xfrm>
            <a:off x="3575050" y="1752602"/>
            <a:ext cx="5111750" cy="4373563"/>
          </a:xfrm>
        </p:spPr>
        <p:txBody>
          <a:bodyPr/>
          <a:lstStyle/>
          <a:p>
            <a:endParaRPr lang="en-GB" sz="2400" b="1" dirty="0"/>
          </a:p>
          <a:p>
            <a:endParaRPr lang="en-US" dirty="0"/>
          </a:p>
        </p:txBody>
      </p:sp>
      <p:sp>
        <p:nvSpPr>
          <p:cNvPr id="3" name="Text Placeholder 2"/>
          <p:cNvSpPr>
            <a:spLocks noGrp="1"/>
          </p:cNvSpPr>
          <p:nvPr>
            <p:ph type="body" sz="half" idx="2"/>
          </p:nvPr>
        </p:nvSpPr>
        <p:spPr>
          <a:xfrm>
            <a:off x="914400" y="1828802"/>
            <a:ext cx="3733800" cy="4297363"/>
          </a:xfrm>
        </p:spPr>
        <p:txBody>
          <a:bodyPr/>
          <a:lstStyle/>
          <a:p>
            <a:pPr marL="342900" indent="-342900">
              <a:buFont typeface="Wingdings" panose="05000000000000000000" pitchFamily="2" charset="2"/>
              <a:buChar char="§"/>
            </a:pPr>
            <a:r>
              <a:rPr lang="en-GB" sz="2800" b="1" dirty="0"/>
              <a:t>Complex, dynamic and diverse.</a:t>
            </a:r>
          </a:p>
          <a:p>
            <a:pPr marL="342900" indent="-342900">
              <a:buFont typeface="Wingdings" panose="05000000000000000000" pitchFamily="2" charset="2"/>
              <a:buChar char="§"/>
            </a:pPr>
            <a:r>
              <a:rPr lang="en-GB" sz="2800" b="1" dirty="0"/>
              <a:t>Stretch across all facets of healthcare delivery and system behaviour from planning to clinical activity.</a:t>
            </a:r>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6</a:t>
            </a:fld>
            <a:endParaRPr lang="en-US" dirty="0"/>
          </a:p>
        </p:txBody>
      </p:sp>
      <p:pic>
        <p:nvPicPr>
          <p:cNvPr id="8" name="Content Placeholder 7" descr="Legal mediicne.jpg"/>
          <p:cNvPicPr>
            <a:picLocks noChangeAspect="1"/>
          </p:cNvPicPr>
          <p:nvPr/>
        </p:nvPicPr>
        <p:blipFill>
          <a:blip r:embed="rId3" cstate="print"/>
          <a:stretch>
            <a:fillRect/>
          </a:stretch>
        </p:blipFill>
        <p:spPr bwMode="auto">
          <a:xfrm>
            <a:off x="4876800" y="1905000"/>
            <a:ext cx="40386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dirty="0" smtClean="0">
                <a:solidFill>
                  <a:schemeClr val="accent1"/>
                </a:solidFill>
              </a:rPr>
              <a:t>Do no harm....</a:t>
            </a:r>
            <a:endParaRPr lang="en-GB" sz="6000" dirty="0">
              <a:solidFill>
                <a:schemeClr val="accent1"/>
              </a:solidFill>
            </a:endParaRPr>
          </a:p>
        </p:txBody>
      </p:sp>
      <p:sp>
        <p:nvSpPr>
          <p:cNvPr id="3" name="Content Placeholder 2"/>
          <p:cNvSpPr>
            <a:spLocks noGrp="1"/>
          </p:cNvSpPr>
          <p:nvPr>
            <p:ph idx="1"/>
          </p:nvPr>
        </p:nvSpPr>
        <p:spPr>
          <a:xfrm>
            <a:off x="914400" y="1828800"/>
            <a:ext cx="7696200" cy="4267200"/>
          </a:xfrm>
        </p:spPr>
        <p:txBody>
          <a:bodyPr/>
          <a:lstStyle/>
          <a:p>
            <a:r>
              <a:rPr lang="en-GB" dirty="0" smtClean="0"/>
              <a:t>We have a moral and ethical duty to keep patients safe.</a:t>
            </a:r>
          </a:p>
          <a:p>
            <a:r>
              <a:rPr lang="en-GB" dirty="0" smtClean="0"/>
              <a:t>Patient harm exerts a burden on people, their families, loved ones and the community.</a:t>
            </a:r>
          </a:p>
          <a:p>
            <a:r>
              <a:rPr lang="en-GB" dirty="0" smtClean="0"/>
              <a:t>Maximizing safety is a fundamental responsibility of individual healthcare providers and the healthcare systems.</a:t>
            </a:r>
            <a:endParaRPr lang="en-GB" dirty="0"/>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Economic effects of adverse events</a:t>
            </a:r>
            <a:endParaRPr lang="en-GB" dirty="0">
              <a:solidFill>
                <a:schemeClr val="accent1"/>
              </a:solidFill>
            </a:endParaRPr>
          </a:p>
        </p:txBody>
      </p:sp>
      <p:sp>
        <p:nvSpPr>
          <p:cNvPr id="3" name="Content Placeholder 2"/>
          <p:cNvSpPr>
            <a:spLocks noGrp="1"/>
          </p:cNvSpPr>
          <p:nvPr>
            <p:ph idx="1"/>
          </p:nvPr>
        </p:nvSpPr>
        <p:spPr>
          <a:xfrm>
            <a:off x="914400" y="1905000"/>
            <a:ext cx="7696200" cy="4191000"/>
          </a:xfrm>
        </p:spPr>
        <p:txBody>
          <a:bodyPr/>
          <a:lstStyle/>
          <a:p>
            <a:r>
              <a:rPr lang="en-GB" dirty="0" smtClean="0"/>
              <a:t>Need for additional treatment.</a:t>
            </a:r>
          </a:p>
          <a:p>
            <a:r>
              <a:rPr lang="en-GB" dirty="0" smtClean="0"/>
              <a:t>More diagnostic testing.</a:t>
            </a:r>
          </a:p>
          <a:p>
            <a:r>
              <a:rPr lang="en-GB" dirty="0" smtClean="0"/>
              <a:t>Readmission or prolonged hospital stay.</a:t>
            </a:r>
          </a:p>
          <a:p>
            <a:r>
              <a:rPr lang="en-GB" dirty="0" smtClean="0"/>
              <a:t>Broader economic effects:</a:t>
            </a:r>
          </a:p>
          <a:p>
            <a:pPr lvl="1"/>
            <a:r>
              <a:rPr lang="en-GB" dirty="0" smtClean="0"/>
              <a:t>Ongoing morbidity</a:t>
            </a:r>
          </a:p>
          <a:p>
            <a:pPr lvl="1"/>
            <a:r>
              <a:rPr lang="en-GB" dirty="0" smtClean="0"/>
              <a:t>Reduced lifetime productivity</a:t>
            </a:r>
          </a:p>
          <a:p>
            <a:pPr lvl="1"/>
            <a:r>
              <a:rPr lang="en-GB" dirty="0" smtClean="0"/>
              <a:t>Reduced trust in the healthcare system</a:t>
            </a:r>
          </a:p>
          <a:p>
            <a:pPr lvl="1"/>
            <a:endParaRPr lang="en-GB" dirty="0"/>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Common Adverse Events—Safety Indicators</a:t>
            </a:r>
            <a:endParaRPr lang="en-GB" dirty="0">
              <a:solidFill>
                <a:schemeClr val="accent1"/>
              </a:solidFill>
            </a:endParaRPr>
          </a:p>
        </p:txBody>
      </p:sp>
      <p:sp>
        <p:nvSpPr>
          <p:cNvPr id="3" name="Content Placeholder 2"/>
          <p:cNvSpPr>
            <a:spLocks noGrp="1"/>
          </p:cNvSpPr>
          <p:nvPr>
            <p:ph idx="1"/>
          </p:nvPr>
        </p:nvSpPr>
        <p:spPr>
          <a:xfrm>
            <a:off x="914400" y="1828800"/>
            <a:ext cx="8229600" cy="4267200"/>
          </a:xfrm>
        </p:spPr>
        <p:txBody>
          <a:bodyPr/>
          <a:lstStyle/>
          <a:p>
            <a:r>
              <a:rPr lang="en-GB" sz="2800" b="1" dirty="0"/>
              <a:t>Medication errors</a:t>
            </a:r>
          </a:p>
          <a:p>
            <a:r>
              <a:rPr lang="en-GB" sz="2800" b="1" dirty="0"/>
              <a:t>Hospital acquired infections</a:t>
            </a:r>
          </a:p>
          <a:p>
            <a:r>
              <a:rPr lang="en-GB" sz="2800" b="1" dirty="0"/>
              <a:t>Patient falls</a:t>
            </a:r>
          </a:p>
          <a:p>
            <a:r>
              <a:rPr lang="en-GB" sz="2800" b="1" dirty="0"/>
              <a:t>Pressure ulcers</a:t>
            </a:r>
          </a:p>
          <a:p>
            <a:r>
              <a:rPr lang="en-GB" sz="2800" b="1" dirty="0"/>
              <a:t>Venous thromboembolism</a:t>
            </a:r>
          </a:p>
          <a:p>
            <a:r>
              <a:rPr lang="en-GB" sz="2800" b="1" dirty="0"/>
              <a:t>Diagnostic errors (or delayed diagnosis)</a:t>
            </a:r>
          </a:p>
          <a:p>
            <a:r>
              <a:rPr lang="en-GB" sz="2800" b="1" dirty="0"/>
              <a:t>Death during interventions</a:t>
            </a:r>
          </a:p>
          <a:p>
            <a:pPr>
              <a:buNone/>
            </a:pPr>
            <a:r>
              <a:rPr lang="en-GB" sz="2800" b="1" dirty="0"/>
              <a:t>                             </a:t>
            </a:r>
            <a:r>
              <a:rPr lang="en-GB" sz="2400" b="1" i="1" dirty="0">
                <a:solidFill>
                  <a:srgbClr val="FFC000"/>
                </a:solidFill>
              </a:rPr>
              <a:t>Slawomirski et al., 2017</a:t>
            </a:r>
            <a:endParaRPr lang="en-GB" sz="2800" b="1" i="1" dirty="0">
              <a:solidFill>
                <a:srgbClr val="FFC000"/>
              </a:solidFill>
            </a:endParaRPr>
          </a:p>
          <a:p>
            <a:endParaRPr lang="en-GB" dirty="0" smtClean="0"/>
          </a:p>
          <a:p>
            <a:endParaRPr lang="en-GB" dirty="0"/>
          </a:p>
        </p:txBody>
      </p:sp>
      <p:sp>
        <p:nvSpPr>
          <p:cNvPr id="4" name="Date Placeholder 3"/>
          <p:cNvSpPr>
            <a:spLocks noGrp="1"/>
          </p:cNvSpPr>
          <p:nvPr>
            <p:ph type="dt" sz="half" idx="10"/>
          </p:nvPr>
        </p:nvSpPr>
        <p:spPr/>
        <p:txBody>
          <a:bodyPr/>
          <a:lstStyle/>
          <a:p>
            <a:r>
              <a:rPr lang="en-US" smtClean="0"/>
              <a:t>4th November, 2017</a:t>
            </a:r>
            <a:endParaRPr lang="en-US" dirty="0"/>
          </a:p>
        </p:txBody>
      </p:sp>
      <p:sp>
        <p:nvSpPr>
          <p:cNvPr id="5" name="Footer Placeholder 4"/>
          <p:cNvSpPr>
            <a:spLocks noGrp="1"/>
          </p:cNvSpPr>
          <p:nvPr>
            <p:ph type="ftr" sz="quarter" idx="11"/>
          </p:nvPr>
        </p:nvSpPr>
        <p:spPr/>
        <p:txBody>
          <a:bodyPr/>
          <a:lstStyle/>
          <a:p>
            <a:r>
              <a:rPr lang="en-US" smtClean="0"/>
              <a:t>The 7th Annual Nursing Scientific Symposium, Nairobi Hospital</a:t>
            </a:r>
            <a:endParaRPr lang="en-US" dirty="0"/>
          </a:p>
        </p:txBody>
      </p:sp>
      <p:sp>
        <p:nvSpPr>
          <p:cNvPr id="6" name="Slide Number Placeholder 5"/>
          <p:cNvSpPr>
            <a:spLocks noGrp="1"/>
          </p:cNvSpPr>
          <p:nvPr>
            <p:ph type="sldNum" sz="quarter" idx="12"/>
          </p:nvPr>
        </p:nvSpPr>
        <p:spPr/>
        <p:txBody>
          <a:bodyPr/>
          <a:lstStyle/>
          <a:p>
            <a:fld id="{F4ECB0BF-9AAE-418F-9056-2D712E6B8861}"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6715</TotalTime>
  <Words>3373</Words>
  <Application>Microsoft Macintosh PowerPoint</Application>
  <PresentationFormat>On-screen Show (4:3)</PresentationFormat>
  <Paragraphs>408</Paragraphs>
  <Slides>44</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Calibri</vt:lpstr>
      <vt:lpstr>MS PGothic</vt:lpstr>
      <vt:lpstr>Tahoma</vt:lpstr>
      <vt:lpstr>Times New Roman</vt:lpstr>
      <vt:lpstr>Verdana</vt:lpstr>
      <vt:lpstr>Wingdings</vt:lpstr>
      <vt:lpstr>Arial</vt:lpstr>
      <vt:lpstr>Shimmer</vt:lpstr>
      <vt:lpstr>Patient Safety </vt:lpstr>
      <vt:lpstr>Definitions</vt:lpstr>
      <vt:lpstr>Patient Safety</vt:lpstr>
      <vt:lpstr>International Patient Safety Goals</vt:lpstr>
      <vt:lpstr>Harm by the Healthcare System</vt:lpstr>
      <vt:lpstr>Causes of Harm</vt:lpstr>
      <vt:lpstr>Do no harm....</vt:lpstr>
      <vt:lpstr>Economic effects of adverse events</vt:lpstr>
      <vt:lpstr>Common Adverse Events—Safety Indicators</vt:lpstr>
      <vt:lpstr>Adverse Events and Harm</vt:lpstr>
      <vt:lpstr>Adverse Events in Different Care Settings</vt:lpstr>
      <vt:lpstr>Reduction of Most Burdensome Adverse Events </vt:lpstr>
      <vt:lpstr>In Hospital Falls</vt:lpstr>
      <vt:lpstr>Surgical Site Infections</vt:lpstr>
      <vt:lpstr>Deep Venous Thrombosis</vt:lpstr>
      <vt:lpstr>Pressure Ulcers</vt:lpstr>
      <vt:lpstr>Improving Patient Safety in Healthcare Institutions</vt:lpstr>
      <vt:lpstr>Improving Patient Safety</vt:lpstr>
      <vt:lpstr>Evidence Based Medicine--Definition</vt:lpstr>
      <vt:lpstr>Clinical Guidelines</vt:lpstr>
      <vt:lpstr>WHO Surgical Safety Checklist</vt:lpstr>
      <vt:lpstr>WHO Surgical Safety List</vt:lpstr>
      <vt:lpstr>WHO Surgical Safety ‘Sign In’</vt:lpstr>
      <vt:lpstr>WHO Surgical Safety ‘Time Out’</vt:lpstr>
      <vt:lpstr>WHO Surgical Safety ‘Sign Out’</vt:lpstr>
      <vt:lpstr>PowerPoint Presentation</vt:lpstr>
      <vt:lpstr>Improving Patient Safety </vt:lpstr>
      <vt:lpstr>The Nurse &amp; Patient Safety</vt:lpstr>
      <vt:lpstr>PowerPoint Presentation</vt:lpstr>
      <vt:lpstr>Retaining Nurses</vt:lpstr>
      <vt:lpstr> </vt:lpstr>
      <vt:lpstr>Hospital Service Accreditation</vt:lpstr>
      <vt:lpstr>Accreditation Improves Adherence</vt:lpstr>
      <vt:lpstr>Improving Patient safety</vt:lpstr>
      <vt:lpstr>Admitting Staff Control</vt:lpstr>
      <vt:lpstr>Conditional Maintenance of Admission Rights</vt:lpstr>
      <vt:lpstr>Improving Patient Safety</vt:lpstr>
      <vt:lpstr>Management Interventions</vt:lpstr>
      <vt:lpstr>The Shewhart Cycle and Process Improvement</vt:lpstr>
      <vt:lpstr>Administrative Measures</vt:lpstr>
      <vt:lpstr>Summary</vt:lpstr>
      <vt:lpstr>Summary</vt:lpstr>
      <vt:lpstr>Donabedian’s Model applied to Patient Safety</vt:lpstr>
      <vt:lpstr>Thank you for your attention! </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 Adwok</dc:creator>
  <cp:lastModifiedBy>John Adwok</cp:lastModifiedBy>
  <cp:revision>466</cp:revision>
  <cp:lastPrinted>1601-01-01T00:00:00Z</cp:lastPrinted>
  <dcterms:created xsi:type="dcterms:W3CDTF">2007-11-07T13:46:56Z</dcterms:created>
  <dcterms:modified xsi:type="dcterms:W3CDTF">2017-12-26T17:50:42Z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