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95" r:id="rId1"/>
    <p:sldMasterId id="2147483810" r:id="rId2"/>
  </p:sldMasterIdLst>
  <p:notesMasterIdLst>
    <p:notesMasterId r:id="rId32"/>
  </p:notesMasterIdLst>
  <p:sldIdLst>
    <p:sldId id="256" r:id="rId3"/>
    <p:sldId id="257" r:id="rId4"/>
    <p:sldId id="289" r:id="rId5"/>
    <p:sldId id="290" r:id="rId6"/>
    <p:sldId id="306" r:id="rId7"/>
    <p:sldId id="264" r:id="rId8"/>
    <p:sldId id="265" r:id="rId9"/>
    <p:sldId id="278" r:id="rId10"/>
    <p:sldId id="304" r:id="rId11"/>
    <p:sldId id="272" r:id="rId12"/>
    <p:sldId id="267" r:id="rId13"/>
    <p:sldId id="298" r:id="rId14"/>
    <p:sldId id="268" r:id="rId15"/>
    <p:sldId id="270" r:id="rId16"/>
    <p:sldId id="271" r:id="rId17"/>
    <p:sldId id="273" r:id="rId18"/>
    <p:sldId id="274" r:id="rId19"/>
    <p:sldId id="300" r:id="rId20"/>
    <p:sldId id="276" r:id="rId21"/>
    <p:sldId id="262" r:id="rId22"/>
    <p:sldId id="277" r:id="rId23"/>
    <p:sldId id="294" r:id="rId24"/>
    <p:sldId id="279" r:id="rId25"/>
    <p:sldId id="280" r:id="rId26"/>
    <p:sldId id="301" r:id="rId27"/>
    <p:sldId id="303" r:id="rId28"/>
    <p:sldId id="284" r:id="rId29"/>
    <p:sldId id="299" r:id="rId30"/>
    <p:sldId id="293"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5882"/>
    <p:restoredTop sz="94631"/>
  </p:normalViewPr>
  <p:slideViewPr>
    <p:cSldViewPr snapToGrid="0" snapToObjects="1">
      <p:cViewPr varScale="1">
        <p:scale>
          <a:sx n="80" d="100"/>
          <a:sy n="80" d="100"/>
        </p:scale>
        <p:origin x="224" y="648"/>
      </p:cViewPr>
      <p:guideLst/>
    </p:cSldViewPr>
  </p:slideViewPr>
  <p:outlineViewPr>
    <p:cViewPr>
      <p:scale>
        <a:sx n="33" d="100"/>
        <a:sy n="33" d="100"/>
      </p:scale>
      <p:origin x="0" y="-26928"/>
    </p:cViewPr>
  </p:outlineViewPr>
  <p:notesTextViewPr>
    <p:cViewPr>
      <p:scale>
        <a:sx n="1" d="1"/>
        <a:sy n="1" d="1"/>
      </p:scale>
      <p:origin x="0" y="0"/>
    </p:cViewPr>
  </p:notesTextViewPr>
  <p:sorterViewPr>
    <p:cViewPr>
      <p:scale>
        <a:sx n="169" d="100"/>
        <a:sy n="169" d="100"/>
      </p:scale>
      <p:origin x="0" y="0"/>
    </p:cViewPr>
  </p:sorterViewPr>
  <p:notesViewPr>
    <p:cSldViewPr snapToGrid="0" snapToObjects="1">
      <p:cViewPr varScale="1">
        <p:scale>
          <a:sx n="81" d="100"/>
          <a:sy n="81" d="100"/>
        </p:scale>
        <p:origin x="3384" y="192"/>
      </p:cViewPr>
      <p:guideLst/>
    </p:cSldViewPr>
  </p:notes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notesMaster" Target="notesMasters/notesMaster1.xml"/><Relationship Id="rId9" Type="http://schemas.openxmlformats.org/officeDocument/2006/relationships/slide" Target="slides/slide7.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33" Type="http://schemas.openxmlformats.org/officeDocument/2006/relationships/presProps" Target="presProps.xml"/><Relationship Id="rId34" Type="http://schemas.openxmlformats.org/officeDocument/2006/relationships/viewProps" Target="viewProps.xml"/><Relationship Id="rId35" Type="http://schemas.openxmlformats.org/officeDocument/2006/relationships/theme" Target="theme/theme1.xml"/><Relationship Id="rId36" Type="http://schemas.openxmlformats.org/officeDocument/2006/relationships/tableStyles" Target="tableStyles.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D5B9D53-4894-6E42-8C41-B6367B408289}" type="datetimeFigureOut">
              <a:rPr lang="en-GB" smtClean="0"/>
              <a:t>26/12/2017</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0A81810-2C0E-6D4F-BBC3-89D8DD06A6F5}" type="slidenum">
              <a:rPr lang="en-GB" smtClean="0"/>
              <a:t>‹#›</a:t>
            </a:fld>
            <a:endParaRPr lang="en-GB"/>
          </a:p>
        </p:txBody>
      </p:sp>
    </p:spTree>
    <p:extLst>
      <p:ext uri="{BB962C8B-B14F-4D97-AF65-F5344CB8AC3E}">
        <p14:creationId xmlns:p14="http://schemas.microsoft.com/office/powerpoint/2010/main" val="16761736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Concerns about liability</a:t>
            </a:r>
            <a:r>
              <a:rPr lang="en-US" baseline="0" dirty="0" smtClean="0"/>
              <a:t> drive doctors to order tests, procedures, and specialist consultations whose expected outcomes are very low.</a:t>
            </a:r>
            <a:endParaRPr lang="en-US" dirty="0"/>
          </a:p>
        </p:txBody>
      </p:sp>
      <p:sp>
        <p:nvSpPr>
          <p:cNvPr id="4" name="Slide Number Placeholder 3"/>
          <p:cNvSpPr>
            <a:spLocks noGrp="1"/>
          </p:cNvSpPr>
          <p:nvPr>
            <p:ph type="sldNum" sz="quarter" idx="10"/>
          </p:nvPr>
        </p:nvSpPr>
        <p:spPr/>
        <p:txBody>
          <a:bodyPr/>
          <a:lstStyle/>
          <a:p>
            <a:fld id="{40A81810-2C0E-6D4F-BBC3-89D8DD06A6F5}" type="slidenum">
              <a:rPr lang="en-GB" smtClean="0"/>
              <a:t>2</a:t>
            </a:fld>
            <a:endParaRPr lang="en-GB"/>
          </a:p>
        </p:txBody>
      </p:sp>
    </p:spTree>
    <p:extLst>
      <p:ext uri="{BB962C8B-B14F-4D97-AF65-F5344CB8AC3E}">
        <p14:creationId xmlns:p14="http://schemas.microsoft.com/office/powerpoint/2010/main" val="14421526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0A81810-2C0E-6D4F-BBC3-89D8DD06A6F5}" type="slidenum">
              <a:rPr lang="en-GB" smtClean="0"/>
              <a:t>3</a:t>
            </a:fld>
            <a:endParaRPr lang="en-GB"/>
          </a:p>
        </p:txBody>
      </p:sp>
    </p:spTree>
    <p:extLst>
      <p:ext uri="{BB962C8B-B14F-4D97-AF65-F5344CB8AC3E}">
        <p14:creationId xmlns:p14="http://schemas.microsoft.com/office/powerpoint/2010/main" val="14037215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dirty="0" smtClean="0"/>
          </a:p>
          <a:p>
            <a:endParaRPr lang="en-GB" dirty="0"/>
          </a:p>
        </p:txBody>
      </p:sp>
      <p:sp>
        <p:nvSpPr>
          <p:cNvPr id="4" name="Slide Number Placeholder 3"/>
          <p:cNvSpPr>
            <a:spLocks noGrp="1"/>
          </p:cNvSpPr>
          <p:nvPr>
            <p:ph type="sldNum" sz="quarter" idx="10"/>
          </p:nvPr>
        </p:nvSpPr>
        <p:spPr/>
        <p:txBody>
          <a:bodyPr/>
          <a:lstStyle/>
          <a:p>
            <a:fld id="{40A81810-2C0E-6D4F-BBC3-89D8DD06A6F5}" type="slidenum">
              <a:rPr lang="en-GB" smtClean="0"/>
              <a:t>4</a:t>
            </a:fld>
            <a:endParaRPr lang="en-GB"/>
          </a:p>
        </p:txBody>
      </p:sp>
    </p:spTree>
    <p:extLst>
      <p:ext uri="{BB962C8B-B14F-4D97-AF65-F5344CB8AC3E}">
        <p14:creationId xmlns:p14="http://schemas.microsoft.com/office/powerpoint/2010/main" val="19972840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0A81810-2C0E-6D4F-BBC3-89D8DD06A6F5}" type="slidenum">
              <a:rPr lang="en-GB" smtClean="0"/>
              <a:t>6</a:t>
            </a:fld>
            <a:endParaRPr lang="en-GB"/>
          </a:p>
        </p:txBody>
      </p:sp>
    </p:spTree>
    <p:extLst>
      <p:ext uri="{BB962C8B-B14F-4D97-AF65-F5344CB8AC3E}">
        <p14:creationId xmlns:p14="http://schemas.microsoft.com/office/powerpoint/2010/main" val="1618291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0A81810-2C0E-6D4F-BBC3-89D8DD06A6F5}" type="slidenum">
              <a:rPr lang="en-GB" smtClean="0"/>
              <a:t>9</a:t>
            </a:fld>
            <a:endParaRPr lang="en-GB"/>
          </a:p>
        </p:txBody>
      </p:sp>
    </p:spTree>
    <p:extLst>
      <p:ext uri="{BB962C8B-B14F-4D97-AF65-F5344CB8AC3E}">
        <p14:creationId xmlns:p14="http://schemas.microsoft.com/office/powerpoint/2010/main" val="19671970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0A81810-2C0E-6D4F-BBC3-89D8DD06A6F5}" type="slidenum">
              <a:rPr lang="en-GB" smtClean="0"/>
              <a:t>18</a:t>
            </a:fld>
            <a:endParaRPr lang="en-GB"/>
          </a:p>
        </p:txBody>
      </p:sp>
    </p:spTree>
    <p:extLst>
      <p:ext uri="{BB962C8B-B14F-4D97-AF65-F5344CB8AC3E}">
        <p14:creationId xmlns:p14="http://schemas.microsoft.com/office/powerpoint/2010/main" val="13540495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1"/>
            <a:ext cx="1447800" cy="6854825"/>
            <a:chOff x="0" y="0"/>
            <a:chExt cx="684" cy="4318"/>
          </a:xfrm>
        </p:grpSpPr>
        <p:sp>
          <p:nvSpPr>
            <p:cNvPr id="5" name="Rectangle 3"/>
            <p:cNvSpPr>
              <a:spLocks noChangeArrowheads="1"/>
            </p:cNvSpPr>
            <p:nvPr/>
          </p:nvSpPr>
          <p:spPr bwMode="auto">
            <a:xfrm>
              <a:off x="0" y="0"/>
              <a:ext cx="684" cy="4318"/>
            </a:xfrm>
            <a:prstGeom prst="rect">
              <a:avLst/>
            </a:prstGeom>
            <a:gradFill rotWithShape="0">
              <a:gsLst>
                <a:gs pos="0">
                  <a:schemeClr val="bg1"/>
                </a:gs>
                <a:gs pos="50000">
                  <a:schemeClr val="bg2"/>
                </a:gs>
                <a:gs pos="100000">
                  <a:schemeClr val="bg1"/>
                </a:gs>
              </a:gsLst>
              <a:lin ang="5400000" scaled="1"/>
            </a:gradFill>
            <a:ln>
              <a:noFill/>
            </a:ln>
            <a:effectLst/>
            <a:extLst/>
          </p:spPr>
          <p:txBody>
            <a:bodyPr wrap="none" anchor="ctr"/>
            <a:lstStyle/>
            <a:p>
              <a:pPr>
                <a:defRPr/>
              </a:pPr>
              <a:endParaRPr lang="en-US" sz="1800"/>
            </a:p>
          </p:txBody>
        </p:sp>
        <p:grpSp>
          <p:nvGrpSpPr>
            <p:cNvPr id="6" name="Group 4"/>
            <p:cNvGrpSpPr>
              <a:grpSpLocks/>
            </p:cNvGrpSpPr>
            <p:nvPr/>
          </p:nvGrpSpPr>
          <p:grpSpPr bwMode="auto">
            <a:xfrm>
              <a:off x="48" y="103"/>
              <a:ext cx="96" cy="4126"/>
              <a:chOff x="48" y="103"/>
              <a:chExt cx="96" cy="4126"/>
            </a:xfrm>
          </p:grpSpPr>
          <p:sp>
            <p:nvSpPr>
              <p:cNvPr id="7" name="Rectangle 5"/>
              <p:cNvSpPr>
                <a:spLocks noChangeArrowheads="1"/>
              </p:cNvSpPr>
              <p:nvPr/>
            </p:nvSpPr>
            <p:spPr bwMode="auto">
              <a:xfrm>
                <a:off x="48" y="1105"/>
                <a:ext cx="96" cy="97"/>
              </a:xfrm>
              <a:prstGeom prst="rect">
                <a:avLst/>
              </a:prstGeom>
              <a:solidFill>
                <a:schemeClr val="bg1">
                  <a:alpha val="50195"/>
                </a:schemeClr>
              </a:solidFill>
              <a:ln w="9525">
                <a:noFill/>
                <a:miter lim="800000"/>
                <a:headEnd/>
                <a:tailEnd/>
              </a:ln>
            </p:spPr>
            <p:txBody>
              <a:bodyPr wrap="none" anchor="ctr"/>
              <a:lstStyle/>
              <a:p>
                <a:pPr>
                  <a:defRPr/>
                </a:pPr>
                <a:endParaRPr lang="en-US" sz="1800"/>
              </a:p>
            </p:txBody>
          </p:sp>
          <p:sp>
            <p:nvSpPr>
              <p:cNvPr id="8" name="Rectangle 6"/>
              <p:cNvSpPr>
                <a:spLocks noChangeArrowheads="1"/>
              </p:cNvSpPr>
              <p:nvPr/>
            </p:nvSpPr>
            <p:spPr bwMode="auto">
              <a:xfrm>
                <a:off x="48" y="1250"/>
                <a:ext cx="96" cy="97"/>
              </a:xfrm>
              <a:prstGeom prst="rect">
                <a:avLst/>
              </a:prstGeom>
              <a:solidFill>
                <a:schemeClr val="bg1">
                  <a:alpha val="50195"/>
                </a:schemeClr>
              </a:solidFill>
              <a:ln w="9525">
                <a:noFill/>
                <a:miter lim="800000"/>
                <a:headEnd/>
                <a:tailEnd/>
              </a:ln>
            </p:spPr>
            <p:txBody>
              <a:bodyPr wrap="none" anchor="ctr"/>
              <a:lstStyle/>
              <a:p>
                <a:pPr>
                  <a:defRPr/>
                </a:pPr>
                <a:endParaRPr lang="en-US" sz="1800"/>
              </a:p>
            </p:txBody>
          </p:sp>
          <p:sp>
            <p:nvSpPr>
              <p:cNvPr id="9" name="Rectangle 7"/>
              <p:cNvSpPr>
                <a:spLocks noChangeArrowheads="1"/>
              </p:cNvSpPr>
              <p:nvPr/>
            </p:nvSpPr>
            <p:spPr bwMode="auto">
              <a:xfrm>
                <a:off x="48" y="1393"/>
                <a:ext cx="96" cy="97"/>
              </a:xfrm>
              <a:prstGeom prst="rect">
                <a:avLst/>
              </a:prstGeom>
              <a:solidFill>
                <a:schemeClr val="bg1">
                  <a:alpha val="50195"/>
                </a:schemeClr>
              </a:solidFill>
              <a:ln w="9525">
                <a:noFill/>
                <a:miter lim="800000"/>
                <a:headEnd/>
                <a:tailEnd/>
              </a:ln>
            </p:spPr>
            <p:txBody>
              <a:bodyPr wrap="none" anchor="ctr"/>
              <a:lstStyle/>
              <a:p>
                <a:pPr>
                  <a:defRPr/>
                </a:pPr>
                <a:endParaRPr lang="en-US" sz="1800"/>
              </a:p>
            </p:txBody>
          </p:sp>
          <p:sp>
            <p:nvSpPr>
              <p:cNvPr id="10" name="Rectangle 8"/>
              <p:cNvSpPr>
                <a:spLocks noChangeArrowheads="1"/>
              </p:cNvSpPr>
              <p:nvPr/>
            </p:nvSpPr>
            <p:spPr bwMode="auto">
              <a:xfrm>
                <a:off x="48" y="1538"/>
                <a:ext cx="96" cy="97"/>
              </a:xfrm>
              <a:prstGeom prst="rect">
                <a:avLst/>
              </a:prstGeom>
              <a:solidFill>
                <a:schemeClr val="bg1">
                  <a:alpha val="50195"/>
                </a:schemeClr>
              </a:solidFill>
              <a:ln w="9525">
                <a:noFill/>
                <a:miter lim="800000"/>
                <a:headEnd/>
                <a:tailEnd/>
              </a:ln>
            </p:spPr>
            <p:txBody>
              <a:bodyPr wrap="none" anchor="ctr"/>
              <a:lstStyle/>
              <a:p>
                <a:pPr>
                  <a:defRPr/>
                </a:pPr>
                <a:endParaRPr lang="en-US" sz="1800"/>
              </a:p>
            </p:txBody>
          </p:sp>
          <p:sp>
            <p:nvSpPr>
              <p:cNvPr id="11" name="Rectangle 9"/>
              <p:cNvSpPr>
                <a:spLocks noChangeArrowheads="1"/>
              </p:cNvSpPr>
              <p:nvPr/>
            </p:nvSpPr>
            <p:spPr bwMode="auto">
              <a:xfrm>
                <a:off x="48" y="1683"/>
                <a:ext cx="96" cy="95"/>
              </a:xfrm>
              <a:prstGeom prst="rect">
                <a:avLst/>
              </a:prstGeom>
              <a:solidFill>
                <a:schemeClr val="bg1">
                  <a:alpha val="50195"/>
                </a:schemeClr>
              </a:solidFill>
              <a:ln w="9525">
                <a:noFill/>
                <a:miter lim="800000"/>
                <a:headEnd/>
                <a:tailEnd/>
              </a:ln>
            </p:spPr>
            <p:txBody>
              <a:bodyPr wrap="none" anchor="ctr"/>
              <a:lstStyle/>
              <a:p>
                <a:pPr>
                  <a:defRPr/>
                </a:pPr>
                <a:endParaRPr lang="en-US" sz="1800"/>
              </a:p>
            </p:txBody>
          </p:sp>
          <p:sp>
            <p:nvSpPr>
              <p:cNvPr id="12" name="Rectangle 10"/>
              <p:cNvSpPr>
                <a:spLocks noChangeArrowheads="1"/>
              </p:cNvSpPr>
              <p:nvPr/>
            </p:nvSpPr>
            <p:spPr bwMode="auto">
              <a:xfrm>
                <a:off x="48" y="1826"/>
                <a:ext cx="96" cy="96"/>
              </a:xfrm>
              <a:prstGeom prst="rect">
                <a:avLst/>
              </a:prstGeom>
              <a:solidFill>
                <a:schemeClr val="bg1">
                  <a:alpha val="50195"/>
                </a:schemeClr>
              </a:solidFill>
              <a:ln w="9525">
                <a:noFill/>
                <a:miter lim="800000"/>
                <a:headEnd/>
                <a:tailEnd/>
              </a:ln>
            </p:spPr>
            <p:txBody>
              <a:bodyPr wrap="none" anchor="ctr"/>
              <a:lstStyle/>
              <a:p>
                <a:pPr>
                  <a:defRPr/>
                </a:pPr>
                <a:endParaRPr lang="en-US" sz="1800"/>
              </a:p>
            </p:txBody>
          </p:sp>
          <p:sp>
            <p:nvSpPr>
              <p:cNvPr id="13" name="Rectangle 11"/>
              <p:cNvSpPr>
                <a:spLocks noChangeArrowheads="1"/>
              </p:cNvSpPr>
              <p:nvPr/>
            </p:nvSpPr>
            <p:spPr bwMode="auto">
              <a:xfrm>
                <a:off x="48" y="1971"/>
                <a:ext cx="96" cy="96"/>
              </a:xfrm>
              <a:prstGeom prst="rect">
                <a:avLst/>
              </a:prstGeom>
              <a:solidFill>
                <a:schemeClr val="bg1">
                  <a:alpha val="50195"/>
                </a:schemeClr>
              </a:solidFill>
              <a:ln w="9525">
                <a:noFill/>
                <a:miter lim="800000"/>
                <a:headEnd/>
                <a:tailEnd/>
              </a:ln>
            </p:spPr>
            <p:txBody>
              <a:bodyPr wrap="none" anchor="ctr"/>
              <a:lstStyle/>
              <a:p>
                <a:pPr>
                  <a:defRPr/>
                </a:pPr>
                <a:endParaRPr lang="en-US" sz="1800"/>
              </a:p>
            </p:txBody>
          </p:sp>
          <p:sp>
            <p:nvSpPr>
              <p:cNvPr id="14" name="Rectangle 12"/>
              <p:cNvSpPr>
                <a:spLocks noChangeArrowheads="1"/>
              </p:cNvSpPr>
              <p:nvPr/>
            </p:nvSpPr>
            <p:spPr bwMode="auto">
              <a:xfrm>
                <a:off x="48" y="2116"/>
                <a:ext cx="96" cy="94"/>
              </a:xfrm>
              <a:prstGeom prst="rect">
                <a:avLst/>
              </a:prstGeom>
              <a:solidFill>
                <a:schemeClr val="bg1">
                  <a:alpha val="50195"/>
                </a:schemeClr>
              </a:solidFill>
              <a:ln w="9525">
                <a:noFill/>
                <a:miter lim="800000"/>
                <a:headEnd/>
                <a:tailEnd/>
              </a:ln>
            </p:spPr>
            <p:txBody>
              <a:bodyPr wrap="none" anchor="ctr"/>
              <a:lstStyle/>
              <a:p>
                <a:pPr>
                  <a:defRPr/>
                </a:pPr>
                <a:endParaRPr lang="en-US" sz="1800"/>
              </a:p>
            </p:txBody>
          </p:sp>
          <p:sp>
            <p:nvSpPr>
              <p:cNvPr id="15" name="Rectangle 13"/>
              <p:cNvSpPr>
                <a:spLocks noChangeArrowheads="1"/>
              </p:cNvSpPr>
              <p:nvPr/>
            </p:nvSpPr>
            <p:spPr bwMode="auto">
              <a:xfrm>
                <a:off x="48" y="2259"/>
                <a:ext cx="96" cy="96"/>
              </a:xfrm>
              <a:prstGeom prst="rect">
                <a:avLst/>
              </a:prstGeom>
              <a:solidFill>
                <a:schemeClr val="bg1">
                  <a:alpha val="50195"/>
                </a:schemeClr>
              </a:solidFill>
              <a:ln w="9525">
                <a:noFill/>
                <a:miter lim="800000"/>
                <a:headEnd/>
                <a:tailEnd/>
              </a:ln>
            </p:spPr>
            <p:txBody>
              <a:bodyPr wrap="none" anchor="ctr"/>
              <a:lstStyle/>
              <a:p>
                <a:pPr>
                  <a:defRPr/>
                </a:pPr>
                <a:endParaRPr lang="en-US" sz="1800"/>
              </a:p>
            </p:txBody>
          </p:sp>
          <p:sp>
            <p:nvSpPr>
              <p:cNvPr id="16" name="Rectangle 14"/>
              <p:cNvSpPr>
                <a:spLocks noChangeArrowheads="1"/>
              </p:cNvSpPr>
              <p:nvPr/>
            </p:nvSpPr>
            <p:spPr bwMode="auto">
              <a:xfrm>
                <a:off x="48" y="2404"/>
                <a:ext cx="96" cy="96"/>
              </a:xfrm>
              <a:prstGeom prst="rect">
                <a:avLst/>
              </a:prstGeom>
              <a:solidFill>
                <a:schemeClr val="bg1">
                  <a:alpha val="50195"/>
                </a:schemeClr>
              </a:solidFill>
              <a:ln w="9525">
                <a:noFill/>
                <a:miter lim="800000"/>
                <a:headEnd/>
                <a:tailEnd/>
              </a:ln>
            </p:spPr>
            <p:txBody>
              <a:bodyPr wrap="none" anchor="ctr"/>
              <a:lstStyle/>
              <a:p>
                <a:pPr>
                  <a:defRPr/>
                </a:pPr>
                <a:endParaRPr lang="en-US" sz="1800"/>
              </a:p>
            </p:txBody>
          </p:sp>
          <p:sp>
            <p:nvSpPr>
              <p:cNvPr id="17" name="Rectangle 15"/>
              <p:cNvSpPr>
                <a:spLocks noChangeArrowheads="1"/>
              </p:cNvSpPr>
              <p:nvPr/>
            </p:nvSpPr>
            <p:spPr bwMode="auto">
              <a:xfrm>
                <a:off x="48" y="2549"/>
                <a:ext cx="96" cy="94"/>
              </a:xfrm>
              <a:prstGeom prst="rect">
                <a:avLst/>
              </a:prstGeom>
              <a:solidFill>
                <a:schemeClr val="bg1">
                  <a:alpha val="50195"/>
                </a:schemeClr>
              </a:solidFill>
              <a:ln w="9525">
                <a:noFill/>
                <a:miter lim="800000"/>
                <a:headEnd/>
                <a:tailEnd/>
              </a:ln>
            </p:spPr>
            <p:txBody>
              <a:bodyPr wrap="none" anchor="ctr"/>
              <a:lstStyle/>
              <a:p>
                <a:pPr>
                  <a:defRPr/>
                </a:pPr>
                <a:endParaRPr lang="en-US" sz="1800"/>
              </a:p>
            </p:txBody>
          </p:sp>
          <p:sp>
            <p:nvSpPr>
              <p:cNvPr id="18" name="Rectangle 16"/>
              <p:cNvSpPr>
                <a:spLocks noChangeArrowheads="1"/>
              </p:cNvSpPr>
              <p:nvPr/>
            </p:nvSpPr>
            <p:spPr bwMode="auto">
              <a:xfrm>
                <a:off x="48" y="2691"/>
                <a:ext cx="96" cy="97"/>
              </a:xfrm>
              <a:prstGeom prst="rect">
                <a:avLst/>
              </a:prstGeom>
              <a:solidFill>
                <a:schemeClr val="bg1">
                  <a:alpha val="50195"/>
                </a:schemeClr>
              </a:solidFill>
              <a:ln w="9525">
                <a:noFill/>
                <a:miter lim="800000"/>
                <a:headEnd/>
                <a:tailEnd/>
              </a:ln>
            </p:spPr>
            <p:txBody>
              <a:bodyPr wrap="none" anchor="ctr"/>
              <a:lstStyle/>
              <a:p>
                <a:pPr>
                  <a:defRPr/>
                </a:pPr>
                <a:endParaRPr lang="en-US" sz="1800"/>
              </a:p>
            </p:txBody>
          </p:sp>
          <p:sp>
            <p:nvSpPr>
              <p:cNvPr id="19" name="Rectangle 17"/>
              <p:cNvSpPr>
                <a:spLocks noChangeArrowheads="1"/>
              </p:cNvSpPr>
              <p:nvPr/>
            </p:nvSpPr>
            <p:spPr bwMode="auto">
              <a:xfrm>
                <a:off x="48" y="2836"/>
                <a:ext cx="96" cy="97"/>
              </a:xfrm>
              <a:prstGeom prst="rect">
                <a:avLst/>
              </a:prstGeom>
              <a:solidFill>
                <a:schemeClr val="bg1">
                  <a:alpha val="50195"/>
                </a:schemeClr>
              </a:solidFill>
              <a:ln w="9525">
                <a:noFill/>
                <a:miter lim="800000"/>
                <a:headEnd/>
                <a:tailEnd/>
              </a:ln>
            </p:spPr>
            <p:txBody>
              <a:bodyPr wrap="none" anchor="ctr"/>
              <a:lstStyle/>
              <a:p>
                <a:pPr>
                  <a:defRPr/>
                </a:pPr>
                <a:endParaRPr lang="en-US" sz="1800"/>
              </a:p>
            </p:txBody>
          </p:sp>
          <p:sp>
            <p:nvSpPr>
              <p:cNvPr id="20" name="Rectangle 18"/>
              <p:cNvSpPr>
                <a:spLocks noChangeArrowheads="1"/>
              </p:cNvSpPr>
              <p:nvPr/>
            </p:nvSpPr>
            <p:spPr bwMode="auto">
              <a:xfrm>
                <a:off x="48" y="2979"/>
                <a:ext cx="96" cy="97"/>
              </a:xfrm>
              <a:prstGeom prst="rect">
                <a:avLst/>
              </a:prstGeom>
              <a:solidFill>
                <a:schemeClr val="bg1">
                  <a:alpha val="50195"/>
                </a:schemeClr>
              </a:solidFill>
              <a:ln w="9525">
                <a:noFill/>
                <a:miter lim="800000"/>
                <a:headEnd/>
                <a:tailEnd/>
              </a:ln>
            </p:spPr>
            <p:txBody>
              <a:bodyPr wrap="none" anchor="ctr"/>
              <a:lstStyle/>
              <a:p>
                <a:pPr>
                  <a:defRPr/>
                </a:pPr>
                <a:endParaRPr lang="en-US" sz="1800"/>
              </a:p>
            </p:txBody>
          </p:sp>
          <p:sp>
            <p:nvSpPr>
              <p:cNvPr id="21" name="Rectangle 19"/>
              <p:cNvSpPr>
                <a:spLocks noChangeArrowheads="1"/>
              </p:cNvSpPr>
              <p:nvPr/>
            </p:nvSpPr>
            <p:spPr bwMode="auto">
              <a:xfrm>
                <a:off x="48" y="3124"/>
                <a:ext cx="96" cy="97"/>
              </a:xfrm>
              <a:prstGeom prst="rect">
                <a:avLst/>
              </a:prstGeom>
              <a:solidFill>
                <a:schemeClr val="bg1">
                  <a:alpha val="50195"/>
                </a:schemeClr>
              </a:solidFill>
              <a:ln w="9525">
                <a:noFill/>
                <a:miter lim="800000"/>
                <a:headEnd/>
                <a:tailEnd/>
              </a:ln>
            </p:spPr>
            <p:txBody>
              <a:bodyPr wrap="none" anchor="ctr"/>
              <a:lstStyle/>
              <a:p>
                <a:pPr>
                  <a:defRPr/>
                </a:pPr>
                <a:endParaRPr lang="en-US" sz="1800"/>
              </a:p>
            </p:txBody>
          </p:sp>
          <p:sp>
            <p:nvSpPr>
              <p:cNvPr id="22" name="Rectangle 20"/>
              <p:cNvSpPr>
                <a:spLocks noChangeArrowheads="1"/>
              </p:cNvSpPr>
              <p:nvPr/>
            </p:nvSpPr>
            <p:spPr bwMode="auto">
              <a:xfrm>
                <a:off x="48" y="3269"/>
                <a:ext cx="96" cy="95"/>
              </a:xfrm>
              <a:prstGeom prst="rect">
                <a:avLst/>
              </a:prstGeom>
              <a:solidFill>
                <a:schemeClr val="bg1">
                  <a:alpha val="50195"/>
                </a:schemeClr>
              </a:solidFill>
              <a:ln w="9525">
                <a:noFill/>
                <a:miter lim="800000"/>
                <a:headEnd/>
                <a:tailEnd/>
              </a:ln>
            </p:spPr>
            <p:txBody>
              <a:bodyPr wrap="none" anchor="ctr"/>
              <a:lstStyle/>
              <a:p>
                <a:pPr>
                  <a:defRPr/>
                </a:pPr>
                <a:endParaRPr lang="en-US" sz="1800"/>
              </a:p>
            </p:txBody>
          </p:sp>
          <p:sp>
            <p:nvSpPr>
              <p:cNvPr id="23" name="Rectangle 21"/>
              <p:cNvSpPr>
                <a:spLocks noChangeArrowheads="1"/>
              </p:cNvSpPr>
              <p:nvPr/>
            </p:nvSpPr>
            <p:spPr bwMode="auto">
              <a:xfrm>
                <a:off x="48" y="3412"/>
                <a:ext cx="96" cy="97"/>
              </a:xfrm>
              <a:prstGeom prst="rect">
                <a:avLst/>
              </a:prstGeom>
              <a:solidFill>
                <a:schemeClr val="bg1">
                  <a:alpha val="50195"/>
                </a:schemeClr>
              </a:solidFill>
              <a:ln w="9525">
                <a:noFill/>
                <a:miter lim="800000"/>
                <a:headEnd/>
                <a:tailEnd/>
              </a:ln>
            </p:spPr>
            <p:txBody>
              <a:bodyPr wrap="none" anchor="ctr"/>
              <a:lstStyle/>
              <a:p>
                <a:pPr>
                  <a:defRPr/>
                </a:pPr>
                <a:endParaRPr lang="en-US" sz="1800"/>
              </a:p>
            </p:txBody>
          </p:sp>
          <p:sp>
            <p:nvSpPr>
              <p:cNvPr id="24" name="Rectangle 22"/>
              <p:cNvSpPr>
                <a:spLocks noChangeArrowheads="1"/>
              </p:cNvSpPr>
              <p:nvPr/>
            </p:nvSpPr>
            <p:spPr bwMode="auto">
              <a:xfrm>
                <a:off x="48" y="3557"/>
                <a:ext cx="96" cy="97"/>
              </a:xfrm>
              <a:prstGeom prst="rect">
                <a:avLst/>
              </a:prstGeom>
              <a:solidFill>
                <a:schemeClr val="bg1">
                  <a:alpha val="50195"/>
                </a:schemeClr>
              </a:solidFill>
              <a:ln w="9525">
                <a:noFill/>
                <a:miter lim="800000"/>
                <a:headEnd/>
                <a:tailEnd/>
              </a:ln>
            </p:spPr>
            <p:txBody>
              <a:bodyPr wrap="none" anchor="ctr"/>
              <a:lstStyle/>
              <a:p>
                <a:pPr>
                  <a:defRPr/>
                </a:pPr>
                <a:endParaRPr lang="en-US" sz="1800"/>
              </a:p>
            </p:txBody>
          </p:sp>
          <p:sp>
            <p:nvSpPr>
              <p:cNvPr id="25" name="Rectangle 23"/>
              <p:cNvSpPr>
                <a:spLocks noChangeArrowheads="1"/>
              </p:cNvSpPr>
              <p:nvPr/>
            </p:nvSpPr>
            <p:spPr bwMode="auto">
              <a:xfrm>
                <a:off x="48" y="3702"/>
                <a:ext cx="96" cy="95"/>
              </a:xfrm>
              <a:prstGeom prst="rect">
                <a:avLst/>
              </a:prstGeom>
              <a:solidFill>
                <a:schemeClr val="bg1">
                  <a:alpha val="50195"/>
                </a:schemeClr>
              </a:solidFill>
              <a:ln w="9525">
                <a:noFill/>
                <a:miter lim="800000"/>
                <a:headEnd/>
                <a:tailEnd/>
              </a:ln>
            </p:spPr>
            <p:txBody>
              <a:bodyPr wrap="none" anchor="ctr"/>
              <a:lstStyle/>
              <a:p>
                <a:pPr>
                  <a:defRPr/>
                </a:pPr>
                <a:endParaRPr lang="en-US" sz="1800"/>
              </a:p>
            </p:txBody>
          </p:sp>
          <p:sp>
            <p:nvSpPr>
              <p:cNvPr id="26" name="Rectangle 24"/>
              <p:cNvSpPr>
                <a:spLocks noChangeArrowheads="1"/>
              </p:cNvSpPr>
              <p:nvPr/>
            </p:nvSpPr>
            <p:spPr bwMode="auto">
              <a:xfrm>
                <a:off x="48" y="3845"/>
                <a:ext cx="96" cy="97"/>
              </a:xfrm>
              <a:prstGeom prst="rect">
                <a:avLst/>
              </a:prstGeom>
              <a:solidFill>
                <a:schemeClr val="bg1">
                  <a:alpha val="50195"/>
                </a:schemeClr>
              </a:solidFill>
              <a:ln w="9525">
                <a:noFill/>
                <a:miter lim="800000"/>
                <a:headEnd/>
                <a:tailEnd/>
              </a:ln>
            </p:spPr>
            <p:txBody>
              <a:bodyPr wrap="none" anchor="ctr"/>
              <a:lstStyle/>
              <a:p>
                <a:pPr>
                  <a:defRPr/>
                </a:pPr>
                <a:endParaRPr lang="en-US" sz="1800"/>
              </a:p>
            </p:txBody>
          </p:sp>
          <p:sp>
            <p:nvSpPr>
              <p:cNvPr id="27" name="Rectangle 25"/>
              <p:cNvSpPr>
                <a:spLocks noChangeArrowheads="1"/>
              </p:cNvSpPr>
              <p:nvPr/>
            </p:nvSpPr>
            <p:spPr bwMode="auto">
              <a:xfrm>
                <a:off x="48" y="3990"/>
                <a:ext cx="96" cy="96"/>
              </a:xfrm>
              <a:prstGeom prst="rect">
                <a:avLst/>
              </a:prstGeom>
              <a:solidFill>
                <a:schemeClr val="bg1">
                  <a:alpha val="50195"/>
                </a:schemeClr>
              </a:solidFill>
              <a:ln w="9525">
                <a:noFill/>
                <a:miter lim="800000"/>
                <a:headEnd/>
                <a:tailEnd/>
              </a:ln>
            </p:spPr>
            <p:txBody>
              <a:bodyPr wrap="none" anchor="ctr"/>
              <a:lstStyle/>
              <a:p>
                <a:pPr>
                  <a:defRPr/>
                </a:pPr>
                <a:endParaRPr lang="en-US" sz="1800"/>
              </a:p>
            </p:txBody>
          </p:sp>
          <p:sp>
            <p:nvSpPr>
              <p:cNvPr id="28" name="Rectangle 26"/>
              <p:cNvSpPr>
                <a:spLocks noChangeArrowheads="1"/>
              </p:cNvSpPr>
              <p:nvPr/>
            </p:nvSpPr>
            <p:spPr bwMode="auto">
              <a:xfrm>
                <a:off x="48" y="4134"/>
                <a:ext cx="96" cy="95"/>
              </a:xfrm>
              <a:prstGeom prst="rect">
                <a:avLst/>
              </a:prstGeom>
              <a:solidFill>
                <a:schemeClr val="bg1">
                  <a:alpha val="50195"/>
                </a:schemeClr>
              </a:solidFill>
              <a:ln w="9525">
                <a:noFill/>
                <a:miter lim="800000"/>
                <a:headEnd/>
                <a:tailEnd/>
              </a:ln>
            </p:spPr>
            <p:txBody>
              <a:bodyPr wrap="none" anchor="ctr"/>
              <a:lstStyle/>
              <a:p>
                <a:pPr>
                  <a:defRPr/>
                </a:pPr>
                <a:endParaRPr lang="en-US" sz="1800"/>
              </a:p>
            </p:txBody>
          </p:sp>
          <p:sp>
            <p:nvSpPr>
              <p:cNvPr id="29" name="Rectangle 27"/>
              <p:cNvSpPr>
                <a:spLocks noChangeArrowheads="1"/>
              </p:cNvSpPr>
              <p:nvPr/>
            </p:nvSpPr>
            <p:spPr bwMode="auto">
              <a:xfrm>
                <a:off x="48" y="103"/>
                <a:ext cx="96" cy="94"/>
              </a:xfrm>
              <a:prstGeom prst="rect">
                <a:avLst/>
              </a:prstGeom>
              <a:solidFill>
                <a:schemeClr val="bg1">
                  <a:alpha val="50195"/>
                </a:schemeClr>
              </a:solidFill>
              <a:ln w="9525">
                <a:noFill/>
                <a:miter lim="800000"/>
                <a:headEnd/>
                <a:tailEnd/>
              </a:ln>
            </p:spPr>
            <p:txBody>
              <a:bodyPr wrap="none" anchor="ctr"/>
              <a:lstStyle/>
              <a:p>
                <a:pPr>
                  <a:defRPr/>
                </a:pPr>
                <a:endParaRPr lang="en-US" sz="1800"/>
              </a:p>
            </p:txBody>
          </p:sp>
          <p:sp>
            <p:nvSpPr>
              <p:cNvPr id="30" name="Rectangle 28"/>
              <p:cNvSpPr>
                <a:spLocks noChangeArrowheads="1"/>
              </p:cNvSpPr>
              <p:nvPr/>
            </p:nvSpPr>
            <p:spPr bwMode="auto">
              <a:xfrm>
                <a:off x="48" y="246"/>
                <a:ext cx="96" cy="96"/>
              </a:xfrm>
              <a:prstGeom prst="rect">
                <a:avLst/>
              </a:prstGeom>
              <a:solidFill>
                <a:schemeClr val="bg1">
                  <a:alpha val="50195"/>
                </a:schemeClr>
              </a:solidFill>
              <a:ln w="9525">
                <a:noFill/>
                <a:miter lim="800000"/>
                <a:headEnd/>
                <a:tailEnd/>
              </a:ln>
            </p:spPr>
            <p:txBody>
              <a:bodyPr wrap="none" anchor="ctr"/>
              <a:lstStyle/>
              <a:p>
                <a:pPr>
                  <a:defRPr/>
                </a:pPr>
                <a:endParaRPr lang="en-US" sz="1800"/>
              </a:p>
            </p:txBody>
          </p:sp>
          <p:sp>
            <p:nvSpPr>
              <p:cNvPr id="31" name="Rectangle 29"/>
              <p:cNvSpPr>
                <a:spLocks noChangeArrowheads="1"/>
              </p:cNvSpPr>
              <p:nvPr/>
            </p:nvSpPr>
            <p:spPr bwMode="auto">
              <a:xfrm>
                <a:off x="48" y="391"/>
                <a:ext cx="96" cy="96"/>
              </a:xfrm>
              <a:prstGeom prst="rect">
                <a:avLst/>
              </a:prstGeom>
              <a:solidFill>
                <a:schemeClr val="bg1">
                  <a:alpha val="50195"/>
                </a:schemeClr>
              </a:solidFill>
              <a:ln w="9525">
                <a:noFill/>
                <a:miter lim="800000"/>
                <a:headEnd/>
                <a:tailEnd/>
              </a:ln>
            </p:spPr>
            <p:txBody>
              <a:bodyPr wrap="none" anchor="ctr"/>
              <a:lstStyle/>
              <a:p>
                <a:pPr>
                  <a:defRPr/>
                </a:pPr>
                <a:endParaRPr lang="en-US" sz="1800"/>
              </a:p>
            </p:txBody>
          </p:sp>
          <p:sp>
            <p:nvSpPr>
              <p:cNvPr id="32" name="Rectangle 30"/>
              <p:cNvSpPr>
                <a:spLocks noChangeArrowheads="1"/>
              </p:cNvSpPr>
              <p:nvPr/>
            </p:nvSpPr>
            <p:spPr bwMode="auto">
              <a:xfrm>
                <a:off x="48" y="535"/>
                <a:ext cx="96" cy="95"/>
              </a:xfrm>
              <a:prstGeom prst="rect">
                <a:avLst/>
              </a:prstGeom>
              <a:solidFill>
                <a:schemeClr val="bg1">
                  <a:alpha val="50195"/>
                </a:schemeClr>
              </a:solidFill>
              <a:ln w="9525">
                <a:noFill/>
                <a:miter lim="800000"/>
                <a:headEnd/>
                <a:tailEnd/>
              </a:ln>
            </p:spPr>
            <p:txBody>
              <a:bodyPr wrap="none" anchor="ctr"/>
              <a:lstStyle/>
              <a:p>
                <a:pPr>
                  <a:defRPr/>
                </a:pPr>
                <a:endParaRPr lang="en-US" sz="1800"/>
              </a:p>
            </p:txBody>
          </p:sp>
          <p:sp>
            <p:nvSpPr>
              <p:cNvPr id="33" name="Rectangle 31"/>
              <p:cNvSpPr>
                <a:spLocks noChangeArrowheads="1"/>
              </p:cNvSpPr>
              <p:nvPr/>
            </p:nvSpPr>
            <p:spPr bwMode="auto">
              <a:xfrm>
                <a:off x="48" y="678"/>
                <a:ext cx="96" cy="97"/>
              </a:xfrm>
              <a:prstGeom prst="rect">
                <a:avLst/>
              </a:prstGeom>
              <a:solidFill>
                <a:schemeClr val="bg1">
                  <a:alpha val="50195"/>
                </a:schemeClr>
              </a:solidFill>
              <a:ln w="9525">
                <a:noFill/>
                <a:miter lim="800000"/>
                <a:headEnd/>
                <a:tailEnd/>
              </a:ln>
            </p:spPr>
            <p:txBody>
              <a:bodyPr wrap="none" anchor="ctr"/>
              <a:lstStyle/>
              <a:p>
                <a:pPr>
                  <a:defRPr/>
                </a:pPr>
                <a:endParaRPr lang="en-US" sz="1800"/>
              </a:p>
            </p:txBody>
          </p:sp>
          <p:sp>
            <p:nvSpPr>
              <p:cNvPr id="34" name="Rectangle 32"/>
              <p:cNvSpPr>
                <a:spLocks noChangeArrowheads="1"/>
              </p:cNvSpPr>
              <p:nvPr/>
            </p:nvSpPr>
            <p:spPr bwMode="auto">
              <a:xfrm>
                <a:off x="48" y="823"/>
                <a:ext cx="96" cy="97"/>
              </a:xfrm>
              <a:prstGeom prst="rect">
                <a:avLst/>
              </a:prstGeom>
              <a:solidFill>
                <a:schemeClr val="bg1">
                  <a:alpha val="50195"/>
                </a:schemeClr>
              </a:solidFill>
              <a:ln w="9525">
                <a:noFill/>
                <a:miter lim="800000"/>
                <a:headEnd/>
                <a:tailEnd/>
              </a:ln>
            </p:spPr>
            <p:txBody>
              <a:bodyPr wrap="none" anchor="ctr"/>
              <a:lstStyle/>
              <a:p>
                <a:pPr>
                  <a:defRPr/>
                </a:pPr>
                <a:endParaRPr lang="en-US" sz="1800"/>
              </a:p>
            </p:txBody>
          </p:sp>
          <p:sp>
            <p:nvSpPr>
              <p:cNvPr id="35" name="Rectangle 33"/>
              <p:cNvSpPr>
                <a:spLocks noChangeArrowheads="1"/>
              </p:cNvSpPr>
              <p:nvPr/>
            </p:nvSpPr>
            <p:spPr bwMode="auto">
              <a:xfrm>
                <a:off x="48" y="968"/>
                <a:ext cx="96" cy="95"/>
              </a:xfrm>
              <a:prstGeom prst="rect">
                <a:avLst/>
              </a:prstGeom>
              <a:solidFill>
                <a:schemeClr val="bg1">
                  <a:alpha val="50195"/>
                </a:schemeClr>
              </a:solidFill>
              <a:ln w="9525">
                <a:noFill/>
                <a:miter lim="800000"/>
                <a:headEnd/>
                <a:tailEnd/>
              </a:ln>
            </p:spPr>
            <p:txBody>
              <a:bodyPr wrap="none" anchor="ctr"/>
              <a:lstStyle/>
              <a:p>
                <a:pPr>
                  <a:defRPr/>
                </a:pPr>
                <a:endParaRPr lang="en-US" sz="1800"/>
              </a:p>
            </p:txBody>
          </p:sp>
        </p:grpSp>
      </p:grpSp>
      <p:sp>
        <p:nvSpPr>
          <p:cNvPr id="4130" name="Rectangle 34"/>
          <p:cNvSpPr>
            <a:spLocks noGrp="1" noChangeArrowheads="1"/>
          </p:cNvSpPr>
          <p:nvPr>
            <p:ph type="ctrTitle" sz="quarter"/>
          </p:nvPr>
        </p:nvSpPr>
        <p:spPr>
          <a:xfrm>
            <a:off x="1524000" y="2286000"/>
            <a:ext cx="10363200" cy="1143000"/>
          </a:xfrm>
        </p:spPr>
        <p:txBody>
          <a:bodyPr/>
          <a:lstStyle>
            <a:lvl1pPr algn="ctr">
              <a:defRPr>
                <a:solidFill>
                  <a:srgbClr val="00FFFF"/>
                </a:solidFill>
              </a:defRPr>
            </a:lvl1pPr>
          </a:lstStyle>
          <a:p>
            <a:pPr lvl="0"/>
            <a:r>
              <a:rPr lang="en-US" noProof="0" smtClean="0"/>
              <a:t>Click to edit Master title style</a:t>
            </a:r>
          </a:p>
        </p:txBody>
      </p:sp>
      <p:sp>
        <p:nvSpPr>
          <p:cNvPr id="4131" name="Rectangle 35"/>
          <p:cNvSpPr>
            <a:spLocks noGrp="1" noChangeArrowheads="1"/>
          </p:cNvSpPr>
          <p:nvPr>
            <p:ph type="subTitle" sz="quarter" idx="1"/>
          </p:nvPr>
        </p:nvSpPr>
        <p:spPr>
          <a:xfrm>
            <a:off x="2438400" y="3886200"/>
            <a:ext cx="8534400" cy="1752600"/>
          </a:xfrm>
        </p:spPr>
        <p:txBody>
          <a:bodyPr lIns="92075" tIns="46038" rIns="92075" bIns="46038"/>
          <a:lstStyle>
            <a:lvl1pPr marL="0" indent="0" algn="ctr">
              <a:buFont typeface="Wingdings" pitchFamily="2" charset="2"/>
              <a:buNone/>
              <a:defRPr>
                <a:solidFill>
                  <a:srgbClr val="FFFFFF"/>
                </a:solidFill>
              </a:defRPr>
            </a:lvl1pPr>
          </a:lstStyle>
          <a:p>
            <a:pPr lvl="0"/>
            <a:r>
              <a:rPr lang="en-US" noProof="0" smtClean="0"/>
              <a:t>Click to edit Master subtitle style</a:t>
            </a:r>
          </a:p>
        </p:txBody>
      </p:sp>
      <p:sp>
        <p:nvSpPr>
          <p:cNvPr id="36" name="Rectangle 36"/>
          <p:cNvSpPr>
            <a:spLocks noGrp="1" noChangeArrowheads="1"/>
          </p:cNvSpPr>
          <p:nvPr>
            <p:ph type="dt" sz="quarter" idx="10"/>
          </p:nvPr>
        </p:nvSpPr>
        <p:spPr/>
        <p:txBody>
          <a:bodyPr/>
          <a:lstStyle>
            <a:lvl1pPr>
              <a:defRPr>
                <a:solidFill>
                  <a:srgbClr val="FFFFFF"/>
                </a:solidFill>
              </a:defRPr>
            </a:lvl1pPr>
          </a:lstStyle>
          <a:p>
            <a:r>
              <a:rPr lang="en-GB" smtClean="0"/>
              <a:t>08/12/17</a:t>
            </a:r>
            <a:endParaRPr lang="en-US" dirty="0"/>
          </a:p>
        </p:txBody>
      </p:sp>
      <p:sp>
        <p:nvSpPr>
          <p:cNvPr id="37" name="Rectangle 37"/>
          <p:cNvSpPr>
            <a:spLocks noGrp="1" noChangeArrowheads="1"/>
          </p:cNvSpPr>
          <p:nvPr>
            <p:ph type="ftr" sz="quarter" idx="11"/>
          </p:nvPr>
        </p:nvSpPr>
        <p:spPr/>
        <p:txBody>
          <a:bodyPr/>
          <a:lstStyle>
            <a:lvl1pPr>
              <a:defRPr>
                <a:solidFill>
                  <a:srgbClr val="FFFFFF"/>
                </a:solidFill>
              </a:defRPr>
            </a:lvl1pPr>
          </a:lstStyle>
          <a:p>
            <a:r>
              <a:rPr lang="en-US" smtClean="0"/>
              <a:t>KNH-UoN Medico-legal Issues in Health Symposium</a:t>
            </a:r>
            <a:endParaRPr lang="en-US" dirty="0"/>
          </a:p>
        </p:txBody>
      </p:sp>
      <p:sp>
        <p:nvSpPr>
          <p:cNvPr id="38" name="Rectangle 38"/>
          <p:cNvSpPr>
            <a:spLocks noGrp="1" noChangeArrowheads="1"/>
          </p:cNvSpPr>
          <p:nvPr>
            <p:ph type="sldNum" sz="quarter" idx="12"/>
          </p:nvPr>
        </p:nvSpPr>
        <p:spPr/>
        <p:txBody>
          <a:bodyPr/>
          <a:lstStyle>
            <a:lvl1pPr>
              <a:defRPr>
                <a:solidFill>
                  <a:srgbClr val="FFFFFF"/>
                </a:solidFill>
              </a:defRPr>
            </a:lvl1pPr>
          </a:lstStyle>
          <a:p>
            <a:fld id="{D57F1E4F-1CFF-5643-939E-217C01CDF565}" type="slidenum">
              <a:rPr lang="en-US" smtClean="0"/>
              <a:pPr/>
              <a:t>‹#›</a:t>
            </a:fld>
            <a:endParaRPr lang="en-US" dirty="0"/>
          </a:p>
        </p:txBody>
      </p:sp>
    </p:spTree>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5"/>
          <p:cNvSpPr>
            <a:spLocks noGrp="1" noChangeArrowheads="1"/>
          </p:cNvSpPr>
          <p:nvPr>
            <p:ph type="dt" sz="half" idx="10"/>
          </p:nvPr>
        </p:nvSpPr>
        <p:spPr>
          <a:ln/>
        </p:spPr>
        <p:txBody>
          <a:bodyPr/>
          <a:lstStyle>
            <a:lvl1pPr>
              <a:defRPr/>
            </a:lvl1pPr>
          </a:lstStyle>
          <a:p>
            <a:r>
              <a:rPr lang="en-GB" smtClean="0"/>
              <a:t>08/12/17</a:t>
            </a:r>
            <a:endParaRPr lang="en-US" dirty="0"/>
          </a:p>
        </p:txBody>
      </p:sp>
      <p:sp>
        <p:nvSpPr>
          <p:cNvPr id="5" name="Rectangle 36"/>
          <p:cNvSpPr>
            <a:spLocks noGrp="1" noChangeArrowheads="1"/>
          </p:cNvSpPr>
          <p:nvPr>
            <p:ph type="ftr" sz="quarter" idx="11"/>
          </p:nvPr>
        </p:nvSpPr>
        <p:spPr>
          <a:ln/>
        </p:spPr>
        <p:txBody>
          <a:bodyPr/>
          <a:lstStyle>
            <a:lvl1pPr>
              <a:defRPr/>
            </a:lvl1pPr>
          </a:lstStyle>
          <a:p>
            <a:r>
              <a:rPr lang="en-US" smtClean="0"/>
              <a:t>KNH-UoN Medico-legal Issues in Health Symposium</a:t>
            </a:r>
            <a:endParaRPr lang="en-US" dirty="0"/>
          </a:p>
        </p:txBody>
      </p:sp>
      <p:sp>
        <p:nvSpPr>
          <p:cNvPr id="6" name="Rectangle 37"/>
          <p:cNvSpPr>
            <a:spLocks noGrp="1" noChangeArrowheads="1"/>
          </p:cNvSpPr>
          <p:nvPr>
            <p:ph type="sldNum" sz="quarter" idx="12"/>
          </p:nvPr>
        </p:nvSpPr>
        <p:spPr>
          <a:ln/>
        </p:spPr>
        <p:txBody>
          <a:bodyPr/>
          <a:lstStyle>
            <a:lvl1pPr>
              <a:defRPr/>
            </a:lvl1pPr>
          </a:lstStyle>
          <a:p>
            <a:fld id="{D57F1E4F-1CFF-5643-939E-217C01CDF565}" type="slidenum">
              <a:rPr lang="en-US" smtClean="0"/>
              <a:pPr/>
              <a:t>‹#›</a:t>
            </a:fld>
            <a:endParaRPr lang="en-US" dirty="0"/>
          </a:p>
        </p:txBody>
      </p:sp>
    </p:spTree>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23917" y="609601"/>
            <a:ext cx="2599267" cy="54514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24000" y="609601"/>
            <a:ext cx="7596717" cy="54514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5"/>
          <p:cNvSpPr>
            <a:spLocks noGrp="1" noChangeArrowheads="1"/>
          </p:cNvSpPr>
          <p:nvPr>
            <p:ph type="dt" sz="half" idx="10"/>
          </p:nvPr>
        </p:nvSpPr>
        <p:spPr>
          <a:ln/>
        </p:spPr>
        <p:txBody>
          <a:bodyPr/>
          <a:lstStyle>
            <a:lvl1pPr>
              <a:defRPr/>
            </a:lvl1pPr>
          </a:lstStyle>
          <a:p>
            <a:r>
              <a:rPr lang="en-GB" smtClean="0"/>
              <a:t>08/12/17</a:t>
            </a:r>
            <a:endParaRPr lang="en-US" dirty="0"/>
          </a:p>
        </p:txBody>
      </p:sp>
      <p:sp>
        <p:nvSpPr>
          <p:cNvPr id="5" name="Rectangle 36"/>
          <p:cNvSpPr>
            <a:spLocks noGrp="1" noChangeArrowheads="1"/>
          </p:cNvSpPr>
          <p:nvPr>
            <p:ph type="ftr" sz="quarter" idx="11"/>
          </p:nvPr>
        </p:nvSpPr>
        <p:spPr>
          <a:ln/>
        </p:spPr>
        <p:txBody>
          <a:bodyPr/>
          <a:lstStyle>
            <a:lvl1pPr>
              <a:defRPr/>
            </a:lvl1pPr>
          </a:lstStyle>
          <a:p>
            <a:r>
              <a:rPr lang="en-US" smtClean="0"/>
              <a:t>KNH-UoN Medico-legal Issues in Health Symposium</a:t>
            </a:r>
            <a:endParaRPr lang="en-US" dirty="0"/>
          </a:p>
        </p:txBody>
      </p:sp>
      <p:sp>
        <p:nvSpPr>
          <p:cNvPr id="6" name="Rectangle 37"/>
          <p:cNvSpPr>
            <a:spLocks noGrp="1" noChangeArrowheads="1"/>
          </p:cNvSpPr>
          <p:nvPr>
            <p:ph type="sldNum" sz="quarter" idx="12"/>
          </p:nvPr>
        </p:nvSpPr>
        <p:spPr>
          <a:ln/>
        </p:spPr>
        <p:txBody>
          <a:bodyPr/>
          <a:lstStyle>
            <a:lvl1pPr>
              <a:defRPr/>
            </a:lvl1pPr>
          </a:lstStyle>
          <a:p>
            <a:fld id="{D57F1E4F-1CFF-5643-939E-217C01CDF565}" type="slidenum">
              <a:rPr lang="en-US" smtClean="0"/>
              <a:pPr/>
              <a:t>‹#›</a:t>
            </a:fld>
            <a:endParaRPr lang="en-US" dirty="0"/>
          </a:p>
        </p:txBody>
      </p:sp>
    </p:spTree>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1524000" y="609600"/>
            <a:ext cx="10363200" cy="1143000"/>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1559984" y="1946275"/>
            <a:ext cx="5080000" cy="4114800"/>
          </a:xfrm>
        </p:spPr>
        <p:txBody>
          <a:bodyPr/>
          <a:lstStyle/>
          <a:p>
            <a:pPr lvl="0"/>
            <a:r>
              <a:rPr lang="en-US" noProof="0" smtClean="0"/>
              <a:t>Drag picture to placeholder or click icon to add</a:t>
            </a:r>
          </a:p>
        </p:txBody>
      </p:sp>
      <p:sp>
        <p:nvSpPr>
          <p:cNvPr id="4" name="Text Placeholder 3"/>
          <p:cNvSpPr>
            <a:spLocks noGrp="1"/>
          </p:cNvSpPr>
          <p:nvPr>
            <p:ph type="body" sz="half" idx="2"/>
          </p:nvPr>
        </p:nvSpPr>
        <p:spPr>
          <a:xfrm>
            <a:off x="6843184" y="1946275"/>
            <a:ext cx="508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35"/>
          <p:cNvSpPr>
            <a:spLocks noGrp="1" noChangeArrowheads="1"/>
          </p:cNvSpPr>
          <p:nvPr>
            <p:ph type="dt" sz="half" idx="10"/>
          </p:nvPr>
        </p:nvSpPr>
        <p:spPr>
          <a:ln/>
        </p:spPr>
        <p:txBody>
          <a:bodyPr/>
          <a:lstStyle>
            <a:lvl1pPr>
              <a:defRPr/>
            </a:lvl1pPr>
          </a:lstStyle>
          <a:p>
            <a:r>
              <a:rPr lang="en-GB" smtClean="0"/>
              <a:t>08/12/17</a:t>
            </a:r>
            <a:endParaRPr lang="en-US" dirty="0"/>
          </a:p>
        </p:txBody>
      </p:sp>
      <p:sp>
        <p:nvSpPr>
          <p:cNvPr id="6" name="Rectangle 36"/>
          <p:cNvSpPr>
            <a:spLocks noGrp="1" noChangeArrowheads="1"/>
          </p:cNvSpPr>
          <p:nvPr>
            <p:ph type="ftr" sz="quarter" idx="11"/>
          </p:nvPr>
        </p:nvSpPr>
        <p:spPr>
          <a:ln/>
        </p:spPr>
        <p:txBody>
          <a:bodyPr/>
          <a:lstStyle>
            <a:lvl1pPr>
              <a:defRPr/>
            </a:lvl1pPr>
          </a:lstStyle>
          <a:p>
            <a:r>
              <a:rPr lang="en-US" smtClean="0"/>
              <a:t>KNH-UoN Medico-legal Issues in Health Symposium</a:t>
            </a:r>
            <a:endParaRPr lang="en-US" dirty="0"/>
          </a:p>
        </p:txBody>
      </p:sp>
      <p:sp>
        <p:nvSpPr>
          <p:cNvPr id="7" name="Rectangle 37"/>
          <p:cNvSpPr>
            <a:spLocks noGrp="1" noChangeArrowheads="1"/>
          </p:cNvSpPr>
          <p:nvPr>
            <p:ph type="sldNum" sz="quarter" idx="12"/>
          </p:nvPr>
        </p:nvSpPr>
        <p:spPr>
          <a:ln/>
        </p:spPr>
        <p:txBody>
          <a:bodyPr/>
          <a:lstStyle>
            <a:lvl1pPr>
              <a:defRPr/>
            </a:lvl1pPr>
          </a:lstStyle>
          <a:p>
            <a:fld id="{D57F1E4F-1CFF-5643-939E-217C01CDF565}" type="slidenum">
              <a:rPr lang="en-US" smtClean="0"/>
              <a:pPr/>
              <a:t>‹#›</a:t>
            </a:fld>
            <a:endParaRPr lang="en-US" dirty="0"/>
          </a:p>
        </p:txBody>
      </p:sp>
    </p:spTree>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1524000" y="609600"/>
            <a:ext cx="103632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559984" y="1946275"/>
            <a:ext cx="508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6843184" y="1946275"/>
            <a:ext cx="5080000" cy="4114800"/>
          </a:xfrm>
        </p:spPr>
        <p:txBody>
          <a:bodyPr/>
          <a:lstStyle/>
          <a:p>
            <a:pPr lvl="0"/>
            <a:r>
              <a:rPr lang="en-US" noProof="0" smtClean="0"/>
              <a:t>Drag picture to placeholder or click icon to add</a:t>
            </a:r>
          </a:p>
        </p:txBody>
      </p:sp>
      <p:sp>
        <p:nvSpPr>
          <p:cNvPr id="5" name="Rectangle 35"/>
          <p:cNvSpPr>
            <a:spLocks noGrp="1" noChangeArrowheads="1"/>
          </p:cNvSpPr>
          <p:nvPr>
            <p:ph type="dt" sz="half" idx="10"/>
          </p:nvPr>
        </p:nvSpPr>
        <p:spPr>
          <a:ln/>
        </p:spPr>
        <p:txBody>
          <a:bodyPr/>
          <a:lstStyle>
            <a:lvl1pPr>
              <a:defRPr/>
            </a:lvl1pPr>
          </a:lstStyle>
          <a:p>
            <a:r>
              <a:rPr lang="en-GB" smtClean="0"/>
              <a:t>08/12/17</a:t>
            </a:r>
            <a:endParaRPr lang="en-US" dirty="0"/>
          </a:p>
        </p:txBody>
      </p:sp>
      <p:sp>
        <p:nvSpPr>
          <p:cNvPr id="6" name="Rectangle 36"/>
          <p:cNvSpPr>
            <a:spLocks noGrp="1" noChangeArrowheads="1"/>
          </p:cNvSpPr>
          <p:nvPr>
            <p:ph type="ftr" sz="quarter" idx="11"/>
          </p:nvPr>
        </p:nvSpPr>
        <p:spPr>
          <a:ln/>
        </p:spPr>
        <p:txBody>
          <a:bodyPr/>
          <a:lstStyle>
            <a:lvl1pPr>
              <a:defRPr/>
            </a:lvl1pPr>
          </a:lstStyle>
          <a:p>
            <a:r>
              <a:rPr lang="en-US" smtClean="0"/>
              <a:t>KNH-UoN Medico-legal Issues in Health Symposium</a:t>
            </a:r>
            <a:endParaRPr lang="en-US" dirty="0"/>
          </a:p>
        </p:txBody>
      </p:sp>
      <p:sp>
        <p:nvSpPr>
          <p:cNvPr id="7" name="Rectangle 37"/>
          <p:cNvSpPr>
            <a:spLocks noGrp="1" noChangeArrowheads="1"/>
          </p:cNvSpPr>
          <p:nvPr>
            <p:ph type="sldNum" sz="quarter" idx="12"/>
          </p:nvPr>
        </p:nvSpPr>
        <p:spPr>
          <a:ln/>
        </p:spPr>
        <p:txBody>
          <a:bodyPr/>
          <a:lstStyle>
            <a:lvl1pPr>
              <a:defRPr/>
            </a:lvl1pPr>
          </a:lstStyle>
          <a:p>
            <a:fld id="{D57F1E4F-1CFF-5643-939E-217C01CDF565}" type="slidenum">
              <a:rPr lang="en-US" smtClean="0"/>
              <a:pPr/>
              <a:t>‹#›</a:t>
            </a:fld>
            <a:endParaRPr lang="en-US" dirty="0"/>
          </a:p>
        </p:txBody>
      </p:sp>
    </p:spTree>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09600" y="1600201"/>
            <a:ext cx="53848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
          <p:cNvSpPr>
            <a:spLocks noGrp="1" noChangeArrowheads="1"/>
          </p:cNvSpPr>
          <p:nvPr>
            <p:ph type="dt" sz="half" idx="10"/>
          </p:nvPr>
        </p:nvSpPr>
        <p:spPr>
          <a:ln/>
        </p:spPr>
        <p:txBody>
          <a:bodyPr/>
          <a:lstStyle>
            <a:lvl1pPr>
              <a:defRPr/>
            </a:lvl1pPr>
          </a:lstStyle>
          <a:p>
            <a:r>
              <a:rPr lang="en-GB" smtClean="0"/>
              <a:t>08/12/17</a:t>
            </a:r>
            <a:endParaRPr lang="en-US" dirty="0"/>
          </a:p>
        </p:txBody>
      </p:sp>
      <p:sp>
        <p:nvSpPr>
          <p:cNvPr id="6" name="Rectangle 3"/>
          <p:cNvSpPr>
            <a:spLocks noGrp="1" noChangeArrowheads="1"/>
          </p:cNvSpPr>
          <p:nvPr>
            <p:ph type="sldNum" sz="quarter" idx="11"/>
          </p:nvPr>
        </p:nvSpPr>
        <p:spPr>
          <a:ln/>
        </p:spPr>
        <p:txBody>
          <a:bodyPr/>
          <a:lstStyle>
            <a:lvl1pPr>
              <a:defRPr/>
            </a:lvl1pPr>
          </a:lstStyle>
          <a:p>
            <a:fld id="{D57F1E4F-1CFF-5643-939E-217C01CDF565}" type="slidenum">
              <a:rPr lang="en-US" smtClean="0"/>
              <a:pPr/>
              <a:t>‹#›</a:t>
            </a:fld>
            <a:endParaRPr lang="en-US" dirty="0"/>
          </a:p>
        </p:txBody>
      </p:sp>
      <p:sp>
        <p:nvSpPr>
          <p:cNvPr id="7" name="Rectangle 14"/>
          <p:cNvSpPr>
            <a:spLocks noGrp="1" noChangeArrowheads="1"/>
          </p:cNvSpPr>
          <p:nvPr>
            <p:ph type="ftr" sz="quarter" idx="12"/>
          </p:nvPr>
        </p:nvSpPr>
        <p:spPr>
          <a:ln/>
        </p:spPr>
        <p:txBody>
          <a:bodyPr/>
          <a:lstStyle>
            <a:lvl1pPr>
              <a:defRPr/>
            </a:lvl1pPr>
          </a:lstStyle>
          <a:p>
            <a:r>
              <a:rPr lang="en-US" smtClean="0"/>
              <a:t>KNH-UoN Medico-legal Issues in Health Symposium</a:t>
            </a:r>
            <a:endParaRPr lang="en-US" dirty="0"/>
          </a:p>
        </p:txBody>
      </p:sp>
    </p:spTree>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r>
              <a:rPr lang="en-GB" smtClean="0"/>
              <a:t>08/12/17</a:t>
            </a:r>
            <a:endParaRPr lang="en-US"/>
          </a:p>
        </p:txBody>
      </p:sp>
      <p:sp>
        <p:nvSpPr>
          <p:cNvPr id="5" name="Footer Placeholder 4"/>
          <p:cNvSpPr>
            <a:spLocks noGrp="1"/>
          </p:cNvSpPr>
          <p:nvPr>
            <p:ph type="ftr" sz="quarter" idx="11"/>
          </p:nvPr>
        </p:nvSpPr>
        <p:spPr/>
        <p:txBody>
          <a:bodyPr/>
          <a:lstStyle>
            <a:lvl1pPr>
              <a:defRPr/>
            </a:lvl1pPr>
          </a:lstStyle>
          <a:p>
            <a:pPr>
              <a:defRPr/>
            </a:pPr>
            <a:r>
              <a:rPr lang="en-US" smtClean="0"/>
              <a:t>KNH-UoN Medico-legal Issues in Health Symposium</a:t>
            </a:r>
            <a:endParaRPr lang="en-US"/>
          </a:p>
        </p:txBody>
      </p:sp>
      <p:sp>
        <p:nvSpPr>
          <p:cNvPr id="6" name="Slide Number Placeholder 5"/>
          <p:cNvSpPr>
            <a:spLocks noGrp="1"/>
          </p:cNvSpPr>
          <p:nvPr>
            <p:ph type="sldNum" sz="quarter" idx="12"/>
          </p:nvPr>
        </p:nvSpPr>
        <p:spPr/>
        <p:txBody>
          <a:bodyPr/>
          <a:lstStyle>
            <a:lvl1pPr>
              <a:defRPr/>
            </a:lvl1pPr>
          </a:lstStyle>
          <a:p>
            <a:pPr>
              <a:defRPr/>
            </a:pPr>
            <a:fld id="{4E47C141-4B75-48CF-A30C-4CFEF3D53D40}" type="slidenum">
              <a:rPr lang="en-US"/>
              <a:pPr>
                <a:defRPr/>
              </a:pPr>
              <a:t>‹#›</a:t>
            </a:fld>
            <a:endParaRPr lang="en-US"/>
          </a:p>
        </p:txBody>
      </p:sp>
    </p:spTree>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GB" smtClean="0"/>
              <a:t>08/12/17</a:t>
            </a:r>
            <a:endParaRPr lang="en-US"/>
          </a:p>
        </p:txBody>
      </p:sp>
      <p:sp>
        <p:nvSpPr>
          <p:cNvPr id="5" name="Footer Placeholder 4"/>
          <p:cNvSpPr>
            <a:spLocks noGrp="1"/>
          </p:cNvSpPr>
          <p:nvPr>
            <p:ph type="ftr" sz="quarter" idx="11"/>
          </p:nvPr>
        </p:nvSpPr>
        <p:spPr/>
        <p:txBody>
          <a:bodyPr/>
          <a:lstStyle>
            <a:lvl1pPr>
              <a:defRPr/>
            </a:lvl1pPr>
          </a:lstStyle>
          <a:p>
            <a:pPr>
              <a:defRPr/>
            </a:pPr>
            <a:r>
              <a:rPr lang="en-US" smtClean="0"/>
              <a:t>KNH-UoN Medico-legal Issues in Health Symposium</a:t>
            </a:r>
            <a:endParaRPr lang="en-US"/>
          </a:p>
        </p:txBody>
      </p:sp>
      <p:sp>
        <p:nvSpPr>
          <p:cNvPr id="6" name="Slide Number Placeholder 5"/>
          <p:cNvSpPr>
            <a:spLocks noGrp="1"/>
          </p:cNvSpPr>
          <p:nvPr>
            <p:ph type="sldNum" sz="quarter" idx="12"/>
          </p:nvPr>
        </p:nvSpPr>
        <p:spPr/>
        <p:txBody>
          <a:bodyPr/>
          <a:lstStyle>
            <a:lvl1pPr>
              <a:defRPr/>
            </a:lvl1pPr>
          </a:lstStyle>
          <a:p>
            <a:pPr>
              <a:defRPr/>
            </a:pPr>
            <a:fld id="{28B5D6DD-2A50-4CED-9EFF-0657A64553B3}" type="slidenum">
              <a:rPr lang="en-US"/>
              <a:pPr>
                <a:defRPr/>
              </a:pPr>
              <a:t>‹#›</a:t>
            </a:fld>
            <a:endParaRPr lang="en-US"/>
          </a:p>
        </p:txBody>
      </p:sp>
    </p:spTree>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GB" smtClean="0"/>
              <a:t>08/12/17</a:t>
            </a:r>
            <a:endParaRPr lang="en-US"/>
          </a:p>
        </p:txBody>
      </p:sp>
      <p:sp>
        <p:nvSpPr>
          <p:cNvPr id="5" name="Footer Placeholder 4"/>
          <p:cNvSpPr>
            <a:spLocks noGrp="1"/>
          </p:cNvSpPr>
          <p:nvPr>
            <p:ph type="ftr" sz="quarter" idx="11"/>
          </p:nvPr>
        </p:nvSpPr>
        <p:spPr/>
        <p:txBody>
          <a:bodyPr/>
          <a:lstStyle>
            <a:lvl1pPr>
              <a:defRPr/>
            </a:lvl1pPr>
          </a:lstStyle>
          <a:p>
            <a:pPr>
              <a:defRPr/>
            </a:pPr>
            <a:r>
              <a:rPr lang="en-US" smtClean="0"/>
              <a:t>KNH-UoN Medico-legal Issues in Health Symposium</a:t>
            </a:r>
            <a:endParaRPr lang="en-US"/>
          </a:p>
        </p:txBody>
      </p:sp>
      <p:sp>
        <p:nvSpPr>
          <p:cNvPr id="6" name="Slide Number Placeholder 5"/>
          <p:cNvSpPr>
            <a:spLocks noGrp="1"/>
          </p:cNvSpPr>
          <p:nvPr>
            <p:ph type="sldNum" sz="quarter" idx="12"/>
          </p:nvPr>
        </p:nvSpPr>
        <p:spPr/>
        <p:txBody>
          <a:bodyPr/>
          <a:lstStyle>
            <a:lvl1pPr>
              <a:defRPr/>
            </a:lvl1pPr>
          </a:lstStyle>
          <a:p>
            <a:pPr>
              <a:defRPr/>
            </a:pPr>
            <a:fld id="{96D84BB8-D1FB-45A0-9E60-0282260F6D7B}" type="slidenum">
              <a:rPr lang="en-US"/>
              <a:pPr>
                <a:defRPr/>
              </a:pPr>
              <a:t>‹#›</a:t>
            </a:fld>
            <a:endParaRPr lang="en-US"/>
          </a:p>
        </p:txBody>
      </p:sp>
    </p:spTree>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r>
              <a:rPr lang="en-GB" smtClean="0"/>
              <a:t>08/12/17</a:t>
            </a:r>
            <a:endParaRPr lang="en-US"/>
          </a:p>
        </p:txBody>
      </p:sp>
      <p:sp>
        <p:nvSpPr>
          <p:cNvPr id="6" name="Footer Placeholder 4"/>
          <p:cNvSpPr>
            <a:spLocks noGrp="1"/>
          </p:cNvSpPr>
          <p:nvPr>
            <p:ph type="ftr" sz="quarter" idx="11"/>
          </p:nvPr>
        </p:nvSpPr>
        <p:spPr/>
        <p:txBody>
          <a:bodyPr/>
          <a:lstStyle>
            <a:lvl1pPr>
              <a:defRPr/>
            </a:lvl1pPr>
          </a:lstStyle>
          <a:p>
            <a:pPr>
              <a:defRPr/>
            </a:pPr>
            <a:r>
              <a:rPr lang="en-US" smtClean="0"/>
              <a:t>KNH-UoN Medico-legal Issues in Health Symposium</a:t>
            </a:r>
            <a:endParaRPr lang="en-US"/>
          </a:p>
        </p:txBody>
      </p:sp>
      <p:sp>
        <p:nvSpPr>
          <p:cNvPr id="7" name="Slide Number Placeholder 5"/>
          <p:cNvSpPr>
            <a:spLocks noGrp="1"/>
          </p:cNvSpPr>
          <p:nvPr>
            <p:ph type="sldNum" sz="quarter" idx="12"/>
          </p:nvPr>
        </p:nvSpPr>
        <p:spPr/>
        <p:txBody>
          <a:bodyPr/>
          <a:lstStyle>
            <a:lvl1pPr>
              <a:defRPr/>
            </a:lvl1pPr>
          </a:lstStyle>
          <a:p>
            <a:pPr>
              <a:defRPr/>
            </a:pPr>
            <a:fld id="{A0A2B850-281F-47A0-983E-5DEA2B69D57E}" type="slidenum">
              <a:rPr lang="en-US"/>
              <a:pPr>
                <a:defRPr/>
              </a:pPr>
              <a:t>‹#›</a:t>
            </a:fld>
            <a:endParaRPr lang="en-US"/>
          </a:p>
        </p:txBody>
      </p:sp>
    </p:spTree>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r>
              <a:rPr lang="en-GB" smtClean="0"/>
              <a:t>08/12/17</a:t>
            </a:r>
            <a:endParaRPr lang="en-US"/>
          </a:p>
        </p:txBody>
      </p:sp>
      <p:sp>
        <p:nvSpPr>
          <p:cNvPr id="8" name="Footer Placeholder 4"/>
          <p:cNvSpPr>
            <a:spLocks noGrp="1"/>
          </p:cNvSpPr>
          <p:nvPr>
            <p:ph type="ftr" sz="quarter" idx="11"/>
          </p:nvPr>
        </p:nvSpPr>
        <p:spPr/>
        <p:txBody>
          <a:bodyPr/>
          <a:lstStyle>
            <a:lvl1pPr>
              <a:defRPr/>
            </a:lvl1pPr>
          </a:lstStyle>
          <a:p>
            <a:pPr>
              <a:defRPr/>
            </a:pPr>
            <a:r>
              <a:rPr lang="en-US" smtClean="0"/>
              <a:t>KNH-UoN Medico-legal Issues in Health Symposium</a:t>
            </a:r>
            <a:endParaRPr lang="en-US"/>
          </a:p>
        </p:txBody>
      </p:sp>
      <p:sp>
        <p:nvSpPr>
          <p:cNvPr id="9" name="Slide Number Placeholder 5"/>
          <p:cNvSpPr>
            <a:spLocks noGrp="1"/>
          </p:cNvSpPr>
          <p:nvPr>
            <p:ph type="sldNum" sz="quarter" idx="12"/>
          </p:nvPr>
        </p:nvSpPr>
        <p:spPr/>
        <p:txBody>
          <a:bodyPr/>
          <a:lstStyle>
            <a:lvl1pPr>
              <a:defRPr/>
            </a:lvl1pPr>
          </a:lstStyle>
          <a:p>
            <a:pPr>
              <a:defRPr/>
            </a:pPr>
            <a:fld id="{DF2889ED-571C-412B-B62F-02A7673B828F}" type="slidenum">
              <a:rPr lang="en-US"/>
              <a:pPr>
                <a:defRPr/>
              </a:pPr>
              <a:t>‹#›</a:t>
            </a:fld>
            <a:endParaRPr lang="en-US"/>
          </a:p>
        </p:txBody>
      </p:sp>
    </p:spTree>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5"/>
          <p:cNvSpPr>
            <a:spLocks noGrp="1" noChangeArrowheads="1"/>
          </p:cNvSpPr>
          <p:nvPr>
            <p:ph type="dt" sz="half" idx="10"/>
          </p:nvPr>
        </p:nvSpPr>
        <p:spPr>
          <a:ln/>
        </p:spPr>
        <p:txBody>
          <a:bodyPr/>
          <a:lstStyle>
            <a:lvl1pPr>
              <a:defRPr/>
            </a:lvl1pPr>
          </a:lstStyle>
          <a:p>
            <a:r>
              <a:rPr lang="en-GB" smtClean="0"/>
              <a:t>08/12/17</a:t>
            </a:r>
            <a:endParaRPr lang="en-US" dirty="0"/>
          </a:p>
        </p:txBody>
      </p:sp>
      <p:sp>
        <p:nvSpPr>
          <p:cNvPr id="5" name="Rectangle 36"/>
          <p:cNvSpPr>
            <a:spLocks noGrp="1" noChangeArrowheads="1"/>
          </p:cNvSpPr>
          <p:nvPr>
            <p:ph type="ftr" sz="quarter" idx="11"/>
          </p:nvPr>
        </p:nvSpPr>
        <p:spPr>
          <a:ln/>
        </p:spPr>
        <p:txBody>
          <a:bodyPr/>
          <a:lstStyle>
            <a:lvl1pPr>
              <a:defRPr/>
            </a:lvl1pPr>
          </a:lstStyle>
          <a:p>
            <a:r>
              <a:rPr lang="en-US" smtClean="0"/>
              <a:t>KNH-UoN Medico-legal Issues in Health Symposium</a:t>
            </a:r>
            <a:endParaRPr lang="en-US" dirty="0"/>
          </a:p>
        </p:txBody>
      </p:sp>
      <p:sp>
        <p:nvSpPr>
          <p:cNvPr id="6" name="Rectangle 37"/>
          <p:cNvSpPr>
            <a:spLocks noGrp="1" noChangeArrowheads="1"/>
          </p:cNvSpPr>
          <p:nvPr>
            <p:ph type="sldNum" sz="quarter" idx="12"/>
          </p:nvPr>
        </p:nvSpPr>
        <p:spPr>
          <a:ln/>
        </p:spPr>
        <p:txBody>
          <a:bodyPr/>
          <a:lstStyle>
            <a:lvl1pPr>
              <a:defRPr/>
            </a:lvl1pPr>
          </a:lstStyle>
          <a:p>
            <a:fld id="{D57F1E4F-1CFF-5643-939E-217C01CDF565}" type="slidenum">
              <a:rPr lang="en-US" smtClean="0"/>
              <a:pPr/>
              <a:t>‹#›</a:t>
            </a:fld>
            <a:endParaRPr lang="en-US" dirty="0"/>
          </a:p>
        </p:txBody>
      </p:sp>
    </p:spTree>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r>
              <a:rPr lang="en-GB" smtClean="0"/>
              <a:t>08/12/17</a:t>
            </a:r>
            <a:endParaRPr lang="en-US"/>
          </a:p>
        </p:txBody>
      </p:sp>
      <p:sp>
        <p:nvSpPr>
          <p:cNvPr id="4" name="Footer Placeholder 4"/>
          <p:cNvSpPr>
            <a:spLocks noGrp="1"/>
          </p:cNvSpPr>
          <p:nvPr>
            <p:ph type="ftr" sz="quarter" idx="11"/>
          </p:nvPr>
        </p:nvSpPr>
        <p:spPr/>
        <p:txBody>
          <a:bodyPr/>
          <a:lstStyle>
            <a:lvl1pPr>
              <a:defRPr/>
            </a:lvl1pPr>
          </a:lstStyle>
          <a:p>
            <a:pPr>
              <a:defRPr/>
            </a:pPr>
            <a:r>
              <a:rPr lang="en-US" smtClean="0"/>
              <a:t>KNH-UoN Medico-legal Issues in Health Symposium</a:t>
            </a:r>
            <a:endParaRPr lang="en-US"/>
          </a:p>
        </p:txBody>
      </p:sp>
      <p:sp>
        <p:nvSpPr>
          <p:cNvPr id="5" name="Slide Number Placeholder 5"/>
          <p:cNvSpPr>
            <a:spLocks noGrp="1"/>
          </p:cNvSpPr>
          <p:nvPr>
            <p:ph type="sldNum" sz="quarter" idx="12"/>
          </p:nvPr>
        </p:nvSpPr>
        <p:spPr/>
        <p:txBody>
          <a:bodyPr/>
          <a:lstStyle>
            <a:lvl1pPr>
              <a:defRPr/>
            </a:lvl1pPr>
          </a:lstStyle>
          <a:p>
            <a:pPr>
              <a:defRPr/>
            </a:pPr>
            <a:fld id="{F79A4919-D4F0-4E63-840B-E0BD2B4587E8}" type="slidenum">
              <a:rPr lang="en-US"/>
              <a:pPr>
                <a:defRPr/>
              </a:pPr>
              <a:t>‹#›</a:t>
            </a:fld>
            <a:endParaRPr lang="en-US"/>
          </a:p>
        </p:txBody>
      </p:sp>
    </p:spTree>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r>
              <a:rPr lang="en-GB" smtClean="0"/>
              <a:t>08/12/17</a:t>
            </a:r>
            <a:endParaRPr lang="en-US"/>
          </a:p>
        </p:txBody>
      </p:sp>
      <p:sp>
        <p:nvSpPr>
          <p:cNvPr id="3" name="Footer Placeholder 4"/>
          <p:cNvSpPr>
            <a:spLocks noGrp="1"/>
          </p:cNvSpPr>
          <p:nvPr>
            <p:ph type="ftr" sz="quarter" idx="11"/>
          </p:nvPr>
        </p:nvSpPr>
        <p:spPr/>
        <p:txBody>
          <a:bodyPr/>
          <a:lstStyle>
            <a:lvl1pPr>
              <a:defRPr/>
            </a:lvl1pPr>
          </a:lstStyle>
          <a:p>
            <a:pPr>
              <a:defRPr/>
            </a:pPr>
            <a:r>
              <a:rPr lang="en-US" smtClean="0"/>
              <a:t>KNH-UoN Medico-legal Issues in Health Symposium</a:t>
            </a:r>
            <a:endParaRPr lang="en-US"/>
          </a:p>
        </p:txBody>
      </p:sp>
      <p:sp>
        <p:nvSpPr>
          <p:cNvPr id="4" name="Slide Number Placeholder 5"/>
          <p:cNvSpPr>
            <a:spLocks noGrp="1"/>
          </p:cNvSpPr>
          <p:nvPr>
            <p:ph type="sldNum" sz="quarter" idx="12"/>
          </p:nvPr>
        </p:nvSpPr>
        <p:spPr/>
        <p:txBody>
          <a:bodyPr/>
          <a:lstStyle>
            <a:lvl1pPr>
              <a:defRPr/>
            </a:lvl1pPr>
          </a:lstStyle>
          <a:p>
            <a:pPr>
              <a:defRPr/>
            </a:pPr>
            <a:fld id="{C5B190E2-F4DF-401F-AD55-938467D00745}" type="slidenum">
              <a:rPr lang="en-US"/>
              <a:pPr>
                <a:defRPr/>
              </a:pPr>
              <a:t>‹#›</a:t>
            </a:fld>
            <a:endParaRPr lang="en-US"/>
          </a:p>
        </p:txBody>
      </p:sp>
    </p:spTree>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GB" smtClean="0"/>
              <a:t>08/12/17</a:t>
            </a:r>
            <a:endParaRPr lang="en-US"/>
          </a:p>
        </p:txBody>
      </p:sp>
      <p:sp>
        <p:nvSpPr>
          <p:cNvPr id="6" name="Footer Placeholder 4"/>
          <p:cNvSpPr>
            <a:spLocks noGrp="1"/>
          </p:cNvSpPr>
          <p:nvPr>
            <p:ph type="ftr" sz="quarter" idx="11"/>
          </p:nvPr>
        </p:nvSpPr>
        <p:spPr/>
        <p:txBody>
          <a:bodyPr/>
          <a:lstStyle>
            <a:lvl1pPr>
              <a:defRPr/>
            </a:lvl1pPr>
          </a:lstStyle>
          <a:p>
            <a:pPr>
              <a:defRPr/>
            </a:pPr>
            <a:r>
              <a:rPr lang="en-US" smtClean="0"/>
              <a:t>KNH-UoN Medico-legal Issues in Health Symposium</a:t>
            </a:r>
            <a:endParaRPr lang="en-US"/>
          </a:p>
        </p:txBody>
      </p:sp>
      <p:sp>
        <p:nvSpPr>
          <p:cNvPr id="7" name="Slide Number Placeholder 5"/>
          <p:cNvSpPr>
            <a:spLocks noGrp="1"/>
          </p:cNvSpPr>
          <p:nvPr>
            <p:ph type="sldNum" sz="quarter" idx="12"/>
          </p:nvPr>
        </p:nvSpPr>
        <p:spPr/>
        <p:txBody>
          <a:bodyPr/>
          <a:lstStyle>
            <a:lvl1pPr>
              <a:defRPr/>
            </a:lvl1pPr>
          </a:lstStyle>
          <a:p>
            <a:pPr>
              <a:defRPr/>
            </a:pPr>
            <a:fld id="{B58612F9-E762-4B4A-AFA3-755F7EE9F82C}" type="slidenum">
              <a:rPr lang="en-US"/>
              <a:pPr>
                <a:defRPr/>
              </a:pPr>
              <a:t>‹#›</a:t>
            </a:fld>
            <a:endParaRPr lang="en-US"/>
          </a:p>
        </p:txBody>
      </p:sp>
    </p:spTree>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Drag picture to placeholder or click icon to add</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GB" smtClean="0"/>
              <a:t>08/12/17</a:t>
            </a:r>
            <a:endParaRPr lang="en-US"/>
          </a:p>
        </p:txBody>
      </p:sp>
      <p:sp>
        <p:nvSpPr>
          <p:cNvPr id="6" name="Footer Placeholder 4"/>
          <p:cNvSpPr>
            <a:spLocks noGrp="1"/>
          </p:cNvSpPr>
          <p:nvPr>
            <p:ph type="ftr" sz="quarter" idx="11"/>
          </p:nvPr>
        </p:nvSpPr>
        <p:spPr/>
        <p:txBody>
          <a:bodyPr/>
          <a:lstStyle>
            <a:lvl1pPr>
              <a:defRPr/>
            </a:lvl1pPr>
          </a:lstStyle>
          <a:p>
            <a:pPr>
              <a:defRPr/>
            </a:pPr>
            <a:r>
              <a:rPr lang="en-US" smtClean="0"/>
              <a:t>KNH-UoN Medico-legal Issues in Health Symposium</a:t>
            </a:r>
            <a:endParaRPr lang="en-US"/>
          </a:p>
        </p:txBody>
      </p:sp>
      <p:sp>
        <p:nvSpPr>
          <p:cNvPr id="7" name="Slide Number Placeholder 5"/>
          <p:cNvSpPr>
            <a:spLocks noGrp="1"/>
          </p:cNvSpPr>
          <p:nvPr>
            <p:ph type="sldNum" sz="quarter" idx="12"/>
          </p:nvPr>
        </p:nvSpPr>
        <p:spPr/>
        <p:txBody>
          <a:bodyPr/>
          <a:lstStyle>
            <a:lvl1pPr>
              <a:defRPr/>
            </a:lvl1pPr>
          </a:lstStyle>
          <a:p>
            <a:pPr>
              <a:defRPr/>
            </a:pPr>
            <a:fld id="{EE264B64-4494-40A1-AAC0-DF33A8FA7736}" type="slidenum">
              <a:rPr lang="en-US"/>
              <a:pPr>
                <a:defRPr/>
              </a:pPr>
              <a:t>‹#›</a:t>
            </a:fld>
            <a:endParaRPr lang="en-US"/>
          </a:p>
        </p:txBody>
      </p:sp>
    </p:spTree>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GB" smtClean="0"/>
              <a:t>08/12/17</a:t>
            </a:r>
            <a:endParaRPr lang="en-US"/>
          </a:p>
        </p:txBody>
      </p:sp>
      <p:sp>
        <p:nvSpPr>
          <p:cNvPr id="5" name="Footer Placeholder 4"/>
          <p:cNvSpPr>
            <a:spLocks noGrp="1"/>
          </p:cNvSpPr>
          <p:nvPr>
            <p:ph type="ftr" sz="quarter" idx="11"/>
          </p:nvPr>
        </p:nvSpPr>
        <p:spPr/>
        <p:txBody>
          <a:bodyPr/>
          <a:lstStyle>
            <a:lvl1pPr>
              <a:defRPr/>
            </a:lvl1pPr>
          </a:lstStyle>
          <a:p>
            <a:pPr>
              <a:defRPr/>
            </a:pPr>
            <a:r>
              <a:rPr lang="en-US" smtClean="0"/>
              <a:t>KNH-UoN Medico-legal Issues in Health Symposium</a:t>
            </a:r>
            <a:endParaRPr lang="en-US"/>
          </a:p>
        </p:txBody>
      </p:sp>
      <p:sp>
        <p:nvSpPr>
          <p:cNvPr id="6" name="Slide Number Placeholder 5"/>
          <p:cNvSpPr>
            <a:spLocks noGrp="1"/>
          </p:cNvSpPr>
          <p:nvPr>
            <p:ph type="sldNum" sz="quarter" idx="12"/>
          </p:nvPr>
        </p:nvSpPr>
        <p:spPr/>
        <p:txBody>
          <a:bodyPr/>
          <a:lstStyle>
            <a:lvl1pPr>
              <a:defRPr/>
            </a:lvl1pPr>
          </a:lstStyle>
          <a:p>
            <a:pPr>
              <a:defRPr/>
            </a:pPr>
            <a:fld id="{303B71FC-596F-484C-9EF3-7AFF46933395}" type="slidenum">
              <a:rPr lang="en-US"/>
              <a:pPr>
                <a:defRPr/>
              </a:pPr>
              <a:t>‹#›</a:t>
            </a:fld>
            <a:endParaRPr lang="en-US"/>
          </a:p>
        </p:txBody>
      </p:sp>
    </p:spTree>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GB" smtClean="0"/>
              <a:t>08/12/17</a:t>
            </a:r>
            <a:endParaRPr lang="en-US"/>
          </a:p>
        </p:txBody>
      </p:sp>
      <p:sp>
        <p:nvSpPr>
          <p:cNvPr id="5" name="Footer Placeholder 4"/>
          <p:cNvSpPr>
            <a:spLocks noGrp="1"/>
          </p:cNvSpPr>
          <p:nvPr>
            <p:ph type="ftr" sz="quarter" idx="11"/>
          </p:nvPr>
        </p:nvSpPr>
        <p:spPr/>
        <p:txBody>
          <a:bodyPr/>
          <a:lstStyle>
            <a:lvl1pPr>
              <a:defRPr/>
            </a:lvl1pPr>
          </a:lstStyle>
          <a:p>
            <a:pPr>
              <a:defRPr/>
            </a:pPr>
            <a:r>
              <a:rPr lang="en-US" smtClean="0"/>
              <a:t>KNH-UoN Medico-legal Issues in Health Symposium</a:t>
            </a:r>
            <a:endParaRPr lang="en-US"/>
          </a:p>
        </p:txBody>
      </p:sp>
      <p:sp>
        <p:nvSpPr>
          <p:cNvPr id="6" name="Slide Number Placeholder 5"/>
          <p:cNvSpPr>
            <a:spLocks noGrp="1"/>
          </p:cNvSpPr>
          <p:nvPr>
            <p:ph type="sldNum" sz="quarter" idx="12"/>
          </p:nvPr>
        </p:nvSpPr>
        <p:spPr/>
        <p:txBody>
          <a:bodyPr/>
          <a:lstStyle>
            <a:lvl1pPr>
              <a:defRPr/>
            </a:lvl1pPr>
          </a:lstStyle>
          <a:p>
            <a:pPr>
              <a:defRPr/>
            </a:pPr>
            <a:fld id="{1313D4B7-33CF-4B7C-A9A7-5A18A567B646}" type="slidenum">
              <a:rPr lang="en-US"/>
              <a:pPr>
                <a:defRPr/>
              </a:pPr>
              <a:t>‹#›</a:t>
            </a:fld>
            <a:endParaRPr lang="en-US"/>
          </a:p>
        </p:txBody>
      </p:sp>
    </p:spTree>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35"/>
          <p:cNvSpPr>
            <a:spLocks noGrp="1" noChangeArrowheads="1"/>
          </p:cNvSpPr>
          <p:nvPr>
            <p:ph type="dt" sz="half" idx="10"/>
          </p:nvPr>
        </p:nvSpPr>
        <p:spPr>
          <a:ln/>
        </p:spPr>
        <p:txBody>
          <a:bodyPr/>
          <a:lstStyle>
            <a:lvl1pPr>
              <a:defRPr/>
            </a:lvl1pPr>
          </a:lstStyle>
          <a:p>
            <a:r>
              <a:rPr lang="en-GB" smtClean="0"/>
              <a:t>08/12/17</a:t>
            </a:r>
            <a:endParaRPr lang="en-US" dirty="0"/>
          </a:p>
        </p:txBody>
      </p:sp>
      <p:sp>
        <p:nvSpPr>
          <p:cNvPr id="5" name="Rectangle 36"/>
          <p:cNvSpPr>
            <a:spLocks noGrp="1" noChangeArrowheads="1"/>
          </p:cNvSpPr>
          <p:nvPr>
            <p:ph type="ftr" sz="quarter" idx="11"/>
          </p:nvPr>
        </p:nvSpPr>
        <p:spPr>
          <a:ln/>
        </p:spPr>
        <p:txBody>
          <a:bodyPr/>
          <a:lstStyle>
            <a:lvl1pPr>
              <a:defRPr/>
            </a:lvl1pPr>
          </a:lstStyle>
          <a:p>
            <a:r>
              <a:rPr lang="en-US" smtClean="0"/>
              <a:t>KNH-UoN Medico-legal Issues in Health Symposium</a:t>
            </a:r>
            <a:endParaRPr lang="en-US" dirty="0"/>
          </a:p>
        </p:txBody>
      </p:sp>
      <p:sp>
        <p:nvSpPr>
          <p:cNvPr id="6" name="Rectangle 37"/>
          <p:cNvSpPr>
            <a:spLocks noGrp="1" noChangeArrowheads="1"/>
          </p:cNvSpPr>
          <p:nvPr>
            <p:ph type="sldNum" sz="quarter" idx="12"/>
          </p:nvPr>
        </p:nvSpPr>
        <p:spPr>
          <a:ln/>
        </p:spPr>
        <p:txBody>
          <a:bodyPr/>
          <a:lstStyle>
            <a:lvl1pPr>
              <a:defRPr/>
            </a:lvl1pPr>
          </a:lstStyle>
          <a:p>
            <a:fld id="{D57F1E4F-1CFF-5643-939E-217C01CDF565}" type="slidenum">
              <a:rPr lang="en-US" smtClean="0"/>
              <a:pPr/>
              <a:t>‹#›</a:t>
            </a:fld>
            <a:endParaRPr lang="en-US" dirty="0"/>
          </a:p>
        </p:txBody>
      </p:sp>
    </p:spTree>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559984" y="1946275"/>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843184" y="1946275"/>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35"/>
          <p:cNvSpPr>
            <a:spLocks noGrp="1" noChangeArrowheads="1"/>
          </p:cNvSpPr>
          <p:nvPr>
            <p:ph type="dt" sz="half" idx="10"/>
          </p:nvPr>
        </p:nvSpPr>
        <p:spPr>
          <a:ln/>
        </p:spPr>
        <p:txBody>
          <a:bodyPr/>
          <a:lstStyle>
            <a:lvl1pPr>
              <a:defRPr/>
            </a:lvl1pPr>
          </a:lstStyle>
          <a:p>
            <a:r>
              <a:rPr lang="en-GB" smtClean="0"/>
              <a:t>08/12/17</a:t>
            </a:r>
            <a:endParaRPr lang="en-US" dirty="0"/>
          </a:p>
        </p:txBody>
      </p:sp>
      <p:sp>
        <p:nvSpPr>
          <p:cNvPr id="6" name="Rectangle 36"/>
          <p:cNvSpPr>
            <a:spLocks noGrp="1" noChangeArrowheads="1"/>
          </p:cNvSpPr>
          <p:nvPr>
            <p:ph type="ftr" sz="quarter" idx="11"/>
          </p:nvPr>
        </p:nvSpPr>
        <p:spPr>
          <a:ln/>
        </p:spPr>
        <p:txBody>
          <a:bodyPr/>
          <a:lstStyle>
            <a:lvl1pPr>
              <a:defRPr/>
            </a:lvl1pPr>
          </a:lstStyle>
          <a:p>
            <a:r>
              <a:rPr lang="en-US" smtClean="0"/>
              <a:t>KNH-UoN Medico-legal Issues in Health Symposium</a:t>
            </a:r>
            <a:endParaRPr lang="en-US" dirty="0"/>
          </a:p>
        </p:txBody>
      </p:sp>
      <p:sp>
        <p:nvSpPr>
          <p:cNvPr id="7" name="Rectangle 37"/>
          <p:cNvSpPr>
            <a:spLocks noGrp="1" noChangeArrowheads="1"/>
          </p:cNvSpPr>
          <p:nvPr>
            <p:ph type="sldNum" sz="quarter" idx="12"/>
          </p:nvPr>
        </p:nvSpPr>
        <p:spPr>
          <a:ln/>
        </p:spPr>
        <p:txBody>
          <a:bodyPr/>
          <a:lstStyle>
            <a:lvl1pPr>
              <a:defRPr/>
            </a:lvl1pPr>
          </a:lstStyle>
          <a:p>
            <a:fld id="{D57F1E4F-1CFF-5643-939E-217C01CDF565}" type="slidenum">
              <a:rPr lang="en-US" smtClean="0"/>
              <a:pPr/>
              <a:t>‹#›</a:t>
            </a:fld>
            <a:endParaRPr lang="en-US" dirty="0"/>
          </a:p>
        </p:txBody>
      </p:sp>
    </p:spTree>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35"/>
          <p:cNvSpPr>
            <a:spLocks noGrp="1" noChangeArrowheads="1"/>
          </p:cNvSpPr>
          <p:nvPr>
            <p:ph type="dt" sz="half" idx="10"/>
          </p:nvPr>
        </p:nvSpPr>
        <p:spPr>
          <a:ln/>
        </p:spPr>
        <p:txBody>
          <a:bodyPr/>
          <a:lstStyle>
            <a:lvl1pPr>
              <a:defRPr/>
            </a:lvl1pPr>
          </a:lstStyle>
          <a:p>
            <a:r>
              <a:rPr lang="en-GB" smtClean="0"/>
              <a:t>08/12/17</a:t>
            </a:r>
            <a:endParaRPr lang="en-US" dirty="0"/>
          </a:p>
        </p:txBody>
      </p:sp>
      <p:sp>
        <p:nvSpPr>
          <p:cNvPr id="8" name="Rectangle 36"/>
          <p:cNvSpPr>
            <a:spLocks noGrp="1" noChangeArrowheads="1"/>
          </p:cNvSpPr>
          <p:nvPr>
            <p:ph type="ftr" sz="quarter" idx="11"/>
          </p:nvPr>
        </p:nvSpPr>
        <p:spPr>
          <a:ln/>
        </p:spPr>
        <p:txBody>
          <a:bodyPr/>
          <a:lstStyle>
            <a:lvl1pPr>
              <a:defRPr/>
            </a:lvl1pPr>
          </a:lstStyle>
          <a:p>
            <a:r>
              <a:rPr lang="en-US" smtClean="0"/>
              <a:t>KNH-UoN Medico-legal Issues in Health Symposium</a:t>
            </a:r>
            <a:endParaRPr lang="en-US" dirty="0"/>
          </a:p>
        </p:txBody>
      </p:sp>
      <p:sp>
        <p:nvSpPr>
          <p:cNvPr id="9" name="Rectangle 37"/>
          <p:cNvSpPr>
            <a:spLocks noGrp="1" noChangeArrowheads="1"/>
          </p:cNvSpPr>
          <p:nvPr>
            <p:ph type="sldNum" sz="quarter" idx="12"/>
          </p:nvPr>
        </p:nvSpPr>
        <p:spPr>
          <a:ln/>
        </p:spPr>
        <p:txBody>
          <a:bodyPr/>
          <a:lstStyle>
            <a:lvl1pPr>
              <a:defRPr/>
            </a:lvl1pPr>
          </a:lstStyle>
          <a:p>
            <a:fld id="{D57F1E4F-1CFF-5643-939E-217C01CDF565}" type="slidenum">
              <a:rPr lang="en-US" smtClean="0"/>
              <a:pPr/>
              <a:t>‹#›</a:t>
            </a:fld>
            <a:endParaRPr lang="en-US" dirty="0"/>
          </a:p>
        </p:txBody>
      </p:sp>
    </p:spTree>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35"/>
          <p:cNvSpPr>
            <a:spLocks noGrp="1" noChangeArrowheads="1"/>
          </p:cNvSpPr>
          <p:nvPr>
            <p:ph type="dt" sz="half" idx="10"/>
          </p:nvPr>
        </p:nvSpPr>
        <p:spPr>
          <a:ln/>
        </p:spPr>
        <p:txBody>
          <a:bodyPr/>
          <a:lstStyle>
            <a:lvl1pPr>
              <a:defRPr/>
            </a:lvl1pPr>
          </a:lstStyle>
          <a:p>
            <a:r>
              <a:rPr lang="en-GB" smtClean="0"/>
              <a:t>08/12/17</a:t>
            </a:r>
            <a:endParaRPr lang="en-US" dirty="0"/>
          </a:p>
        </p:txBody>
      </p:sp>
      <p:sp>
        <p:nvSpPr>
          <p:cNvPr id="4" name="Rectangle 36"/>
          <p:cNvSpPr>
            <a:spLocks noGrp="1" noChangeArrowheads="1"/>
          </p:cNvSpPr>
          <p:nvPr>
            <p:ph type="ftr" sz="quarter" idx="11"/>
          </p:nvPr>
        </p:nvSpPr>
        <p:spPr>
          <a:ln/>
        </p:spPr>
        <p:txBody>
          <a:bodyPr/>
          <a:lstStyle>
            <a:lvl1pPr>
              <a:defRPr/>
            </a:lvl1pPr>
          </a:lstStyle>
          <a:p>
            <a:r>
              <a:rPr lang="en-US" smtClean="0"/>
              <a:t>KNH-UoN Medico-legal Issues in Health Symposium</a:t>
            </a:r>
            <a:endParaRPr lang="en-US" dirty="0"/>
          </a:p>
        </p:txBody>
      </p:sp>
      <p:sp>
        <p:nvSpPr>
          <p:cNvPr id="5" name="Rectangle 37"/>
          <p:cNvSpPr>
            <a:spLocks noGrp="1" noChangeArrowheads="1"/>
          </p:cNvSpPr>
          <p:nvPr>
            <p:ph type="sldNum" sz="quarter" idx="12"/>
          </p:nvPr>
        </p:nvSpPr>
        <p:spPr>
          <a:ln/>
        </p:spPr>
        <p:txBody>
          <a:bodyPr/>
          <a:lstStyle>
            <a:lvl1pPr>
              <a:defRPr/>
            </a:lvl1pPr>
          </a:lstStyle>
          <a:p>
            <a:fld id="{D57F1E4F-1CFF-5643-939E-217C01CDF565}" type="slidenum">
              <a:rPr lang="en-US" smtClean="0"/>
              <a:pPr/>
              <a:t>‹#›</a:t>
            </a:fld>
            <a:endParaRPr lang="en-US" dirty="0"/>
          </a:p>
        </p:txBody>
      </p:sp>
    </p:spTree>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35"/>
          <p:cNvSpPr>
            <a:spLocks noGrp="1" noChangeArrowheads="1"/>
          </p:cNvSpPr>
          <p:nvPr>
            <p:ph type="dt" sz="half" idx="10"/>
          </p:nvPr>
        </p:nvSpPr>
        <p:spPr>
          <a:ln/>
        </p:spPr>
        <p:txBody>
          <a:bodyPr/>
          <a:lstStyle>
            <a:lvl1pPr>
              <a:defRPr/>
            </a:lvl1pPr>
          </a:lstStyle>
          <a:p>
            <a:r>
              <a:rPr lang="en-GB" smtClean="0"/>
              <a:t>08/12/17</a:t>
            </a:r>
            <a:endParaRPr lang="en-US" dirty="0"/>
          </a:p>
        </p:txBody>
      </p:sp>
      <p:sp>
        <p:nvSpPr>
          <p:cNvPr id="3" name="Rectangle 36"/>
          <p:cNvSpPr>
            <a:spLocks noGrp="1" noChangeArrowheads="1"/>
          </p:cNvSpPr>
          <p:nvPr>
            <p:ph type="ftr" sz="quarter" idx="11"/>
          </p:nvPr>
        </p:nvSpPr>
        <p:spPr>
          <a:ln/>
        </p:spPr>
        <p:txBody>
          <a:bodyPr/>
          <a:lstStyle>
            <a:lvl1pPr>
              <a:defRPr/>
            </a:lvl1pPr>
          </a:lstStyle>
          <a:p>
            <a:r>
              <a:rPr lang="en-US" smtClean="0"/>
              <a:t>KNH-UoN Medico-legal Issues in Health Symposium</a:t>
            </a:r>
            <a:endParaRPr lang="en-US" dirty="0"/>
          </a:p>
        </p:txBody>
      </p:sp>
      <p:sp>
        <p:nvSpPr>
          <p:cNvPr id="4" name="Rectangle 37"/>
          <p:cNvSpPr>
            <a:spLocks noGrp="1" noChangeArrowheads="1"/>
          </p:cNvSpPr>
          <p:nvPr>
            <p:ph type="sldNum" sz="quarter" idx="12"/>
          </p:nvPr>
        </p:nvSpPr>
        <p:spPr>
          <a:ln/>
        </p:spPr>
        <p:txBody>
          <a:bodyPr/>
          <a:lstStyle>
            <a:lvl1pPr>
              <a:defRPr/>
            </a:lvl1pPr>
          </a:lstStyle>
          <a:p>
            <a:fld id="{D57F1E4F-1CFF-5643-939E-217C01CDF565}" type="slidenum">
              <a:rPr lang="en-US" smtClean="0"/>
              <a:pPr/>
              <a:t>‹#›</a:t>
            </a:fld>
            <a:endParaRPr lang="en-US" dirty="0"/>
          </a:p>
        </p:txBody>
      </p:sp>
    </p:spTree>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5"/>
          <p:cNvSpPr>
            <a:spLocks noGrp="1" noChangeArrowheads="1"/>
          </p:cNvSpPr>
          <p:nvPr>
            <p:ph type="dt" sz="half" idx="10"/>
          </p:nvPr>
        </p:nvSpPr>
        <p:spPr>
          <a:ln/>
        </p:spPr>
        <p:txBody>
          <a:bodyPr/>
          <a:lstStyle>
            <a:lvl1pPr>
              <a:defRPr/>
            </a:lvl1pPr>
          </a:lstStyle>
          <a:p>
            <a:r>
              <a:rPr lang="en-GB" smtClean="0"/>
              <a:t>08/12/17</a:t>
            </a:r>
            <a:endParaRPr lang="en-US" dirty="0"/>
          </a:p>
        </p:txBody>
      </p:sp>
      <p:sp>
        <p:nvSpPr>
          <p:cNvPr id="6" name="Rectangle 36"/>
          <p:cNvSpPr>
            <a:spLocks noGrp="1" noChangeArrowheads="1"/>
          </p:cNvSpPr>
          <p:nvPr>
            <p:ph type="ftr" sz="quarter" idx="11"/>
          </p:nvPr>
        </p:nvSpPr>
        <p:spPr>
          <a:ln/>
        </p:spPr>
        <p:txBody>
          <a:bodyPr/>
          <a:lstStyle>
            <a:lvl1pPr>
              <a:defRPr/>
            </a:lvl1pPr>
          </a:lstStyle>
          <a:p>
            <a:r>
              <a:rPr lang="en-US" smtClean="0"/>
              <a:t>KNH-UoN Medico-legal Issues in Health Symposium</a:t>
            </a:r>
            <a:endParaRPr lang="en-US" dirty="0"/>
          </a:p>
        </p:txBody>
      </p:sp>
      <p:sp>
        <p:nvSpPr>
          <p:cNvPr id="7" name="Rectangle 37"/>
          <p:cNvSpPr>
            <a:spLocks noGrp="1" noChangeArrowheads="1"/>
          </p:cNvSpPr>
          <p:nvPr>
            <p:ph type="sldNum" sz="quarter" idx="12"/>
          </p:nvPr>
        </p:nvSpPr>
        <p:spPr>
          <a:ln/>
        </p:spPr>
        <p:txBody>
          <a:bodyPr/>
          <a:lstStyle>
            <a:lvl1pPr>
              <a:defRPr/>
            </a:lvl1pPr>
          </a:lstStyle>
          <a:p>
            <a:fld id="{D57F1E4F-1CFF-5643-939E-217C01CDF565}" type="slidenum">
              <a:rPr lang="en-US" smtClean="0"/>
              <a:pPr/>
              <a:t>‹#›</a:t>
            </a:fld>
            <a:endParaRPr lang="en-US" dirty="0"/>
          </a:p>
        </p:txBody>
      </p:sp>
    </p:spTree>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Drag picture to placeholder or click icon to add</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5"/>
          <p:cNvSpPr>
            <a:spLocks noGrp="1" noChangeArrowheads="1"/>
          </p:cNvSpPr>
          <p:nvPr>
            <p:ph type="dt" sz="half" idx="10"/>
          </p:nvPr>
        </p:nvSpPr>
        <p:spPr>
          <a:ln/>
        </p:spPr>
        <p:txBody>
          <a:bodyPr/>
          <a:lstStyle>
            <a:lvl1pPr>
              <a:defRPr/>
            </a:lvl1pPr>
          </a:lstStyle>
          <a:p>
            <a:r>
              <a:rPr lang="en-GB" smtClean="0"/>
              <a:t>08/12/17</a:t>
            </a:r>
            <a:endParaRPr lang="en-US" dirty="0"/>
          </a:p>
        </p:txBody>
      </p:sp>
      <p:sp>
        <p:nvSpPr>
          <p:cNvPr id="6" name="Rectangle 36"/>
          <p:cNvSpPr>
            <a:spLocks noGrp="1" noChangeArrowheads="1"/>
          </p:cNvSpPr>
          <p:nvPr>
            <p:ph type="ftr" sz="quarter" idx="11"/>
          </p:nvPr>
        </p:nvSpPr>
        <p:spPr>
          <a:ln/>
        </p:spPr>
        <p:txBody>
          <a:bodyPr/>
          <a:lstStyle>
            <a:lvl1pPr>
              <a:defRPr/>
            </a:lvl1pPr>
          </a:lstStyle>
          <a:p>
            <a:r>
              <a:rPr lang="en-US" smtClean="0"/>
              <a:t>KNH-UoN Medico-legal Issues in Health Symposium</a:t>
            </a:r>
            <a:endParaRPr lang="en-US" dirty="0"/>
          </a:p>
        </p:txBody>
      </p:sp>
      <p:sp>
        <p:nvSpPr>
          <p:cNvPr id="7" name="Rectangle 37"/>
          <p:cNvSpPr>
            <a:spLocks noGrp="1" noChangeArrowheads="1"/>
          </p:cNvSpPr>
          <p:nvPr>
            <p:ph type="sldNum" sz="quarter" idx="12"/>
          </p:nvPr>
        </p:nvSpPr>
        <p:spPr>
          <a:ln/>
        </p:spPr>
        <p:txBody>
          <a:bodyPr/>
          <a:lstStyle>
            <a:lvl1pPr>
              <a:defRPr/>
            </a:lvl1pPr>
          </a:lstStyle>
          <a:p>
            <a:fld id="{D57F1E4F-1CFF-5643-939E-217C01CDF565}" type="slidenum">
              <a:rPr lang="en-US" smtClean="0"/>
              <a:pPr/>
              <a:t>‹#›</a:t>
            </a:fld>
            <a:endParaRPr lang="en-US" dirty="0"/>
          </a:p>
        </p:txBody>
      </p:sp>
    </p:spTree>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5.xml"/><Relationship Id="rId12" Type="http://schemas.openxmlformats.org/officeDocument/2006/relationships/theme" Target="../theme/theme2.xml"/><Relationship Id="rId1" Type="http://schemas.openxmlformats.org/officeDocument/2006/relationships/slideLayout" Target="../slideLayouts/slideLayout15.xml"/><Relationship Id="rId2" Type="http://schemas.openxmlformats.org/officeDocument/2006/relationships/slideLayout" Target="../slideLayouts/slideLayout16.xml"/><Relationship Id="rId3" Type="http://schemas.openxmlformats.org/officeDocument/2006/relationships/slideLayout" Target="../slideLayouts/slideLayout17.xml"/><Relationship Id="rId4" Type="http://schemas.openxmlformats.org/officeDocument/2006/relationships/slideLayout" Target="../slideLayouts/slideLayout18.xml"/><Relationship Id="rId5" Type="http://schemas.openxmlformats.org/officeDocument/2006/relationships/slideLayout" Target="../slideLayouts/slideLayout19.xml"/><Relationship Id="rId6" Type="http://schemas.openxmlformats.org/officeDocument/2006/relationships/slideLayout" Target="../slideLayouts/slideLayout20.xml"/><Relationship Id="rId7" Type="http://schemas.openxmlformats.org/officeDocument/2006/relationships/slideLayout" Target="../slideLayouts/slideLayout21.xml"/><Relationship Id="rId8" Type="http://schemas.openxmlformats.org/officeDocument/2006/relationships/slideLayout" Target="../slideLayouts/slideLayout22.xml"/><Relationship Id="rId9" Type="http://schemas.openxmlformats.org/officeDocument/2006/relationships/slideLayout" Target="../slideLayouts/slideLayout23.xml"/><Relationship Id="rId10" Type="http://schemas.openxmlformats.org/officeDocument/2006/relationships/slideLayout" Target="../slideLayouts/slideLayout2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0">
          <a:gsLst>
            <a:gs pos="64000">
              <a:schemeClr val="bg2"/>
            </a:gs>
            <a:gs pos="100000">
              <a:schemeClr val="bg1"/>
            </a:gs>
          </a:gsLst>
          <a:lin ang="5400000" scaled="1"/>
          <a:tileRect/>
        </a:gradFill>
        <a:effectLst/>
      </p:bgPr>
    </p:bg>
    <p:spTree>
      <p:nvGrpSpPr>
        <p:cNvPr id="1" name=""/>
        <p:cNvGrpSpPr/>
        <p:nvPr/>
      </p:nvGrpSpPr>
      <p:grpSpPr>
        <a:xfrm>
          <a:off x="0" y="0"/>
          <a:ext cx="0" cy="0"/>
          <a:chOff x="0" y="0"/>
          <a:chExt cx="0" cy="0"/>
        </a:xfrm>
      </p:grpSpPr>
      <p:grpSp>
        <p:nvGrpSpPr>
          <p:cNvPr id="2050" name="Group 2"/>
          <p:cNvGrpSpPr>
            <a:grpSpLocks/>
          </p:cNvGrpSpPr>
          <p:nvPr/>
        </p:nvGrpSpPr>
        <p:grpSpPr bwMode="auto">
          <a:xfrm>
            <a:off x="0" y="1"/>
            <a:ext cx="1447800" cy="6854825"/>
            <a:chOff x="0" y="0"/>
            <a:chExt cx="684" cy="4318"/>
          </a:xfrm>
        </p:grpSpPr>
        <p:sp>
          <p:nvSpPr>
            <p:cNvPr id="3075" name="Rectangle 3"/>
            <p:cNvSpPr>
              <a:spLocks noChangeArrowheads="1"/>
            </p:cNvSpPr>
            <p:nvPr/>
          </p:nvSpPr>
          <p:spPr bwMode="auto">
            <a:xfrm>
              <a:off x="0" y="0"/>
              <a:ext cx="684" cy="4318"/>
            </a:xfrm>
            <a:prstGeom prst="rect">
              <a:avLst/>
            </a:prstGeom>
            <a:gradFill rotWithShape="0">
              <a:gsLst>
                <a:gs pos="0">
                  <a:schemeClr val="bg1"/>
                </a:gs>
                <a:gs pos="50000">
                  <a:schemeClr val="bg2"/>
                </a:gs>
                <a:gs pos="100000">
                  <a:schemeClr val="bg1"/>
                </a:gs>
              </a:gsLst>
              <a:lin ang="5400000" scaled="1"/>
            </a:gradFill>
            <a:ln>
              <a:noFill/>
            </a:ln>
            <a:effectLst/>
            <a:extLst/>
          </p:spPr>
          <p:txBody>
            <a:bodyPr wrap="none" anchor="ctr"/>
            <a:lstStyle/>
            <a:p>
              <a:pPr>
                <a:defRPr/>
              </a:pPr>
              <a:endParaRPr lang="en-US" sz="1800"/>
            </a:p>
          </p:txBody>
        </p:sp>
        <p:grpSp>
          <p:nvGrpSpPr>
            <p:cNvPr id="2057" name="Group 4"/>
            <p:cNvGrpSpPr>
              <a:grpSpLocks/>
            </p:cNvGrpSpPr>
            <p:nvPr/>
          </p:nvGrpSpPr>
          <p:grpSpPr bwMode="auto">
            <a:xfrm>
              <a:off x="48" y="102"/>
              <a:ext cx="96" cy="4128"/>
              <a:chOff x="48" y="102"/>
              <a:chExt cx="96" cy="4128"/>
            </a:xfrm>
          </p:grpSpPr>
          <p:sp>
            <p:nvSpPr>
              <p:cNvPr id="1034" name="Rectangle 5"/>
              <p:cNvSpPr>
                <a:spLocks noChangeArrowheads="1"/>
              </p:cNvSpPr>
              <p:nvPr/>
            </p:nvSpPr>
            <p:spPr bwMode="auto">
              <a:xfrm>
                <a:off x="48" y="1105"/>
                <a:ext cx="96" cy="97"/>
              </a:xfrm>
              <a:prstGeom prst="rect">
                <a:avLst/>
              </a:prstGeom>
              <a:solidFill>
                <a:schemeClr val="bg1">
                  <a:alpha val="50195"/>
                </a:schemeClr>
              </a:solidFill>
              <a:ln w="9525">
                <a:noFill/>
                <a:miter lim="800000"/>
                <a:headEnd/>
                <a:tailEnd/>
              </a:ln>
            </p:spPr>
            <p:txBody>
              <a:bodyPr wrap="none" anchor="ctr"/>
              <a:lstStyle/>
              <a:p>
                <a:pPr>
                  <a:defRPr/>
                </a:pPr>
                <a:endParaRPr lang="en-US" sz="1800"/>
              </a:p>
            </p:txBody>
          </p:sp>
          <p:sp>
            <p:nvSpPr>
              <p:cNvPr id="1035" name="Rectangle 6"/>
              <p:cNvSpPr>
                <a:spLocks noChangeArrowheads="1"/>
              </p:cNvSpPr>
              <p:nvPr/>
            </p:nvSpPr>
            <p:spPr bwMode="auto">
              <a:xfrm>
                <a:off x="48" y="1250"/>
                <a:ext cx="96" cy="96"/>
              </a:xfrm>
              <a:prstGeom prst="rect">
                <a:avLst/>
              </a:prstGeom>
              <a:solidFill>
                <a:schemeClr val="bg1">
                  <a:alpha val="50195"/>
                </a:schemeClr>
              </a:solidFill>
              <a:ln w="9525">
                <a:noFill/>
                <a:miter lim="800000"/>
                <a:headEnd/>
                <a:tailEnd/>
              </a:ln>
            </p:spPr>
            <p:txBody>
              <a:bodyPr wrap="none" anchor="ctr"/>
              <a:lstStyle/>
              <a:p>
                <a:pPr>
                  <a:defRPr/>
                </a:pPr>
                <a:endParaRPr lang="en-US" sz="1800"/>
              </a:p>
            </p:txBody>
          </p:sp>
          <p:sp>
            <p:nvSpPr>
              <p:cNvPr id="1036" name="Rectangle 7"/>
              <p:cNvSpPr>
                <a:spLocks noChangeArrowheads="1"/>
              </p:cNvSpPr>
              <p:nvPr/>
            </p:nvSpPr>
            <p:spPr bwMode="auto">
              <a:xfrm>
                <a:off x="48" y="1393"/>
                <a:ext cx="96" cy="97"/>
              </a:xfrm>
              <a:prstGeom prst="rect">
                <a:avLst/>
              </a:prstGeom>
              <a:solidFill>
                <a:schemeClr val="bg1">
                  <a:alpha val="50195"/>
                </a:schemeClr>
              </a:solidFill>
              <a:ln w="9525">
                <a:noFill/>
                <a:miter lim="800000"/>
                <a:headEnd/>
                <a:tailEnd/>
              </a:ln>
            </p:spPr>
            <p:txBody>
              <a:bodyPr wrap="none" anchor="ctr"/>
              <a:lstStyle/>
              <a:p>
                <a:pPr>
                  <a:defRPr/>
                </a:pPr>
                <a:endParaRPr lang="en-US" sz="1800"/>
              </a:p>
            </p:txBody>
          </p:sp>
          <p:sp>
            <p:nvSpPr>
              <p:cNvPr id="1037" name="Rectangle 8"/>
              <p:cNvSpPr>
                <a:spLocks noChangeArrowheads="1"/>
              </p:cNvSpPr>
              <p:nvPr/>
            </p:nvSpPr>
            <p:spPr bwMode="auto">
              <a:xfrm>
                <a:off x="48" y="1538"/>
                <a:ext cx="96" cy="96"/>
              </a:xfrm>
              <a:prstGeom prst="rect">
                <a:avLst/>
              </a:prstGeom>
              <a:solidFill>
                <a:schemeClr val="bg1">
                  <a:alpha val="50195"/>
                </a:schemeClr>
              </a:solidFill>
              <a:ln w="9525">
                <a:noFill/>
                <a:miter lim="800000"/>
                <a:headEnd/>
                <a:tailEnd/>
              </a:ln>
            </p:spPr>
            <p:txBody>
              <a:bodyPr wrap="none" anchor="ctr"/>
              <a:lstStyle/>
              <a:p>
                <a:pPr>
                  <a:defRPr/>
                </a:pPr>
                <a:endParaRPr lang="en-US" sz="1800"/>
              </a:p>
            </p:txBody>
          </p:sp>
          <p:sp>
            <p:nvSpPr>
              <p:cNvPr id="1038" name="Rectangle 9"/>
              <p:cNvSpPr>
                <a:spLocks noChangeArrowheads="1"/>
              </p:cNvSpPr>
              <p:nvPr/>
            </p:nvSpPr>
            <p:spPr bwMode="auto">
              <a:xfrm>
                <a:off x="48" y="1683"/>
                <a:ext cx="96" cy="95"/>
              </a:xfrm>
              <a:prstGeom prst="rect">
                <a:avLst/>
              </a:prstGeom>
              <a:solidFill>
                <a:schemeClr val="bg1">
                  <a:alpha val="50195"/>
                </a:schemeClr>
              </a:solidFill>
              <a:ln w="9525">
                <a:noFill/>
                <a:miter lim="800000"/>
                <a:headEnd/>
                <a:tailEnd/>
              </a:ln>
            </p:spPr>
            <p:txBody>
              <a:bodyPr wrap="none" anchor="ctr"/>
              <a:lstStyle/>
              <a:p>
                <a:pPr>
                  <a:defRPr/>
                </a:pPr>
                <a:endParaRPr lang="en-US" sz="1800"/>
              </a:p>
            </p:txBody>
          </p:sp>
          <p:sp>
            <p:nvSpPr>
              <p:cNvPr id="1039" name="Rectangle 10"/>
              <p:cNvSpPr>
                <a:spLocks noChangeArrowheads="1"/>
              </p:cNvSpPr>
              <p:nvPr/>
            </p:nvSpPr>
            <p:spPr bwMode="auto">
              <a:xfrm>
                <a:off x="48" y="1826"/>
                <a:ext cx="96" cy="97"/>
              </a:xfrm>
              <a:prstGeom prst="rect">
                <a:avLst/>
              </a:prstGeom>
              <a:solidFill>
                <a:schemeClr val="bg1">
                  <a:alpha val="50195"/>
                </a:schemeClr>
              </a:solidFill>
              <a:ln w="9525">
                <a:noFill/>
                <a:miter lim="800000"/>
                <a:headEnd/>
                <a:tailEnd/>
              </a:ln>
            </p:spPr>
            <p:txBody>
              <a:bodyPr wrap="none" anchor="ctr"/>
              <a:lstStyle/>
              <a:p>
                <a:pPr>
                  <a:defRPr/>
                </a:pPr>
                <a:endParaRPr lang="en-US" sz="1800"/>
              </a:p>
            </p:txBody>
          </p:sp>
          <p:sp>
            <p:nvSpPr>
              <p:cNvPr id="1040" name="Rectangle 11"/>
              <p:cNvSpPr>
                <a:spLocks noChangeArrowheads="1"/>
              </p:cNvSpPr>
              <p:nvPr/>
            </p:nvSpPr>
            <p:spPr bwMode="auto">
              <a:xfrm>
                <a:off x="48" y="1971"/>
                <a:ext cx="96" cy="96"/>
              </a:xfrm>
              <a:prstGeom prst="rect">
                <a:avLst/>
              </a:prstGeom>
              <a:solidFill>
                <a:schemeClr val="bg1">
                  <a:alpha val="50195"/>
                </a:schemeClr>
              </a:solidFill>
              <a:ln w="9525">
                <a:noFill/>
                <a:miter lim="800000"/>
                <a:headEnd/>
                <a:tailEnd/>
              </a:ln>
            </p:spPr>
            <p:txBody>
              <a:bodyPr wrap="none" anchor="ctr"/>
              <a:lstStyle/>
              <a:p>
                <a:pPr>
                  <a:defRPr/>
                </a:pPr>
                <a:endParaRPr lang="en-US" sz="1800"/>
              </a:p>
            </p:txBody>
          </p:sp>
          <p:sp>
            <p:nvSpPr>
              <p:cNvPr id="1041" name="Rectangle 12"/>
              <p:cNvSpPr>
                <a:spLocks noChangeArrowheads="1"/>
              </p:cNvSpPr>
              <p:nvPr/>
            </p:nvSpPr>
            <p:spPr bwMode="auto">
              <a:xfrm>
                <a:off x="48" y="2115"/>
                <a:ext cx="96" cy="96"/>
              </a:xfrm>
              <a:prstGeom prst="rect">
                <a:avLst/>
              </a:prstGeom>
              <a:solidFill>
                <a:schemeClr val="bg1">
                  <a:alpha val="50195"/>
                </a:schemeClr>
              </a:solidFill>
              <a:ln w="9525">
                <a:noFill/>
                <a:miter lim="800000"/>
                <a:headEnd/>
                <a:tailEnd/>
              </a:ln>
            </p:spPr>
            <p:txBody>
              <a:bodyPr wrap="none" anchor="ctr"/>
              <a:lstStyle/>
              <a:p>
                <a:pPr>
                  <a:defRPr/>
                </a:pPr>
                <a:endParaRPr lang="en-US" sz="1800"/>
              </a:p>
            </p:txBody>
          </p:sp>
          <p:sp>
            <p:nvSpPr>
              <p:cNvPr id="1042" name="Rectangle 13"/>
              <p:cNvSpPr>
                <a:spLocks noChangeArrowheads="1"/>
              </p:cNvSpPr>
              <p:nvPr/>
            </p:nvSpPr>
            <p:spPr bwMode="auto">
              <a:xfrm>
                <a:off x="48" y="2259"/>
                <a:ext cx="96" cy="96"/>
              </a:xfrm>
              <a:prstGeom prst="rect">
                <a:avLst/>
              </a:prstGeom>
              <a:solidFill>
                <a:schemeClr val="bg1">
                  <a:alpha val="50195"/>
                </a:schemeClr>
              </a:solidFill>
              <a:ln w="9525">
                <a:noFill/>
                <a:miter lim="800000"/>
                <a:headEnd/>
                <a:tailEnd/>
              </a:ln>
            </p:spPr>
            <p:txBody>
              <a:bodyPr wrap="none" anchor="ctr"/>
              <a:lstStyle/>
              <a:p>
                <a:pPr>
                  <a:defRPr/>
                </a:pPr>
                <a:endParaRPr lang="en-US" sz="1800"/>
              </a:p>
            </p:txBody>
          </p:sp>
          <p:sp>
            <p:nvSpPr>
              <p:cNvPr id="1043" name="Rectangle 14"/>
              <p:cNvSpPr>
                <a:spLocks noChangeArrowheads="1"/>
              </p:cNvSpPr>
              <p:nvPr/>
            </p:nvSpPr>
            <p:spPr bwMode="auto">
              <a:xfrm>
                <a:off x="48" y="2403"/>
                <a:ext cx="96" cy="97"/>
              </a:xfrm>
              <a:prstGeom prst="rect">
                <a:avLst/>
              </a:prstGeom>
              <a:solidFill>
                <a:schemeClr val="bg1">
                  <a:alpha val="50195"/>
                </a:schemeClr>
              </a:solidFill>
              <a:ln w="9525">
                <a:noFill/>
                <a:miter lim="800000"/>
                <a:headEnd/>
                <a:tailEnd/>
              </a:ln>
            </p:spPr>
            <p:txBody>
              <a:bodyPr wrap="none" anchor="ctr"/>
              <a:lstStyle/>
              <a:p>
                <a:pPr>
                  <a:defRPr/>
                </a:pPr>
                <a:endParaRPr lang="en-US" sz="1800"/>
              </a:p>
            </p:txBody>
          </p:sp>
          <p:sp>
            <p:nvSpPr>
              <p:cNvPr id="1044" name="Rectangle 15"/>
              <p:cNvSpPr>
                <a:spLocks noChangeArrowheads="1"/>
              </p:cNvSpPr>
              <p:nvPr/>
            </p:nvSpPr>
            <p:spPr bwMode="auto">
              <a:xfrm>
                <a:off x="48" y="2548"/>
                <a:ext cx="96" cy="95"/>
              </a:xfrm>
              <a:prstGeom prst="rect">
                <a:avLst/>
              </a:prstGeom>
              <a:solidFill>
                <a:schemeClr val="bg1">
                  <a:alpha val="50195"/>
                </a:schemeClr>
              </a:solidFill>
              <a:ln w="9525">
                <a:noFill/>
                <a:miter lim="800000"/>
                <a:headEnd/>
                <a:tailEnd/>
              </a:ln>
            </p:spPr>
            <p:txBody>
              <a:bodyPr wrap="none" anchor="ctr"/>
              <a:lstStyle/>
              <a:p>
                <a:pPr>
                  <a:defRPr/>
                </a:pPr>
                <a:endParaRPr lang="en-US" sz="1800"/>
              </a:p>
            </p:txBody>
          </p:sp>
          <p:sp>
            <p:nvSpPr>
              <p:cNvPr id="1045" name="Rectangle 16"/>
              <p:cNvSpPr>
                <a:spLocks noChangeArrowheads="1"/>
              </p:cNvSpPr>
              <p:nvPr/>
            </p:nvSpPr>
            <p:spPr bwMode="auto">
              <a:xfrm>
                <a:off x="48" y="2692"/>
                <a:ext cx="96" cy="96"/>
              </a:xfrm>
              <a:prstGeom prst="rect">
                <a:avLst/>
              </a:prstGeom>
              <a:solidFill>
                <a:schemeClr val="bg1">
                  <a:alpha val="50195"/>
                </a:schemeClr>
              </a:solidFill>
              <a:ln w="9525">
                <a:noFill/>
                <a:miter lim="800000"/>
                <a:headEnd/>
                <a:tailEnd/>
              </a:ln>
            </p:spPr>
            <p:txBody>
              <a:bodyPr wrap="none" anchor="ctr"/>
              <a:lstStyle/>
              <a:p>
                <a:pPr>
                  <a:defRPr/>
                </a:pPr>
                <a:endParaRPr lang="en-US" sz="1800"/>
              </a:p>
            </p:txBody>
          </p:sp>
          <p:sp>
            <p:nvSpPr>
              <p:cNvPr id="1046" name="Rectangle 17"/>
              <p:cNvSpPr>
                <a:spLocks noChangeArrowheads="1"/>
              </p:cNvSpPr>
              <p:nvPr/>
            </p:nvSpPr>
            <p:spPr bwMode="auto">
              <a:xfrm>
                <a:off x="48" y="2836"/>
                <a:ext cx="96" cy="97"/>
              </a:xfrm>
              <a:prstGeom prst="rect">
                <a:avLst/>
              </a:prstGeom>
              <a:solidFill>
                <a:schemeClr val="bg1">
                  <a:alpha val="50195"/>
                </a:schemeClr>
              </a:solidFill>
              <a:ln w="9525">
                <a:noFill/>
                <a:miter lim="800000"/>
                <a:headEnd/>
                <a:tailEnd/>
              </a:ln>
            </p:spPr>
            <p:txBody>
              <a:bodyPr wrap="none" anchor="ctr"/>
              <a:lstStyle/>
              <a:p>
                <a:pPr>
                  <a:defRPr/>
                </a:pPr>
                <a:endParaRPr lang="en-US" sz="1800"/>
              </a:p>
            </p:txBody>
          </p:sp>
          <p:sp>
            <p:nvSpPr>
              <p:cNvPr id="1047" name="Rectangle 18"/>
              <p:cNvSpPr>
                <a:spLocks noChangeArrowheads="1"/>
              </p:cNvSpPr>
              <p:nvPr/>
            </p:nvSpPr>
            <p:spPr bwMode="auto">
              <a:xfrm>
                <a:off x="48" y="2980"/>
                <a:ext cx="96" cy="96"/>
              </a:xfrm>
              <a:prstGeom prst="rect">
                <a:avLst/>
              </a:prstGeom>
              <a:solidFill>
                <a:schemeClr val="bg1">
                  <a:alpha val="50195"/>
                </a:schemeClr>
              </a:solidFill>
              <a:ln w="9525">
                <a:noFill/>
                <a:miter lim="800000"/>
                <a:headEnd/>
                <a:tailEnd/>
              </a:ln>
            </p:spPr>
            <p:txBody>
              <a:bodyPr wrap="none" anchor="ctr"/>
              <a:lstStyle/>
              <a:p>
                <a:pPr>
                  <a:defRPr/>
                </a:pPr>
                <a:endParaRPr lang="en-US" sz="1800"/>
              </a:p>
            </p:txBody>
          </p:sp>
          <p:sp>
            <p:nvSpPr>
              <p:cNvPr id="1048" name="Rectangle 19"/>
              <p:cNvSpPr>
                <a:spLocks noChangeArrowheads="1"/>
              </p:cNvSpPr>
              <p:nvPr/>
            </p:nvSpPr>
            <p:spPr bwMode="auto">
              <a:xfrm>
                <a:off x="48" y="3124"/>
                <a:ext cx="96" cy="97"/>
              </a:xfrm>
              <a:prstGeom prst="rect">
                <a:avLst/>
              </a:prstGeom>
              <a:solidFill>
                <a:schemeClr val="bg1">
                  <a:alpha val="50195"/>
                </a:schemeClr>
              </a:solidFill>
              <a:ln w="9525">
                <a:noFill/>
                <a:miter lim="800000"/>
                <a:headEnd/>
                <a:tailEnd/>
              </a:ln>
            </p:spPr>
            <p:txBody>
              <a:bodyPr wrap="none" anchor="ctr"/>
              <a:lstStyle/>
              <a:p>
                <a:pPr>
                  <a:defRPr/>
                </a:pPr>
                <a:endParaRPr lang="en-US" sz="1800"/>
              </a:p>
            </p:txBody>
          </p:sp>
          <p:sp>
            <p:nvSpPr>
              <p:cNvPr id="1049" name="Rectangle 20"/>
              <p:cNvSpPr>
                <a:spLocks noChangeArrowheads="1"/>
              </p:cNvSpPr>
              <p:nvPr/>
            </p:nvSpPr>
            <p:spPr bwMode="auto">
              <a:xfrm>
                <a:off x="48" y="3269"/>
                <a:ext cx="96" cy="95"/>
              </a:xfrm>
              <a:prstGeom prst="rect">
                <a:avLst/>
              </a:prstGeom>
              <a:solidFill>
                <a:schemeClr val="bg1">
                  <a:alpha val="50195"/>
                </a:schemeClr>
              </a:solidFill>
              <a:ln w="9525">
                <a:noFill/>
                <a:miter lim="800000"/>
                <a:headEnd/>
                <a:tailEnd/>
              </a:ln>
            </p:spPr>
            <p:txBody>
              <a:bodyPr wrap="none" anchor="ctr"/>
              <a:lstStyle/>
              <a:p>
                <a:pPr>
                  <a:defRPr/>
                </a:pPr>
                <a:endParaRPr lang="en-US" sz="1800"/>
              </a:p>
            </p:txBody>
          </p:sp>
          <p:sp>
            <p:nvSpPr>
              <p:cNvPr id="1050" name="Rectangle 21"/>
              <p:cNvSpPr>
                <a:spLocks noChangeArrowheads="1"/>
              </p:cNvSpPr>
              <p:nvPr/>
            </p:nvSpPr>
            <p:spPr bwMode="auto">
              <a:xfrm>
                <a:off x="48" y="3412"/>
                <a:ext cx="96" cy="97"/>
              </a:xfrm>
              <a:prstGeom prst="rect">
                <a:avLst/>
              </a:prstGeom>
              <a:solidFill>
                <a:schemeClr val="bg1">
                  <a:alpha val="50195"/>
                </a:schemeClr>
              </a:solidFill>
              <a:ln w="9525">
                <a:noFill/>
                <a:miter lim="800000"/>
                <a:headEnd/>
                <a:tailEnd/>
              </a:ln>
            </p:spPr>
            <p:txBody>
              <a:bodyPr wrap="none" anchor="ctr"/>
              <a:lstStyle/>
              <a:p>
                <a:pPr>
                  <a:defRPr/>
                </a:pPr>
                <a:endParaRPr lang="en-US" sz="1800"/>
              </a:p>
            </p:txBody>
          </p:sp>
          <p:sp>
            <p:nvSpPr>
              <p:cNvPr id="1051" name="Rectangle 22"/>
              <p:cNvSpPr>
                <a:spLocks noChangeArrowheads="1"/>
              </p:cNvSpPr>
              <p:nvPr/>
            </p:nvSpPr>
            <p:spPr bwMode="auto">
              <a:xfrm>
                <a:off x="48" y="3557"/>
                <a:ext cx="96" cy="96"/>
              </a:xfrm>
              <a:prstGeom prst="rect">
                <a:avLst/>
              </a:prstGeom>
              <a:solidFill>
                <a:schemeClr val="bg1">
                  <a:alpha val="50195"/>
                </a:schemeClr>
              </a:solidFill>
              <a:ln w="9525">
                <a:noFill/>
                <a:miter lim="800000"/>
                <a:headEnd/>
                <a:tailEnd/>
              </a:ln>
            </p:spPr>
            <p:txBody>
              <a:bodyPr wrap="none" anchor="ctr"/>
              <a:lstStyle/>
              <a:p>
                <a:pPr>
                  <a:defRPr/>
                </a:pPr>
                <a:endParaRPr lang="en-US" sz="1800"/>
              </a:p>
            </p:txBody>
          </p:sp>
          <p:sp>
            <p:nvSpPr>
              <p:cNvPr id="1052" name="Rectangle 23"/>
              <p:cNvSpPr>
                <a:spLocks noChangeArrowheads="1"/>
              </p:cNvSpPr>
              <p:nvPr/>
            </p:nvSpPr>
            <p:spPr bwMode="auto">
              <a:xfrm>
                <a:off x="48" y="3702"/>
                <a:ext cx="96" cy="95"/>
              </a:xfrm>
              <a:prstGeom prst="rect">
                <a:avLst/>
              </a:prstGeom>
              <a:solidFill>
                <a:schemeClr val="bg1">
                  <a:alpha val="50195"/>
                </a:schemeClr>
              </a:solidFill>
              <a:ln w="9525">
                <a:noFill/>
                <a:miter lim="800000"/>
                <a:headEnd/>
                <a:tailEnd/>
              </a:ln>
            </p:spPr>
            <p:txBody>
              <a:bodyPr wrap="none" anchor="ctr"/>
              <a:lstStyle/>
              <a:p>
                <a:pPr>
                  <a:defRPr/>
                </a:pPr>
                <a:endParaRPr lang="en-US" sz="1800"/>
              </a:p>
            </p:txBody>
          </p:sp>
          <p:sp>
            <p:nvSpPr>
              <p:cNvPr id="1053" name="Rectangle 24"/>
              <p:cNvSpPr>
                <a:spLocks noChangeArrowheads="1"/>
              </p:cNvSpPr>
              <p:nvPr/>
            </p:nvSpPr>
            <p:spPr bwMode="auto">
              <a:xfrm>
                <a:off x="48" y="3845"/>
                <a:ext cx="96" cy="97"/>
              </a:xfrm>
              <a:prstGeom prst="rect">
                <a:avLst/>
              </a:prstGeom>
              <a:solidFill>
                <a:schemeClr val="bg1">
                  <a:alpha val="50195"/>
                </a:schemeClr>
              </a:solidFill>
              <a:ln w="9525">
                <a:noFill/>
                <a:miter lim="800000"/>
                <a:headEnd/>
                <a:tailEnd/>
              </a:ln>
            </p:spPr>
            <p:txBody>
              <a:bodyPr wrap="none" anchor="ctr"/>
              <a:lstStyle/>
              <a:p>
                <a:pPr>
                  <a:defRPr/>
                </a:pPr>
                <a:endParaRPr lang="en-US" sz="1800"/>
              </a:p>
            </p:txBody>
          </p:sp>
          <p:sp>
            <p:nvSpPr>
              <p:cNvPr id="1054" name="Rectangle 25"/>
              <p:cNvSpPr>
                <a:spLocks noChangeArrowheads="1"/>
              </p:cNvSpPr>
              <p:nvPr/>
            </p:nvSpPr>
            <p:spPr bwMode="auto">
              <a:xfrm>
                <a:off x="48" y="3990"/>
                <a:ext cx="96" cy="96"/>
              </a:xfrm>
              <a:prstGeom prst="rect">
                <a:avLst/>
              </a:prstGeom>
              <a:solidFill>
                <a:schemeClr val="bg1">
                  <a:alpha val="50195"/>
                </a:schemeClr>
              </a:solidFill>
              <a:ln w="9525">
                <a:noFill/>
                <a:miter lim="800000"/>
                <a:headEnd/>
                <a:tailEnd/>
              </a:ln>
            </p:spPr>
            <p:txBody>
              <a:bodyPr wrap="none" anchor="ctr"/>
              <a:lstStyle/>
              <a:p>
                <a:pPr>
                  <a:defRPr/>
                </a:pPr>
                <a:endParaRPr lang="en-US" sz="1800"/>
              </a:p>
            </p:txBody>
          </p:sp>
          <p:sp>
            <p:nvSpPr>
              <p:cNvPr id="1055" name="Rectangle 26"/>
              <p:cNvSpPr>
                <a:spLocks noChangeArrowheads="1"/>
              </p:cNvSpPr>
              <p:nvPr/>
            </p:nvSpPr>
            <p:spPr bwMode="auto">
              <a:xfrm>
                <a:off x="48" y="4133"/>
                <a:ext cx="96" cy="97"/>
              </a:xfrm>
              <a:prstGeom prst="rect">
                <a:avLst/>
              </a:prstGeom>
              <a:solidFill>
                <a:schemeClr val="bg1">
                  <a:alpha val="50195"/>
                </a:schemeClr>
              </a:solidFill>
              <a:ln w="9525">
                <a:noFill/>
                <a:miter lim="800000"/>
                <a:headEnd/>
                <a:tailEnd/>
              </a:ln>
            </p:spPr>
            <p:txBody>
              <a:bodyPr wrap="none" anchor="ctr"/>
              <a:lstStyle/>
              <a:p>
                <a:pPr>
                  <a:defRPr/>
                </a:pPr>
                <a:endParaRPr lang="en-US" sz="1800"/>
              </a:p>
            </p:txBody>
          </p:sp>
          <p:sp>
            <p:nvSpPr>
              <p:cNvPr id="1056" name="Rectangle 27"/>
              <p:cNvSpPr>
                <a:spLocks noChangeArrowheads="1"/>
              </p:cNvSpPr>
              <p:nvPr/>
            </p:nvSpPr>
            <p:spPr bwMode="auto">
              <a:xfrm>
                <a:off x="48" y="102"/>
                <a:ext cx="96" cy="96"/>
              </a:xfrm>
              <a:prstGeom prst="rect">
                <a:avLst/>
              </a:prstGeom>
              <a:solidFill>
                <a:schemeClr val="bg1">
                  <a:alpha val="50195"/>
                </a:schemeClr>
              </a:solidFill>
              <a:ln w="9525">
                <a:noFill/>
                <a:miter lim="800000"/>
                <a:headEnd/>
                <a:tailEnd/>
              </a:ln>
            </p:spPr>
            <p:txBody>
              <a:bodyPr wrap="none" anchor="ctr"/>
              <a:lstStyle/>
              <a:p>
                <a:pPr>
                  <a:defRPr/>
                </a:pPr>
                <a:endParaRPr lang="en-US" sz="1800"/>
              </a:p>
            </p:txBody>
          </p:sp>
          <p:sp>
            <p:nvSpPr>
              <p:cNvPr id="1057" name="Rectangle 28"/>
              <p:cNvSpPr>
                <a:spLocks noChangeArrowheads="1"/>
              </p:cNvSpPr>
              <p:nvPr/>
            </p:nvSpPr>
            <p:spPr bwMode="auto">
              <a:xfrm>
                <a:off x="48" y="246"/>
                <a:ext cx="96" cy="96"/>
              </a:xfrm>
              <a:prstGeom prst="rect">
                <a:avLst/>
              </a:prstGeom>
              <a:solidFill>
                <a:schemeClr val="bg1">
                  <a:alpha val="50195"/>
                </a:schemeClr>
              </a:solidFill>
              <a:ln w="9525">
                <a:noFill/>
                <a:miter lim="800000"/>
                <a:headEnd/>
                <a:tailEnd/>
              </a:ln>
            </p:spPr>
            <p:txBody>
              <a:bodyPr wrap="none" anchor="ctr"/>
              <a:lstStyle/>
              <a:p>
                <a:pPr>
                  <a:defRPr/>
                </a:pPr>
                <a:endParaRPr lang="en-US" sz="1800"/>
              </a:p>
            </p:txBody>
          </p:sp>
          <p:sp>
            <p:nvSpPr>
              <p:cNvPr id="1058" name="Rectangle 29"/>
              <p:cNvSpPr>
                <a:spLocks noChangeArrowheads="1"/>
              </p:cNvSpPr>
              <p:nvPr/>
            </p:nvSpPr>
            <p:spPr bwMode="auto">
              <a:xfrm>
                <a:off x="48" y="391"/>
                <a:ext cx="96" cy="96"/>
              </a:xfrm>
              <a:prstGeom prst="rect">
                <a:avLst/>
              </a:prstGeom>
              <a:solidFill>
                <a:schemeClr val="bg1">
                  <a:alpha val="50195"/>
                </a:schemeClr>
              </a:solidFill>
              <a:ln w="9525">
                <a:noFill/>
                <a:miter lim="800000"/>
                <a:headEnd/>
                <a:tailEnd/>
              </a:ln>
            </p:spPr>
            <p:txBody>
              <a:bodyPr wrap="none" anchor="ctr"/>
              <a:lstStyle/>
              <a:p>
                <a:pPr>
                  <a:defRPr/>
                </a:pPr>
                <a:endParaRPr lang="en-US" sz="1800"/>
              </a:p>
            </p:txBody>
          </p:sp>
          <p:sp>
            <p:nvSpPr>
              <p:cNvPr id="1059" name="Rectangle 30"/>
              <p:cNvSpPr>
                <a:spLocks noChangeArrowheads="1"/>
              </p:cNvSpPr>
              <p:nvPr/>
            </p:nvSpPr>
            <p:spPr bwMode="auto">
              <a:xfrm>
                <a:off x="48" y="535"/>
                <a:ext cx="96" cy="95"/>
              </a:xfrm>
              <a:prstGeom prst="rect">
                <a:avLst/>
              </a:prstGeom>
              <a:solidFill>
                <a:schemeClr val="bg1">
                  <a:alpha val="50195"/>
                </a:schemeClr>
              </a:solidFill>
              <a:ln w="9525">
                <a:noFill/>
                <a:miter lim="800000"/>
                <a:headEnd/>
                <a:tailEnd/>
              </a:ln>
            </p:spPr>
            <p:txBody>
              <a:bodyPr wrap="none" anchor="ctr"/>
              <a:lstStyle/>
              <a:p>
                <a:pPr>
                  <a:defRPr/>
                </a:pPr>
                <a:endParaRPr lang="en-US" sz="1800"/>
              </a:p>
            </p:txBody>
          </p:sp>
          <p:sp>
            <p:nvSpPr>
              <p:cNvPr id="1060" name="Rectangle 31"/>
              <p:cNvSpPr>
                <a:spLocks noChangeArrowheads="1"/>
              </p:cNvSpPr>
              <p:nvPr/>
            </p:nvSpPr>
            <p:spPr bwMode="auto">
              <a:xfrm>
                <a:off x="48" y="679"/>
                <a:ext cx="96" cy="96"/>
              </a:xfrm>
              <a:prstGeom prst="rect">
                <a:avLst/>
              </a:prstGeom>
              <a:solidFill>
                <a:schemeClr val="bg1">
                  <a:alpha val="50195"/>
                </a:schemeClr>
              </a:solidFill>
              <a:ln w="9525">
                <a:noFill/>
                <a:miter lim="800000"/>
                <a:headEnd/>
                <a:tailEnd/>
              </a:ln>
            </p:spPr>
            <p:txBody>
              <a:bodyPr wrap="none" anchor="ctr"/>
              <a:lstStyle/>
              <a:p>
                <a:pPr>
                  <a:defRPr/>
                </a:pPr>
                <a:endParaRPr lang="en-US" sz="1800"/>
              </a:p>
            </p:txBody>
          </p:sp>
          <p:sp>
            <p:nvSpPr>
              <p:cNvPr id="1061" name="Rectangle 32"/>
              <p:cNvSpPr>
                <a:spLocks noChangeArrowheads="1"/>
              </p:cNvSpPr>
              <p:nvPr/>
            </p:nvSpPr>
            <p:spPr bwMode="auto">
              <a:xfrm>
                <a:off x="48" y="823"/>
                <a:ext cx="96" cy="97"/>
              </a:xfrm>
              <a:prstGeom prst="rect">
                <a:avLst/>
              </a:prstGeom>
              <a:solidFill>
                <a:schemeClr val="bg1">
                  <a:alpha val="50195"/>
                </a:schemeClr>
              </a:solidFill>
              <a:ln w="9525">
                <a:noFill/>
                <a:miter lim="800000"/>
                <a:headEnd/>
                <a:tailEnd/>
              </a:ln>
            </p:spPr>
            <p:txBody>
              <a:bodyPr wrap="none" anchor="ctr"/>
              <a:lstStyle/>
              <a:p>
                <a:pPr>
                  <a:defRPr/>
                </a:pPr>
                <a:endParaRPr lang="en-US" sz="1800"/>
              </a:p>
            </p:txBody>
          </p:sp>
          <p:sp>
            <p:nvSpPr>
              <p:cNvPr id="1062" name="Rectangle 33"/>
              <p:cNvSpPr>
                <a:spLocks noChangeArrowheads="1"/>
              </p:cNvSpPr>
              <p:nvPr/>
            </p:nvSpPr>
            <p:spPr bwMode="auto">
              <a:xfrm>
                <a:off x="48" y="968"/>
                <a:ext cx="96" cy="95"/>
              </a:xfrm>
              <a:prstGeom prst="rect">
                <a:avLst/>
              </a:prstGeom>
              <a:solidFill>
                <a:schemeClr val="bg1">
                  <a:alpha val="50195"/>
                </a:schemeClr>
              </a:solidFill>
              <a:ln w="9525">
                <a:noFill/>
                <a:miter lim="800000"/>
                <a:headEnd/>
                <a:tailEnd/>
              </a:ln>
            </p:spPr>
            <p:txBody>
              <a:bodyPr wrap="none" anchor="ctr"/>
              <a:lstStyle/>
              <a:p>
                <a:pPr>
                  <a:defRPr/>
                </a:pPr>
                <a:endParaRPr lang="en-US" sz="1800"/>
              </a:p>
            </p:txBody>
          </p:sp>
        </p:grpSp>
      </p:grpSp>
      <p:sp>
        <p:nvSpPr>
          <p:cNvPr id="2051" name="Rectangle 34"/>
          <p:cNvSpPr>
            <a:spLocks noGrp="1" noChangeArrowheads="1"/>
          </p:cNvSpPr>
          <p:nvPr>
            <p:ph type="title"/>
          </p:nvPr>
        </p:nvSpPr>
        <p:spPr bwMode="auto">
          <a:xfrm>
            <a:off x="1524000" y="609600"/>
            <a:ext cx="10363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smtClean="0"/>
              <a:t>Click to edit Master title style</a:t>
            </a:r>
          </a:p>
        </p:txBody>
      </p:sp>
      <p:sp>
        <p:nvSpPr>
          <p:cNvPr id="3107" name="Rectangle 35"/>
          <p:cNvSpPr>
            <a:spLocks noGrp="1" noChangeArrowheads="1"/>
          </p:cNvSpPr>
          <p:nvPr>
            <p:ph type="dt" sz="half" idx="2"/>
          </p:nvPr>
        </p:nvSpPr>
        <p:spPr bwMode="auto">
          <a:xfrm>
            <a:off x="1524000" y="6248400"/>
            <a:ext cx="2540000" cy="457200"/>
          </a:xfrm>
          <a:prstGeom prst="rect">
            <a:avLst/>
          </a:prstGeom>
          <a:noFill/>
          <a:ln>
            <a:noFill/>
          </a:ln>
          <a:effectLst/>
          <a:extLst/>
        </p:spPr>
        <p:txBody>
          <a:bodyPr vert="horz" wrap="square" lIns="92075" tIns="46038" rIns="92075" bIns="46038" numCol="1" anchor="ctr" anchorCtr="0" compatLnSpc="1">
            <a:prstTxWarp prst="textNoShape">
              <a:avLst/>
            </a:prstTxWarp>
          </a:bodyPr>
          <a:lstStyle>
            <a:lvl1pPr>
              <a:defRPr sz="1400"/>
            </a:lvl1pPr>
          </a:lstStyle>
          <a:p>
            <a:r>
              <a:rPr lang="en-GB" smtClean="0"/>
              <a:t>08/12/17</a:t>
            </a:r>
            <a:endParaRPr lang="en-US" dirty="0"/>
          </a:p>
        </p:txBody>
      </p:sp>
      <p:sp>
        <p:nvSpPr>
          <p:cNvPr id="3108" name="Rectangle 36"/>
          <p:cNvSpPr>
            <a:spLocks noGrp="1" noChangeArrowheads="1"/>
          </p:cNvSpPr>
          <p:nvPr>
            <p:ph type="ftr" sz="quarter" idx="3"/>
          </p:nvPr>
        </p:nvSpPr>
        <p:spPr bwMode="auto">
          <a:xfrm>
            <a:off x="4775200" y="6248400"/>
            <a:ext cx="3860800" cy="457200"/>
          </a:xfrm>
          <a:prstGeom prst="rect">
            <a:avLst/>
          </a:prstGeom>
          <a:noFill/>
          <a:ln>
            <a:noFill/>
          </a:ln>
          <a:effectLst/>
          <a:extLst/>
        </p:spPr>
        <p:txBody>
          <a:bodyPr vert="horz" wrap="square" lIns="92075" tIns="46038" rIns="92075" bIns="46038" numCol="1" anchor="ctr" anchorCtr="0" compatLnSpc="1">
            <a:prstTxWarp prst="textNoShape">
              <a:avLst/>
            </a:prstTxWarp>
          </a:bodyPr>
          <a:lstStyle>
            <a:lvl1pPr algn="ctr">
              <a:defRPr sz="1400"/>
            </a:lvl1pPr>
          </a:lstStyle>
          <a:p>
            <a:r>
              <a:rPr lang="en-US" smtClean="0"/>
              <a:t>KNH-UoN Medico-legal Issues in Health Symposium</a:t>
            </a:r>
            <a:endParaRPr lang="en-US" dirty="0"/>
          </a:p>
        </p:txBody>
      </p:sp>
      <p:sp>
        <p:nvSpPr>
          <p:cNvPr id="3109" name="Rectangle 37"/>
          <p:cNvSpPr>
            <a:spLocks noGrp="1" noChangeArrowheads="1"/>
          </p:cNvSpPr>
          <p:nvPr>
            <p:ph type="sldNum" sz="quarter" idx="4"/>
          </p:nvPr>
        </p:nvSpPr>
        <p:spPr bwMode="auto">
          <a:xfrm>
            <a:off x="9347200" y="6248400"/>
            <a:ext cx="2540000" cy="457200"/>
          </a:xfrm>
          <a:prstGeom prst="rect">
            <a:avLst/>
          </a:prstGeom>
          <a:noFill/>
          <a:ln>
            <a:noFill/>
          </a:ln>
          <a:effectLst/>
          <a:extLst/>
        </p:spPr>
        <p:txBody>
          <a:bodyPr vert="horz" wrap="square" lIns="92075" tIns="46038" rIns="92075" bIns="46038" numCol="1" anchor="ctr" anchorCtr="0" compatLnSpc="1">
            <a:prstTxWarp prst="textNoShape">
              <a:avLst/>
            </a:prstTxWarp>
          </a:bodyPr>
          <a:lstStyle>
            <a:lvl1pPr algn="r">
              <a:defRPr sz="1400"/>
            </a:lvl1pPr>
          </a:lstStyle>
          <a:p>
            <a:fld id="{D57F1E4F-1CFF-5643-939E-217C01CDF565}" type="slidenum">
              <a:rPr lang="en-US" smtClean="0"/>
              <a:pPr/>
              <a:t>‹#›</a:t>
            </a:fld>
            <a:endParaRPr lang="en-US" dirty="0"/>
          </a:p>
        </p:txBody>
      </p:sp>
      <p:sp>
        <p:nvSpPr>
          <p:cNvPr id="3110" name="Rectangle 38"/>
          <p:cNvSpPr>
            <a:spLocks noGrp="1" noChangeArrowheads="1"/>
          </p:cNvSpPr>
          <p:nvPr>
            <p:ph type="body" idx="1"/>
          </p:nvPr>
        </p:nvSpPr>
        <p:spPr bwMode="auto">
          <a:xfrm>
            <a:off x="1559984" y="1946275"/>
            <a:ext cx="10363200" cy="4114800"/>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extLst>
      <p:ext uri="{BB962C8B-B14F-4D97-AF65-F5344CB8AC3E}">
        <p14:creationId xmlns:p14="http://schemas.microsoft.com/office/powerpoint/2010/main" val="8456287"/>
      </p:ext>
    </p:extLst>
  </p:cSld>
  <p:clrMap bg1="dk2" tx1="lt1" bg2="dk1" tx2="lt2" accent1="accent1" accent2="accent2" accent3="accent3" accent4="accent4" accent5="accent5" accent6="accent6" hlink="hlink" folHlink="folHlink"/>
  <p:sldLayoutIdLst>
    <p:sldLayoutId id="2147483796" r:id="rId1"/>
    <p:sldLayoutId id="2147483797" r:id="rId2"/>
    <p:sldLayoutId id="2147483798" r:id="rId3"/>
    <p:sldLayoutId id="2147483799" r:id="rId4"/>
    <p:sldLayoutId id="2147483800" r:id="rId5"/>
    <p:sldLayoutId id="2147483801" r:id="rId6"/>
    <p:sldLayoutId id="2147483802" r:id="rId7"/>
    <p:sldLayoutId id="2147483803" r:id="rId8"/>
    <p:sldLayoutId id="2147483804" r:id="rId9"/>
    <p:sldLayoutId id="2147483805" r:id="rId10"/>
    <p:sldLayoutId id="2147483806" r:id="rId11"/>
    <p:sldLayoutId id="2147483807" r:id="rId12"/>
    <p:sldLayoutId id="2147483808" r:id="rId13"/>
    <p:sldLayoutId id="2147483809" r:id="rId14"/>
  </p:sldLayoutIdLst>
  <p:hf sldNum="0" hdr="0"/>
  <p:txStyles>
    <p:title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Times New Roman" charset="0"/>
        </a:defRPr>
      </a:lvl2pPr>
      <a:lvl3pPr algn="l" rtl="0" eaLnBrk="1" fontAlgn="base" hangingPunct="1">
        <a:spcBef>
          <a:spcPct val="0"/>
        </a:spcBef>
        <a:spcAft>
          <a:spcPct val="0"/>
        </a:spcAft>
        <a:defRPr sz="4400">
          <a:solidFill>
            <a:schemeClr val="tx2"/>
          </a:solidFill>
          <a:latin typeface="Times New Roman" charset="0"/>
        </a:defRPr>
      </a:lvl3pPr>
      <a:lvl4pPr algn="l" rtl="0" eaLnBrk="1" fontAlgn="base" hangingPunct="1">
        <a:spcBef>
          <a:spcPct val="0"/>
        </a:spcBef>
        <a:spcAft>
          <a:spcPct val="0"/>
        </a:spcAft>
        <a:defRPr sz="4400">
          <a:solidFill>
            <a:schemeClr val="tx2"/>
          </a:solidFill>
          <a:latin typeface="Times New Roman" charset="0"/>
        </a:defRPr>
      </a:lvl4pPr>
      <a:lvl5pPr algn="l" rtl="0" eaLnBrk="1" fontAlgn="base" hangingPunct="1">
        <a:spcBef>
          <a:spcPct val="0"/>
        </a:spcBef>
        <a:spcAft>
          <a:spcPct val="0"/>
        </a:spcAft>
        <a:defRPr sz="4400">
          <a:solidFill>
            <a:schemeClr val="tx2"/>
          </a:solidFill>
          <a:latin typeface="Times New Roman" charset="0"/>
        </a:defRPr>
      </a:lvl5pPr>
      <a:lvl6pPr marL="457200" algn="l" rtl="0" eaLnBrk="1" fontAlgn="base" hangingPunct="1">
        <a:spcBef>
          <a:spcPct val="0"/>
        </a:spcBef>
        <a:spcAft>
          <a:spcPct val="0"/>
        </a:spcAft>
        <a:defRPr sz="4400">
          <a:solidFill>
            <a:schemeClr val="tx2"/>
          </a:solidFill>
          <a:latin typeface="Times New Roman" charset="0"/>
        </a:defRPr>
      </a:lvl6pPr>
      <a:lvl7pPr marL="914400" algn="l" rtl="0" eaLnBrk="1" fontAlgn="base" hangingPunct="1">
        <a:spcBef>
          <a:spcPct val="0"/>
        </a:spcBef>
        <a:spcAft>
          <a:spcPct val="0"/>
        </a:spcAft>
        <a:defRPr sz="4400">
          <a:solidFill>
            <a:schemeClr val="tx2"/>
          </a:solidFill>
          <a:latin typeface="Times New Roman" charset="0"/>
        </a:defRPr>
      </a:lvl7pPr>
      <a:lvl8pPr marL="1371600" algn="l" rtl="0" eaLnBrk="1" fontAlgn="base" hangingPunct="1">
        <a:spcBef>
          <a:spcPct val="0"/>
        </a:spcBef>
        <a:spcAft>
          <a:spcPct val="0"/>
        </a:spcAft>
        <a:defRPr sz="4400">
          <a:solidFill>
            <a:schemeClr val="tx2"/>
          </a:solidFill>
          <a:latin typeface="Times New Roman" charset="0"/>
        </a:defRPr>
      </a:lvl8pPr>
      <a:lvl9pPr marL="1828800" algn="l" rtl="0" eaLnBrk="1" fontAlgn="base" hangingPunct="1">
        <a:spcBef>
          <a:spcPct val="0"/>
        </a:spcBef>
        <a:spcAft>
          <a:spcPct val="0"/>
        </a:spcAft>
        <a:defRPr sz="4400">
          <a:solidFill>
            <a:schemeClr val="tx2"/>
          </a:solidFill>
          <a:latin typeface="Times New Roman" charset="0"/>
        </a:defRPr>
      </a:lvl9pPr>
    </p:titleStyle>
    <p:bodyStyle>
      <a:lvl1pPr marL="342900" indent="-342900" algn="l" rtl="0" eaLnBrk="1" fontAlgn="base" hangingPunct="1">
        <a:spcBef>
          <a:spcPct val="20000"/>
        </a:spcBef>
        <a:spcAft>
          <a:spcPct val="0"/>
        </a:spcAft>
        <a:buClr>
          <a:schemeClr val="tx2"/>
        </a:buClr>
        <a:buSzPct val="7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1" fontAlgn="base" hangingPunct="1">
        <a:spcBef>
          <a:spcPct val="20000"/>
        </a:spcBef>
        <a:spcAft>
          <a:spcPct val="0"/>
        </a:spcAft>
        <a:buClr>
          <a:schemeClr val="folHlink"/>
        </a:buClr>
        <a:buSzPct val="60000"/>
        <a:buFont typeface="Wingdings" pitchFamily="2" charset="2"/>
        <a:buChar char="u"/>
        <a:defRPr sz="3200">
          <a:solidFill>
            <a:schemeClr val="tx1"/>
          </a:solidFill>
          <a:effectLst>
            <a:outerShdw blurRad="38100" dist="38100" dir="2700000" algn="tl">
              <a:srgbClr val="000000"/>
            </a:outerShdw>
          </a:effectLst>
          <a:latin typeface="+mn-lt"/>
        </a:defRPr>
      </a:lvl2pPr>
      <a:lvl3pPr marL="1143000" indent="-228600" algn="l" rtl="0" eaLnBrk="1" fontAlgn="base" hangingPunct="1">
        <a:spcBef>
          <a:spcPct val="20000"/>
        </a:spcBef>
        <a:spcAft>
          <a:spcPct val="0"/>
        </a:spcAft>
        <a:buClr>
          <a:schemeClr val="tx2"/>
        </a:buClr>
        <a:buSzPct val="60000"/>
        <a:buFont typeface="Wingdings" pitchFamily="2" charset="2"/>
        <a:buChar char="t"/>
        <a:defRPr sz="3200">
          <a:solidFill>
            <a:schemeClr val="tx1"/>
          </a:solidFill>
          <a:effectLst>
            <a:outerShdw blurRad="38100" dist="38100" dir="2700000" algn="tl">
              <a:srgbClr val="000000"/>
            </a:outerShdw>
          </a:effectLst>
          <a:latin typeface="+mn-lt"/>
        </a:defRPr>
      </a:lvl3pPr>
      <a:lvl4pPr marL="1600200" indent="-228600" algn="l" rtl="0" eaLnBrk="1" fontAlgn="base" hangingPunct="1">
        <a:spcBef>
          <a:spcPct val="20000"/>
        </a:spcBef>
        <a:spcAft>
          <a:spcPct val="0"/>
        </a:spcAft>
        <a:buClr>
          <a:schemeClr val="tx1"/>
        </a:buClr>
        <a:buSzPct val="100000"/>
        <a:buChar char="•"/>
        <a:defRPr sz="3200">
          <a:solidFill>
            <a:schemeClr val="tx1"/>
          </a:solidFill>
          <a:effectLst>
            <a:outerShdw blurRad="38100" dist="38100" dir="2700000" algn="tl">
              <a:srgbClr val="000000"/>
            </a:outerShdw>
          </a:effectLst>
          <a:latin typeface="+mn-lt"/>
        </a:defRPr>
      </a:lvl4pPr>
      <a:lvl5pPr marL="2057400" indent="-228600" algn="l" rtl="0" eaLnBrk="1" fontAlgn="base" hangingPunct="1">
        <a:spcBef>
          <a:spcPct val="20000"/>
        </a:spcBef>
        <a:spcAft>
          <a:spcPct val="0"/>
        </a:spcAft>
        <a:buClr>
          <a:schemeClr val="tx1"/>
        </a:buClr>
        <a:buSzPct val="100000"/>
        <a:buChar char="–"/>
        <a:defRPr sz="3200">
          <a:solidFill>
            <a:schemeClr val="tx1"/>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chemeClr val="tx1"/>
        </a:buClr>
        <a:buSzPct val="100000"/>
        <a:buChar char="–"/>
        <a:defRPr sz="3200">
          <a:solidFill>
            <a:schemeClr val="tx1"/>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tx1"/>
        </a:buClr>
        <a:buSzPct val="100000"/>
        <a:buChar char="–"/>
        <a:defRPr sz="3200">
          <a:solidFill>
            <a:schemeClr val="tx1"/>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tx1"/>
        </a:buClr>
        <a:buSzPct val="100000"/>
        <a:buChar char="–"/>
        <a:defRPr sz="3200">
          <a:solidFill>
            <a:schemeClr val="tx1"/>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tx1"/>
        </a:buClr>
        <a:buSzPct val="100000"/>
        <a:buChar char="–"/>
        <a:defRPr sz="32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flip="none" rotWithShape="0">
          <a:gsLst>
            <a:gs pos="64000">
              <a:schemeClr val="bg2"/>
            </a:gs>
            <a:gs pos="100000">
              <a:schemeClr val="bg1"/>
            </a:gs>
          </a:gsLst>
          <a:lin ang="5400000" scaled="1"/>
          <a:tileRect/>
        </a:gradFill>
        <a:effectLst/>
      </p:bgPr>
    </p:bg>
    <p:spTree>
      <p:nvGrpSpPr>
        <p:cNvPr id="1" name=""/>
        <p:cNvGrpSpPr/>
        <p:nvPr/>
      </p:nvGrpSpPr>
      <p:grpSpPr>
        <a:xfrm>
          <a:off x="0" y="0"/>
          <a:ext cx="0" cy="0"/>
          <a:chOff x="0" y="0"/>
          <a:chExt cx="0" cy="0"/>
        </a:xfrm>
      </p:grpSpPr>
      <p:sp>
        <p:nvSpPr>
          <p:cNvPr id="3074" name="Title Placeholder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5" name="Text Placeholder 2"/>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r>
              <a:rPr lang="en-GB" smtClean="0"/>
              <a:t>08/12/17</a:t>
            </a:r>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r>
              <a:rPr lang="en-US" smtClean="0"/>
              <a:t>KNH-UoN Medico-legal Issues in Health Symposium</a:t>
            </a:r>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D5E5612D-004B-443D-8AC9-7E1FFCE9A782}" type="slidenum">
              <a:rPr lang="en-US"/>
              <a:pPr>
                <a:defRPr/>
              </a:pPr>
              <a:t>‹#›</a:t>
            </a:fld>
            <a:endParaRPr lang="en-US"/>
          </a:p>
        </p:txBody>
      </p:sp>
    </p:spTree>
    <p:extLst>
      <p:ext uri="{BB962C8B-B14F-4D97-AF65-F5344CB8AC3E}">
        <p14:creationId xmlns:p14="http://schemas.microsoft.com/office/powerpoint/2010/main" val="390894907"/>
      </p:ext>
    </p:extLst>
  </p:cSld>
  <p:clrMap bg1="lt1" tx1="dk1" bg2="lt2" tx2="dk2" accent1="accent1" accent2="accent2" accent3="accent3" accent4="accent4" accent5="accent5" accent6="accent6" hlink="hlink" folHlink="folHlink"/>
  <p:sldLayoutIdLst>
    <p:sldLayoutId id="2147483811" r:id="rId1"/>
    <p:sldLayoutId id="2147483812" r:id="rId2"/>
    <p:sldLayoutId id="2147483813" r:id="rId3"/>
    <p:sldLayoutId id="2147483814" r:id="rId4"/>
    <p:sldLayoutId id="2147483815" r:id="rId5"/>
    <p:sldLayoutId id="2147483816" r:id="rId6"/>
    <p:sldLayoutId id="2147483817" r:id="rId7"/>
    <p:sldLayoutId id="2147483818" r:id="rId8"/>
    <p:sldLayoutId id="2147483819" r:id="rId9"/>
    <p:sldLayoutId id="2147483820" r:id="rId10"/>
    <p:sldLayoutId id="2147483821" r:id="rId11"/>
  </p:sldLayoutIdLst>
  <p:hf sldNum="0" hdr="0"/>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 Id="rId3" Type="http://schemas.openxmlformats.org/officeDocument/2006/relationships/image" Target="../media/image3.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4.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5.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1371599" y="520263"/>
            <a:ext cx="10610193" cy="3058509"/>
          </a:xfrm>
        </p:spPr>
        <p:txBody>
          <a:bodyPr>
            <a:noAutofit/>
          </a:bodyPr>
          <a:lstStyle/>
          <a:p>
            <a:pPr algn="l"/>
            <a:r>
              <a:rPr lang="en-US" sz="8000" b="1" dirty="0"/>
              <a:t>Malpractice Liability </a:t>
            </a:r>
            <a:r>
              <a:rPr lang="en-US" sz="8000" b="1" dirty="0" smtClean="0"/>
              <a:t>&amp; Defensive Medicine</a:t>
            </a:r>
            <a:r>
              <a:rPr lang="en-US" sz="7200" b="1" dirty="0"/>
              <a:t/>
            </a:r>
            <a:br>
              <a:rPr lang="en-US" sz="7200" b="1" dirty="0"/>
            </a:br>
            <a:endParaRPr lang="en-US" sz="7200" b="1" dirty="0"/>
          </a:p>
        </p:txBody>
      </p:sp>
      <p:sp>
        <p:nvSpPr>
          <p:cNvPr id="3" name="Subtitle 2"/>
          <p:cNvSpPr>
            <a:spLocks noGrp="1"/>
          </p:cNvSpPr>
          <p:nvPr>
            <p:ph type="subTitle" sz="quarter" idx="1"/>
          </p:nvPr>
        </p:nvSpPr>
        <p:spPr>
          <a:xfrm>
            <a:off x="2895601" y="3785937"/>
            <a:ext cx="6598920" cy="2614864"/>
          </a:xfrm>
        </p:spPr>
        <p:txBody>
          <a:bodyPr>
            <a:noAutofit/>
          </a:bodyPr>
          <a:lstStyle/>
          <a:p>
            <a:r>
              <a:rPr lang="en-US" sz="2400" b="1" dirty="0"/>
              <a:t>Prof. John </a:t>
            </a:r>
            <a:r>
              <a:rPr lang="en-US" sz="2400" b="1" dirty="0" smtClean="0"/>
              <a:t>Adwok</a:t>
            </a:r>
          </a:p>
          <a:p>
            <a:r>
              <a:rPr lang="en-US" sz="2400" b="1" dirty="0" smtClean="0"/>
              <a:t>MBBS, MMed(Surg.), FRCS, FACS, PhD.</a:t>
            </a:r>
          </a:p>
          <a:p>
            <a:r>
              <a:rPr lang="en-US" sz="2400" b="1" dirty="0"/>
              <a:t>Chairman, </a:t>
            </a:r>
            <a:r>
              <a:rPr lang="en-US" sz="2400" b="1" dirty="0" smtClean="0"/>
              <a:t>SSGMC</a:t>
            </a:r>
            <a:endParaRPr lang="en-US" sz="2400" b="1" dirty="0"/>
          </a:p>
          <a:p>
            <a:r>
              <a:rPr lang="en-US" sz="2400" b="1" dirty="0"/>
              <a:t>Consultant General and Endocrine Surgeon</a:t>
            </a:r>
          </a:p>
          <a:p>
            <a:r>
              <a:rPr lang="en-US" sz="2400" b="1" dirty="0"/>
              <a:t>Nairobi </a:t>
            </a:r>
            <a:r>
              <a:rPr lang="en-US" sz="2400" b="1" dirty="0" smtClean="0"/>
              <a:t>Hospital</a:t>
            </a:r>
            <a:endParaRPr lang="en-US" sz="2400" b="1" dirty="0"/>
          </a:p>
        </p:txBody>
      </p:sp>
    </p:spTree>
    <p:extLst>
      <p:ext uri="{BB962C8B-B14F-4D97-AF65-F5344CB8AC3E}">
        <p14:creationId xmlns:p14="http://schemas.microsoft.com/office/powerpoint/2010/main" val="9259101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268015"/>
            <a:ext cx="10363200" cy="1229710"/>
          </a:xfrm>
        </p:spPr>
        <p:txBody>
          <a:bodyPr>
            <a:normAutofit fontScale="90000"/>
          </a:bodyPr>
          <a:lstStyle/>
          <a:p>
            <a:r>
              <a:rPr lang="en-GB" sz="4400" b="1" dirty="0" smtClean="0"/>
              <a:t>Negative Effects </a:t>
            </a:r>
            <a:r>
              <a:rPr lang="en-GB" sz="4400" b="1" dirty="0"/>
              <a:t>of Defensive Medicine </a:t>
            </a:r>
            <a:r>
              <a:rPr lang="en-GB" sz="4400" b="1" dirty="0" smtClean="0"/>
              <a:t>on </a:t>
            </a:r>
            <a:r>
              <a:rPr lang="en-GB" sz="4400" b="1" dirty="0"/>
              <a:t>Health Care</a:t>
            </a:r>
          </a:p>
        </p:txBody>
      </p:sp>
      <p:sp>
        <p:nvSpPr>
          <p:cNvPr id="3" name="Content Placeholder 2"/>
          <p:cNvSpPr>
            <a:spLocks noGrp="1"/>
          </p:cNvSpPr>
          <p:nvPr>
            <p:ph idx="1"/>
          </p:nvPr>
        </p:nvSpPr>
        <p:spPr>
          <a:xfrm>
            <a:off x="1559984" y="1622323"/>
            <a:ext cx="10027671" cy="4438752"/>
          </a:xfrm>
        </p:spPr>
        <p:txBody>
          <a:bodyPr>
            <a:noAutofit/>
          </a:bodyPr>
          <a:lstStyle/>
          <a:p>
            <a:r>
              <a:rPr lang="en-GB" dirty="0">
                <a:solidFill>
                  <a:srgbClr val="FFC000"/>
                </a:solidFill>
              </a:rPr>
              <a:t>Supplements</a:t>
            </a:r>
            <a:r>
              <a:rPr lang="en-GB" dirty="0"/>
              <a:t> care through  additional testing or treatment.</a:t>
            </a:r>
          </a:p>
          <a:p>
            <a:r>
              <a:rPr lang="en-GB" dirty="0">
                <a:solidFill>
                  <a:srgbClr val="FFC000"/>
                </a:solidFill>
              </a:rPr>
              <a:t>Replaces</a:t>
            </a:r>
            <a:r>
              <a:rPr lang="en-GB" dirty="0"/>
              <a:t> care when doctors refer patients to other doctors or institutions.</a:t>
            </a:r>
          </a:p>
          <a:p>
            <a:r>
              <a:rPr lang="en-GB" dirty="0">
                <a:solidFill>
                  <a:srgbClr val="FFC000"/>
                </a:solidFill>
              </a:rPr>
              <a:t>Reduces</a:t>
            </a:r>
            <a:r>
              <a:rPr lang="en-GB" dirty="0"/>
              <a:t> care by refusal to treat certain patients</a:t>
            </a:r>
            <a:r>
              <a:rPr lang="en-GB" dirty="0" smtClean="0"/>
              <a:t>.</a:t>
            </a:r>
          </a:p>
          <a:p>
            <a:r>
              <a:rPr lang="en-US" dirty="0"/>
              <a:t>Defensive clinical practice in all its forms negatively impacts the cost effectiveness and efficiency of managing a healthcare organization and the quality </a:t>
            </a:r>
            <a:r>
              <a:rPr lang="en-US" sz="3600" dirty="0"/>
              <a:t>of patient care</a:t>
            </a:r>
            <a:r>
              <a:rPr lang="en-US" sz="3600" dirty="0" smtClean="0"/>
              <a:t>.</a:t>
            </a:r>
          </a:p>
          <a:p>
            <a:pPr marL="0" indent="0">
              <a:buNone/>
            </a:pPr>
            <a:r>
              <a:rPr lang="en-US" sz="3600" dirty="0" smtClean="0"/>
              <a:t>                                                                  </a:t>
            </a:r>
            <a:r>
              <a:rPr lang="en-US" sz="2400" i="1" dirty="0" smtClean="0">
                <a:solidFill>
                  <a:srgbClr val="FFC000"/>
                </a:solidFill>
              </a:rPr>
              <a:t>Nahed et al., 2012       </a:t>
            </a:r>
            <a:endParaRPr lang="en-US" sz="3600" i="1" dirty="0">
              <a:solidFill>
                <a:srgbClr val="FFC000"/>
              </a:solidFill>
            </a:endParaRPr>
          </a:p>
          <a:p>
            <a:endParaRPr lang="en-GB" sz="3600" dirty="0"/>
          </a:p>
        </p:txBody>
      </p:sp>
      <p:sp>
        <p:nvSpPr>
          <p:cNvPr id="4" name="Date Placeholder 3"/>
          <p:cNvSpPr>
            <a:spLocks noGrp="1"/>
          </p:cNvSpPr>
          <p:nvPr>
            <p:ph type="dt" sz="half" idx="10"/>
          </p:nvPr>
        </p:nvSpPr>
        <p:spPr/>
        <p:txBody>
          <a:bodyPr/>
          <a:lstStyle/>
          <a:p>
            <a:r>
              <a:rPr lang="en-GB" smtClean="0"/>
              <a:t>08/12/17</a:t>
            </a:r>
            <a:endParaRPr lang="en-US" dirty="0"/>
          </a:p>
        </p:txBody>
      </p:sp>
      <p:sp>
        <p:nvSpPr>
          <p:cNvPr id="5" name="Footer Placeholder 4"/>
          <p:cNvSpPr>
            <a:spLocks noGrp="1"/>
          </p:cNvSpPr>
          <p:nvPr>
            <p:ph type="ftr" sz="quarter" idx="11"/>
          </p:nvPr>
        </p:nvSpPr>
        <p:spPr/>
        <p:txBody>
          <a:bodyPr/>
          <a:lstStyle/>
          <a:p>
            <a:r>
              <a:rPr lang="en-US" smtClean="0"/>
              <a:t>KNH-UoN Medico-legal Issues in Health Symposium</a:t>
            </a:r>
            <a:endParaRPr lang="en-US" dirty="0"/>
          </a:p>
        </p:txBody>
      </p:sp>
    </p:spTree>
    <p:extLst>
      <p:ext uri="{BB962C8B-B14F-4D97-AF65-F5344CB8AC3E}">
        <p14:creationId xmlns:p14="http://schemas.microsoft.com/office/powerpoint/2010/main" val="7025178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341120" y="331075"/>
            <a:ext cx="10363200" cy="800747"/>
          </a:xfrm>
        </p:spPr>
        <p:txBody>
          <a:bodyPr>
            <a:noAutofit/>
          </a:bodyPr>
          <a:lstStyle/>
          <a:p>
            <a:r>
              <a:rPr lang="en-US" b="1" dirty="0"/>
              <a:t>Extra Diagnostic </a:t>
            </a:r>
            <a:r>
              <a:rPr lang="en-US" b="1" dirty="0" smtClean="0"/>
              <a:t>Tests: Supplement Care</a:t>
            </a:r>
            <a:endParaRPr lang="en-US" b="1" dirty="0"/>
          </a:p>
        </p:txBody>
      </p:sp>
      <p:sp>
        <p:nvSpPr>
          <p:cNvPr id="3" name="Content Placeholder 2"/>
          <p:cNvSpPr>
            <a:spLocks noGrp="1"/>
          </p:cNvSpPr>
          <p:nvPr>
            <p:ph idx="1"/>
          </p:nvPr>
        </p:nvSpPr>
        <p:spPr>
          <a:xfrm>
            <a:off x="1341120" y="1450428"/>
            <a:ext cx="10382307" cy="4609178"/>
          </a:xfrm>
        </p:spPr>
        <p:txBody>
          <a:bodyPr>
            <a:noAutofit/>
          </a:bodyPr>
          <a:lstStyle/>
          <a:p>
            <a:r>
              <a:rPr lang="en-US" sz="2800" dirty="0" smtClean="0"/>
              <a:t>Accumulating evidence suggests that doctors frequently order unnecessary diagnostic tests for their patients to avoid being sued. </a:t>
            </a:r>
          </a:p>
          <a:p>
            <a:r>
              <a:rPr lang="en-US" sz="2800" dirty="0"/>
              <a:t>D</a:t>
            </a:r>
            <a:r>
              <a:rPr lang="en-US" sz="2800" dirty="0" smtClean="0"/>
              <a:t>octors in specialties considered to be at high risk for litigation order additional tests and request medically questionable diagnostic procedures as liability shields.</a:t>
            </a:r>
          </a:p>
          <a:p>
            <a:r>
              <a:rPr lang="en-US" sz="2800" dirty="0" smtClean="0"/>
              <a:t>It is not unusual for an emergency room doctor to order an abdominal CT scan for a minor abdominal complaint such as a suspected ovarian cyst that could have been diagnosed by a ordering a less expensive ultrasound scan. </a:t>
            </a:r>
          </a:p>
          <a:p>
            <a:pPr marL="0" indent="0">
              <a:buNone/>
            </a:pPr>
            <a:r>
              <a:rPr lang="en-US" sz="2800" dirty="0" smtClean="0"/>
              <a:t>                                                                  </a:t>
            </a:r>
            <a:r>
              <a:rPr lang="en-US" sz="2400" i="1" dirty="0" smtClean="0">
                <a:solidFill>
                  <a:srgbClr val="FFC000"/>
                </a:solidFill>
              </a:rPr>
              <a:t>Lefton, 2008; Studdert et al., 2005.</a:t>
            </a:r>
            <a:endParaRPr lang="en-US" sz="2400" i="1" dirty="0">
              <a:solidFill>
                <a:srgbClr val="FFC000"/>
              </a:solidFill>
            </a:endParaRPr>
          </a:p>
        </p:txBody>
      </p:sp>
      <p:sp>
        <p:nvSpPr>
          <p:cNvPr id="4" name="Date Placeholder 3"/>
          <p:cNvSpPr>
            <a:spLocks noGrp="1"/>
          </p:cNvSpPr>
          <p:nvPr>
            <p:ph type="dt" sz="half" idx="10"/>
          </p:nvPr>
        </p:nvSpPr>
        <p:spPr/>
        <p:txBody>
          <a:bodyPr/>
          <a:lstStyle/>
          <a:p>
            <a:r>
              <a:rPr lang="en-GB" smtClean="0"/>
              <a:t>08/12/17</a:t>
            </a:r>
            <a:endParaRPr lang="en-US" dirty="0"/>
          </a:p>
        </p:txBody>
      </p:sp>
      <p:sp>
        <p:nvSpPr>
          <p:cNvPr id="5" name="Footer Placeholder 4"/>
          <p:cNvSpPr>
            <a:spLocks noGrp="1"/>
          </p:cNvSpPr>
          <p:nvPr>
            <p:ph type="ftr" sz="quarter" idx="11"/>
          </p:nvPr>
        </p:nvSpPr>
        <p:spPr/>
        <p:txBody>
          <a:bodyPr/>
          <a:lstStyle/>
          <a:p>
            <a:r>
              <a:rPr lang="en-US" smtClean="0"/>
              <a:t>KNH-UoN Medico-legal Issues in Health Symposium</a:t>
            </a:r>
            <a:endParaRPr lang="en-US" dirty="0"/>
          </a:p>
        </p:txBody>
      </p:sp>
    </p:spTree>
    <p:extLst>
      <p:ext uri="{BB962C8B-B14F-4D97-AF65-F5344CB8AC3E}">
        <p14:creationId xmlns:p14="http://schemas.microsoft.com/office/powerpoint/2010/main" val="13209731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GB" smtClean="0"/>
              <a:t>08/12/17</a:t>
            </a:r>
            <a:endParaRPr lang="en-US" dirty="0"/>
          </a:p>
        </p:txBody>
      </p:sp>
      <p:sp>
        <p:nvSpPr>
          <p:cNvPr id="5" name="Footer Placeholder 4"/>
          <p:cNvSpPr>
            <a:spLocks noGrp="1"/>
          </p:cNvSpPr>
          <p:nvPr>
            <p:ph type="ftr" sz="quarter" idx="11"/>
          </p:nvPr>
        </p:nvSpPr>
        <p:spPr/>
        <p:txBody>
          <a:bodyPr/>
          <a:lstStyle/>
          <a:p>
            <a:r>
              <a:rPr lang="en-US" smtClean="0"/>
              <a:t>KNH-UoN Medico-legal Issues in Health Symposium</a:t>
            </a:r>
            <a:endParaRPr 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6400" y="112889"/>
            <a:ext cx="8900162" cy="6592712"/>
          </a:xfrm>
          <a:prstGeom prst="rect">
            <a:avLst/>
          </a:prstGeom>
        </p:spPr>
      </p:pic>
    </p:spTree>
    <p:extLst>
      <p:ext uri="{BB962C8B-B14F-4D97-AF65-F5344CB8AC3E}">
        <p14:creationId xmlns:p14="http://schemas.microsoft.com/office/powerpoint/2010/main" val="131517839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350520"/>
            <a:ext cx="10363200" cy="1402080"/>
          </a:xfrm>
        </p:spPr>
        <p:txBody>
          <a:bodyPr>
            <a:normAutofit/>
          </a:bodyPr>
          <a:lstStyle/>
          <a:p>
            <a:r>
              <a:rPr lang="en-US" sz="6000" b="1" dirty="0"/>
              <a:t>Extra Diagnostic </a:t>
            </a:r>
            <a:r>
              <a:rPr lang="en-US" sz="6000" b="1" dirty="0" smtClean="0"/>
              <a:t>Tests</a:t>
            </a:r>
            <a:r>
              <a:rPr lang="mr-IN" sz="6000" b="1" dirty="0" smtClean="0"/>
              <a:t>…</a:t>
            </a:r>
            <a:endParaRPr lang="en-US" sz="6000" b="1" dirty="0"/>
          </a:p>
        </p:txBody>
      </p:sp>
      <p:sp>
        <p:nvSpPr>
          <p:cNvPr id="3" name="Content Placeholder 2"/>
          <p:cNvSpPr>
            <a:spLocks noGrp="1"/>
          </p:cNvSpPr>
          <p:nvPr>
            <p:ph idx="1"/>
          </p:nvPr>
        </p:nvSpPr>
        <p:spPr>
          <a:xfrm>
            <a:off x="685801" y="1610436"/>
            <a:ext cx="10860205" cy="4503761"/>
          </a:xfrm>
        </p:spPr>
        <p:txBody>
          <a:bodyPr>
            <a:noAutofit/>
          </a:bodyPr>
          <a:lstStyle/>
          <a:p>
            <a:r>
              <a:rPr lang="en-US" dirty="0" smtClean="0"/>
              <a:t>The </a:t>
            </a:r>
            <a:r>
              <a:rPr lang="en-US" dirty="0"/>
              <a:t>doctor could argue that an ultrasound might miss a more sinister condition like an inflamed appendix or a renal stone but the hidden logic probably has to do with the ease of defending the fact that a more advanced technology test procedure was ordered than defending the failure to order one. </a:t>
            </a:r>
          </a:p>
          <a:p>
            <a:r>
              <a:rPr lang="en-US" dirty="0"/>
              <a:t>Inexperienced doctors, doctors in high risk environments, and emergency room staff would be more susceptible to this type of practice as a protective shield against liability for malpractice. </a:t>
            </a:r>
          </a:p>
        </p:txBody>
      </p:sp>
      <p:sp>
        <p:nvSpPr>
          <p:cNvPr id="4" name="Date Placeholder 3"/>
          <p:cNvSpPr>
            <a:spLocks noGrp="1"/>
          </p:cNvSpPr>
          <p:nvPr>
            <p:ph type="dt" sz="half" idx="10"/>
          </p:nvPr>
        </p:nvSpPr>
        <p:spPr/>
        <p:txBody>
          <a:bodyPr/>
          <a:lstStyle/>
          <a:p>
            <a:r>
              <a:rPr lang="en-GB" smtClean="0"/>
              <a:t>08/12/17</a:t>
            </a:r>
            <a:endParaRPr lang="en-US" dirty="0"/>
          </a:p>
        </p:txBody>
      </p:sp>
      <p:sp>
        <p:nvSpPr>
          <p:cNvPr id="5" name="Footer Placeholder 4"/>
          <p:cNvSpPr>
            <a:spLocks noGrp="1"/>
          </p:cNvSpPr>
          <p:nvPr>
            <p:ph type="ftr" sz="quarter" idx="11"/>
          </p:nvPr>
        </p:nvSpPr>
        <p:spPr/>
        <p:txBody>
          <a:bodyPr/>
          <a:lstStyle/>
          <a:p>
            <a:r>
              <a:rPr lang="en-US" smtClean="0"/>
              <a:t>KNH-UoN Medico-legal Issues in Health Symposium</a:t>
            </a:r>
            <a:endParaRPr lang="en-US" dirty="0"/>
          </a:p>
        </p:txBody>
      </p:sp>
    </p:spTree>
    <p:extLst>
      <p:ext uri="{BB962C8B-B14F-4D97-AF65-F5344CB8AC3E}">
        <p14:creationId xmlns:p14="http://schemas.microsoft.com/office/powerpoint/2010/main" val="120661893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378424" y="609600"/>
            <a:ext cx="7847463" cy="1143000"/>
          </a:xfrm>
        </p:spPr>
        <p:txBody>
          <a:bodyPr>
            <a:normAutofit/>
          </a:bodyPr>
          <a:lstStyle/>
          <a:p>
            <a:r>
              <a:rPr lang="en-US" sz="6000" b="1" dirty="0" smtClean="0">
                <a:solidFill>
                  <a:srgbClr val="FFFF00"/>
                </a:solidFill>
              </a:rPr>
              <a:t>Costs of Extra Tests</a:t>
            </a:r>
            <a:endParaRPr lang="en-US" sz="6000" b="1" dirty="0">
              <a:solidFill>
                <a:srgbClr val="FFFF00"/>
              </a:solidFill>
            </a:endParaRPr>
          </a:p>
        </p:txBody>
      </p:sp>
      <p:sp>
        <p:nvSpPr>
          <p:cNvPr id="3" name="Content Placeholder 2"/>
          <p:cNvSpPr>
            <a:spLocks noGrp="1"/>
          </p:cNvSpPr>
          <p:nvPr>
            <p:ph idx="1"/>
          </p:nvPr>
        </p:nvSpPr>
        <p:spPr>
          <a:xfrm>
            <a:off x="685802" y="1924335"/>
            <a:ext cx="10328562" cy="4162566"/>
          </a:xfrm>
        </p:spPr>
        <p:txBody>
          <a:bodyPr>
            <a:normAutofit/>
          </a:bodyPr>
          <a:lstStyle/>
          <a:p>
            <a:r>
              <a:rPr lang="en-US" dirty="0"/>
              <a:t>T</a:t>
            </a:r>
            <a:r>
              <a:rPr lang="en-US" dirty="0" smtClean="0"/>
              <a:t>he </a:t>
            </a:r>
            <a:r>
              <a:rPr lang="en-US" dirty="0"/>
              <a:t>substantial costs of high technology tests have attracted more attention from the public and policy makers because of the outcry and publicity from health insurance providers who often cover the costs. </a:t>
            </a:r>
            <a:endParaRPr lang="en-US" dirty="0" smtClean="0"/>
          </a:p>
          <a:p>
            <a:r>
              <a:rPr lang="en-US" dirty="0" smtClean="0"/>
              <a:t>Quality </a:t>
            </a:r>
            <a:r>
              <a:rPr lang="en-US" dirty="0"/>
              <a:t>evidence based </a:t>
            </a:r>
            <a:r>
              <a:rPr lang="en-US" dirty="0" smtClean="0"/>
              <a:t>health care </a:t>
            </a:r>
            <a:r>
              <a:rPr lang="en-US" dirty="0"/>
              <a:t>does not translate to succumbing to patient demands to prescribe medicines of questionable value and order costly and probably unnecessary medical tests.</a:t>
            </a:r>
          </a:p>
          <a:p>
            <a:endParaRPr lang="en-US" dirty="0"/>
          </a:p>
        </p:txBody>
      </p:sp>
      <p:sp>
        <p:nvSpPr>
          <p:cNvPr id="4" name="Date Placeholder 3"/>
          <p:cNvSpPr>
            <a:spLocks noGrp="1"/>
          </p:cNvSpPr>
          <p:nvPr>
            <p:ph type="dt" sz="half" idx="10"/>
          </p:nvPr>
        </p:nvSpPr>
        <p:spPr/>
        <p:txBody>
          <a:bodyPr/>
          <a:lstStyle/>
          <a:p>
            <a:r>
              <a:rPr lang="en-GB" smtClean="0"/>
              <a:t>08/12/17</a:t>
            </a:r>
            <a:endParaRPr lang="en-US" dirty="0"/>
          </a:p>
        </p:txBody>
      </p:sp>
      <p:sp>
        <p:nvSpPr>
          <p:cNvPr id="5" name="Footer Placeholder 4"/>
          <p:cNvSpPr>
            <a:spLocks noGrp="1"/>
          </p:cNvSpPr>
          <p:nvPr>
            <p:ph type="ftr" sz="quarter" idx="11"/>
          </p:nvPr>
        </p:nvSpPr>
        <p:spPr/>
        <p:txBody>
          <a:bodyPr/>
          <a:lstStyle/>
          <a:p>
            <a:r>
              <a:rPr lang="en-US" smtClean="0"/>
              <a:t>KNH-UoN Medico-legal Issues in Health Symposium</a:t>
            </a:r>
            <a:endParaRPr lang="en-US" dirty="0"/>
          </a:p>
        </p:txBody>
      </p:sp>
    </p:spTree>
    <p:extLst>
      <p:ext uri="{BB962C8B-B14F-4D97-AF65-F5344CB8AC3E}">
        <p14:creationId xmlns:p14="http://schemas.microsoft.com/office/powerpoint/2010/main" val="19244674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solidFill>
                  <a:srgbClr val="FFFF00"/>
                </a:solidFill>
              </a:rPr>
              <a:t>Invasive Medical Tests</a:t>
            </a:r>
            <a:endParaRPr lang="en-US" sz="5400" b="1" dirty="0">
              <a:solidFill>
                <a:srgbClr val="FFFF00"/>
              </a:solidFill>
            </a:endParaRPr>
          </a:p>
        </p:txBody>
      </p:sp>
      <p:sp>
        <p:nvSpPr>
          <p:cNvPr id="3" name="Content Placeholder 2"/>
          <p:cNvSpPr>
            <a:spLocks noGrp="1"/>
          </p:cNvSpPr>
          <p:nvPr>
            <p:ph idx="1"/>
          </p:nvPr>
        </p:nvSpPr>
        <p:spPr>
          <a:xfrm>
            <a:off x="685802" y="2065869"/>
            <a:ext cx="10131425" cy="3725333"/>
          </a:xfrm>
        </p:spPr>
        <p:txBody>
          <a:bodyPr>
            <a:normAutofit/>
          </a:bodyPr>
          <a:lstStyle/>
          <a:p>
            <a:r>
              <a:rPr lang="en-US" sz="2400" dirty="0"/>
              <a:t>I</a:t>
            </a:r>
            <a:r>
              <a:rPr lang="en-US" sz="2400" dirty="0" smtClean="0"/>
              <a:t>nvasive </a:t>
            </a:r>
            <a:r>
              <a:rPr lang="en-US" sz="2400" dirty="0"/>
              <a:t>medical tests and procedures </a:t>
            </a:r>
            <a:r>
              <a:rPr lang="en-US" sz="2400" dirty="0" smtClean="0"/>
              <a:t>are </a:t>
            </a:r>
            <a:r>
              <a:rPr lang="en-US" sz="2400" dirty="0"/>
              <a:t>not only costly but </a:t>
            </a:r>
            <a:r>
              <a:rPr lang="en-US" sz="2400" dirty="0" smtClean="0"/>
              <a:t>could </a:t>
            </a:r>
            <a:r>
              <a:rPr lang="en-US" sz="2400" dirty="0"/>
              <a:t>come with significant risks to the patient </a:t>
            </a:r>
            <a:r>
              <a:rPr lang="en-US" sz="2400" dirty="0" smtClean="0"/>
              <a:t>that </a:t>
            </a:r>
            <a:r>
              <a:rPr lang="en-US" sz="2400" dirty="0"/>
              <a:t>ultimately lead to medical complications and subsequent </a:t>
            </a:r>
            <a:r>
              <a:rPr lang="en-US" sz="2400" dirty="0" smtClean="0"/>
              <a:t>litigation.</a:t>
            </a:r>
          </a:p>
          <a:p>
            <a:r>
              <a:rPr lang="en-US" sz="2400" dirty="0"/>
              <a:t>A</a:t>
            </a:r>
            <a:r>
              <a:rPr lang="en-US" sz="2400" dirty="0" smtClean="0"/>
              <a:t> </a:t>
            </a:r>
            <a:r>
              <a:rPr lang="en-US" sz="2400" dirty="0"/>
              <a:t>life threatening bleeding episode or a serious allergic reaction from an injected dye can occur during invasive radiological tests involving blood vessel </a:t>
            </a:r>
            <a:r>
              <a:rPr lang="en-US" sz="2400" dirty="0" smtClean="0"/>
              <a:t>cannulations.</a:t>
            </a:r>
          </a:p>
          <a:p>
            <a:r>
              <a:rPr lang="en-US" sz="2400" dirty="0" smtClean="0"/>
              <a:t>More </a:t>
            </a:r>
            <a:r>
              <a:rPr lang="en-US" sz="2400" dirty="0"/>
              <a:t>serious medical complications can arise following procedures such as a caesarian section. </a:t>
            </a:r>
            <a:r>
              <a:rPr lang="en-US" sz="2400" dirty="0" smtClean="0"/>
              <a:t>This </a:t>
            </a:r>
            <a:r>
              <a:rPr lang="en-US" sz="2400" dirty="0"/>
              <a:t>type of surgery has increased as a defensive measure because of litigation concerns when birthing mishaps </a:t>
            </a:r>
            <a:r>
              <a:rPr lang="en-US" sz="2400" dirty="0" smtClean="0"/>
              <a:t>occur. </a:t>
            </a:r>
            <a:endParaRPr lang="en-US" sz="2400" dirty="0"/>
          </a:p>
        </p:txBody>
      </p:sp>
      <p:sp>
        <p:nvSpPr>
          <p:cNvPr id="4" name="Date Placeholder 3"/>
          <p:cNvSpPr>
            <a:spLocks noGrp="1"/>
          </p:cNvSpPr>
          <p:nvPr>
            <p:ph type="dt" sz="half" idx="10"/>
          </p:nvPr>
        </p:nvSpPr>
        <p:spPr/>
        <p:txBody>
          <a:bodyPr/>
          <a:lstStyle/>
          <a:p>
            <a:r>
              <a:rPr lang="en-GB" smtClean="0"/>
              <a:t>08/12/17</a:t>
            </a:r>
            <a:endParaRPr lang="en-US" dirty="0"/>
          </a:p>
        </p:txBody>
      </p:sp>
      <p:sp>
        <p:nvSpPr>
          <p:cNvPr id="5" name="Footer Placeholder 4"/>
          <p:cNvSpPr>
            <a:spLocks noGrp="1"/>
          </p:cNvSpPr>
          <p:nvPr>
            <p:ph type="ftr" sz="quarter" idx="11"/>
          </p:nvPr>
        </p:nvSpPr>
        <p:spPr/>
        <p:txBody>
          <a:bodyPr/>
          <a:lstStyle/>
          <a:p>
            <a:r>
              <a:rPr lang="en-US" smtClean="0"/>
              <a:t>KNH-UoN Medico-legal Issues in Health Symposium</a:t>
            </a:r>
            <a:endParaRPr lang="en-US" dirty="0"/>
          </a:p>
        </p:txBody>
      </p:sp>
    </p:spTree>
    <p:extLst>
      <p:ext uri="{BB962C8B-B14F-4D97-AF65-F5344CB8AC3E}">
        <p14:creationId xmlns:p14="http://schemas.microsoft.com/office/powerpoint/2010/main" val="113835275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112295"/>
            <a:ext cx="10363200" cy="1171073"/>
          </a:xfrm>
        </p:spPr>
        <p:txBody>
          <a:bodyPr>
            <a:normAutofit fontScale="90000"/>
          </a:bodyPr>
          <a:lstStyle/>
          <a:p>
            <a:r>
              <a:rPr lang="en-US" b="1" dirty="0" smtClean="0"/>
              <a:t>Negative E</a:t>
            </a:r>
            <a:r>
              <a:rPr lang="en-US" sz="4400" b="1" dirty="0" smtClean="0"/>
              <a:t>ffects of Unwarranted Procedures </a:t>
            </a:r>
            <a:endParaRPr lang="en-US" sz="4400" b="1" dirty="0"/>
          </a:p>
        </p:txBody>
      </p:sp>
      <p:sp>
        <p:nvSpPr>
          <p:cNvPr id="3" name="Content Placeholder 2"/>
          <p:cNvSpPr>
            <a:spLocks noGrp="1"/>
          </p:cNvSpPr>
          <p:nvPr>
            <p:ph idx="1"/>
          </p:nvPr>
        </p:nvSpPr>
        <p:spPr>
          <a:xfrm>
            <a:off x="1379621" y="1090864"/>
            <a:ext cx="10347157" cy="5157536"/>
          </a:xfrm>
        </p:spPr>
        <p:txBody>
          <a:bodyPr/>
          <a:lstStyle/>
          <a:p>
            <a:r>
              <a:rPr lang="en-US" dirty="0" smtClean="0"/>
              <a:t>Unnecessary </a:t>
            </a:r>
            <a:r>
              <a:rPr lang="en-US" dirty="0"/>
              <a:t>procedures </a:t>
            </a:r>
            <a:r>
              <a:rPr lang="en-US" dirty="0" smtClean="0"/>
              <a:t>that result </a:t>
            </a:r>
            <a:r>
              <a:rPr lang="en-US" dirty="0"/>
              <a:t>in major complications typify the effects of defensive medicine on quality </a:t>
            </a:r>
            <a:r>
              <a:rPr lang="en-US" dirty="0" smtClean="0"/>
              <a:t>of care</a:t>
            </a:r>
            <a:r>
              <a:rPr lang="en-US" dirty="0"/>
              <a:t>. </a:t>
            </a:r>
            <a:endParaRPr lang="en-US" dirty="0" smtClean="0"/>
          </a:p>
          <a:p>
            <a:r>
              <a:rPr lang="en-US" dirty="0" smtClean="0"/>
              <a:t>Such procedures may provide </a:t>
            </a:r>
            <a:r>
              <a:rPr lang="en-US" dirty="0"/>
              <a:t>an element of protection for the </a:t>
            </a:r>
            <a:r>
              <a:rPr lang="en-US" dirty="0" smtClean="0"/>
              <a:t>doctor </a:t>
            </a:r>
            <a:r>
              <a:rPr lang="en-US" dirty="0"/>
              <a:t>but the overwhelming evidence suggests it increases the cost of care and </a:t>
            </a:r>
            <a:r>
              <a:rPr lang="en-US" dirty="0" smtClean="0"/>
              <a:t>risks to the patient. </a:t>
            </a:r>
          </a:p>
          <a:p>
            <a:r>
              <a:rPr lang="en-US" dirty="0"/>
              <a:t>H</a:t>
            </a:r>
            <a:r>
              <a:rPr lang="en-US" dirty="0" smtClean="0"/>
              <a:t>ealth </a:t>
            </a:r>
            <a:r>
              <a:rPr lang="en-US" dirty="0"/>
              <a:t>insurance companies hike their premiums or co-payments in line with the extra expenses on healthcare services for their members, which further escalates overall healthcare </a:t>
            </a:r>
            <a:r>
              <a:rPr lang="en-US" dirty="0" smtClean="0"/>
              <a:t>costs. </a:t>
            </a:r>
            <a:endParaRPr lang="en-US" dirty="0"/>
          </a:p>
        </p:txBody>
      </p:sp>
      <p:sp>
        <p:nvSpPr>
          <p:cNvPr id="4" name="Date Placeholder 3"/>
          <p:cNvSpPr>
            <a:spLocks noGrp="1"/>
          </p:cNvSpPr>
          <p:nvPr>
            <p:ph type="dt" sz="half" idx="10"/>
          </p:nvPr>
        </p:nvSpPr>
        <p:spPr/>
        <p:txBody>
          <a:bodyPr/>
          <a:lstStyle/>
          <a:p>
            <a:r>
              <a:rPr lang="en-GB" smtClean="0"/>
              <a:t>08/12/17</a:t>
            </a:r>
            <a:endParaRPr lang="en-US" dirty="0"/>
          </a:p>
        </p:txBody>
      </p:sp>
      <p:sp>
        <p:nvSpPr>
          <p:cNvPr id="5" name="Footer Placeholder 4"/>
          <p:cNvSpPr>
            <a:spLocks noGrp="1"/>
          </p:cNvSpPr>
          <p:nvPr>
            <p:ph type="ftr" sz="quarter" idx="11"/>
          </p:nvPr>
        </p:nvSpPr>
        <p:spPr/>
        <p:txBody>
          <a:bodyPr/>
          <a:lstStyle/>
          <a:p>
            <a:r>
              <a:rPr lang="en-US" smtClean="0"/>
              <a:t>KNH-UoN Medico-legal Issues in Health Symposium</a:t>
            </a:r>
            <a:endParaRPr lang="en-US" dirty="0"/>
          </a:p>
        </p:txBody>
      </p:sp>
    </p:spTree>
    <p:extLst>
      <p:ext uri="{BB962C8B-B14F-4D97-AF65-F5344CB8AC3E}">
        <p14:creationId xmlns:p14="http://schemas.microsoft.com/office/powerpoint/2010/main" val="198968711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401053"/>
            <a:ext cx="10363200" cy="1538106"/>
          </a:xfrm>
        </p:spPr>
        <p:txBody>
          <a:bodyPr>
            <a:normAutofit fontScale="90000"/>
          </a:bodyPr>
          <a:lstStyle/>
          <a:p>
            <a:r>
              <a:rPr lang="en-US" sz="5400" b="1" dirty="0" smtClean="0"/>
              <a:t>Limitation of Access to care</a:t>
            </a:r>
            <a:r>
              <a:rPr lang="mr-IN" sz="5400" b="1" dirty="0" smtClean="0"/>
              <a:t>…</a:t>
            </a:r>
            <a:r>
              <a:rPr lang="en-US" sz="5400" b="1" dirty="0" smtClean="0"/>
              <a:t>Replacing Care</a:t>
            </a:r>
            <a:endParaRPr lang="en-US" sz="5400" b="1" dirty="0"/>
          </a:p>
        </p:txBody>
      </p:sp>
      <p:sp>
        <p:nvSpPr>
          <p:cNvPr id="3" name="Content Placeholder 2"/>
          <p:cNvSpPr>
            <a:spLocks noGrp="1"/>
          </p:cNvSpPr>
          <p:nvPr>
            <p:ph idx="1"/>
          </p:nvPr>
        </p:nvSpPr>
        <p:spPr>
          <a:xfrm>
            <a:off x="1559984" y="1939159"/>
            <a:ext cx="10363200" cy="4121916"/>
          </a:xfrm>
        </p:spPr>
        <p:txBody>
          <a:bodyPr>
            <a:normAutofit fontScale="92500"/>
          </a:bodyPr>
          <a:lstStyle/>
          <a:p>
            <a:r>
              <a:rPr lang="en-US" sz="2800" dirty="0"/>
              <a:t>Unnecessary referrals by doctors to other specialists </a:t>
            </a:r>
            <a:r>
              <a:rPr lang="en-US" sz="2800" dirty="0" smtClean="0"/>
              <a:t>is </a:t>
            </a:r>
            <a:r>
              <a:rPr lang="en-US" sz="2800" dirty="0"/>
              <a:t>a common practice in defensive medicine</a:t>
            </a:r>
            <a:r>
              <a:rPr lang="en-US" sz="2800" dirty="0" smtClean="0"/>
              <a:t>.</a:t>
            </a:r>
          </a:p>
          <a:p>
            <a:r>
              <a:rPr lang="en-US" sz="2800" dirty="0" smtClean="0"/>
              <a:t>This </a:t>
            </a:r>
            <a:r>
              <a:rPr lang="en-US" sz="2800" dirty="0"/>
              <a:t>is supported by the finding that 52% of specialists who responded to a research survey referred their patients to other specialists in unnecessary </a:t>
            </a:r>
            <a:r>
              <a:rPr lang="en-US" sz="2800" dirty="0" smtClean="0"/>
              <a:t>circumstances</a:t>
            </a:r>
            <a:r>
              <a:rPr lang="en-US" sz="2800" dirty="0"/>
              <a:t> </a:t>
            </a:r>
          </a:p>
          <a:p>
            <a:r>
              <a:rPr lang="en-US" sz="2800" dirty="0"/>
              <a:t>S</a:t>
            </a:r>
            <a:r>
              <a:rPr lang="en-US" sz="2800" dirty="0" smtClean="0"/>
              <a:t>uch </a:t>
            </a:r>
            <a:r>
              <a:rPr lang="en-US" sz="2800" dirty="0"/>
              <a:t>a high degree of avoidance of treating risky patients </a:t>
            </a:r>
            <a:r>
              <a:rPr lang="en-US" sz="2800" dirty="0" smtClean="0"/>
              <a:t>by </a:t>
            </a:r>
            <a:r>
              <a:rPr lang="en-US" sz="2800" dirty="0"/>
              <a:t>referring them to other specialists further indicates that defensive medicine not only raises the cost of healthcare but also limits access to </a:t>
            </a:r>
            <a:r>
              <a:rPr lang="en-US" sz="2800" dirty="0" smtClean="0"/>
              <a:t>services                                                                </a:t>
            </a:r>
          </a:p>
          <a:p>
            <a:pPr marL="0" indent="0">
              <a:buNone/>
            </a:pPr>
            <a:r>
              <a:rPr lang="en-US" sz="2800" i="1" dirty="0">
                <a:solidFill>
                  <a:srgbClr val="FFC000"/>
                </a:solidFill>
              </a:rPr>
              <a:t> </a:t>
            </a:r>
            <a:r>
              <a:rPr lang="en-US" sz="2800" i="1" dirty="0" smtClean="0">
                <a:solidFill>
                  <a:srgbClr val="FFC000"/>
                </a:solidFill>
              </a:rPr>
              <a:t>                                                                          </a:t>
            </a:r>
            <a:r>
              <a:rPr lang="en-US" sz="2400" i="1" dirty="0" smtClean="0">
                <a:solidFill>
                  <a:srgbClr val="FFC000"/>
                </a:solidFill>
              </a:rPr>
              <a:t>Robeznieks</a:t>
            </a:r>
            <a:r>
              <a:rPr lang="en-US" sz="2400" i="1" dirty="0">
                <a:solidFill>
                  <a:srgbClr val="FFC000"/>
                </a:solidFill>
              </a:rPr>
              <a:t>, </a:t>
            </a:r>
            <a:r>
              <a:rPr lang="en-US" sz="2400" i="1" dirty="0" smtClean="0">
                <a:solidFill>
                  <a:srgbClr val="FFC000"/>
                </a:solidFill>
              </a:rPr>
              <a:t>2005); </a:t>
            </a:r>
            <a:r>
              <a:rPr lang="en-US" sz="2400" i="1" dirty="0" err="1" smtClean="0">
                <a:solidFill>
                  <a:srgbClr val="FFC000"/>
                </a:solidFill>
              </a:rPr>
              <a:t>Studdert</a:t>
            </a:r>
            <a:r>
              <a:rPr lang="en-US" sz="2400" i="1" dirty="0" smtClean="0">
                <a:solidFill>
                  <a:srgbClr val="FFC000"/>
                </a:solidFill>
              </a:rPr>
              <a:t>, 2005</a:t>
            </a:r>
            <a:endParaRPr lang="en-US" i="1" dirty="0">
              <a:solidFill>
                <a:srgbClr val="FFC000"/>
              </a:solidFill>
            </a:endParaRPr>
          </a:p>
        </p:txBody>
      </p:sp>
      <p:sp>
        <p:nvSpPr>
          <p:cNvPr id="4" name="Date Placeholder 3"/>
          <p:cNvSpPr>
            <a:spLocks noGrp="1"/>
          </p:cNvSpPr>
          <p:nvPr>
            <p:ph type="dt" sz="half" idx="10"/>
          </p:nvPr>
        </p:nvSpPr>
        <p:spPr/>
        <p:txBody>
          <a:bodyPr/>
          <a:lstStyle/>
          <a:p>
            <a:r>
              <a:rPr lang="en-GB" smtClean="0"/>
              <a:t>08/12/17</a:t>
            </a:r>
            <a:endParaRPr lang="en-US" dirty="0"/>
          </a:p>
        </p:txBody>
      </p:sp>
      <p:sp>
        <p:nvSpPr>
          <p:cNvPr id="5" name="Footer Placeholder 4"/>
          <p:cNvSpPr>
            <a:spLocks noGrp="1"/>
          </p:cNvSpPr>
          <p:nvPr>
            <p:ph type="ftr" sz="quarter" idx="11"/>
          </p:nvPr>
        </p:nvSpPr>
        <p:spPr/>
        <p:txBody>
          <a:bodyPr/>
          <a:lstStyle/>
          <a:p>
            <a:r>
              <a:rPr lang="en-US" smtClean="0"/>
              <a:t>KNH-UoN Medico-legal Issues in Health Symposium</a:t>
            </a:r>
            <a:endParaRPr lang="en-US" dirty="0"/>
          </a:p>
        </p:txBody>
      </p:sp>
    </p:spTree>
    <p:extLst>
      <p:ext uri="{BB962C8B-B14F-4D97-AF65-F5344CB8AC3E}">
        <p14:creationId xmlns:p14="http://schemas.microsoft.com/office/powerpoint/2010/main" val="5009845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GB" smtClean="0"/>
              <a:t>08/12/17</a:t>
            </a:r>
            <a:endParaRPr lang="en-US" dirty="0"/>
          </a:p>
        </p:txBody>
      </p:sp>
      <p:sp>
        <p:nvSpPr>
          <p:cNvPr id="5" name="Footer Placeholder 4"/>
          <p:cNvSpPr>
            <a:spLocks noGrp="1"/>
          </p:cNvSpPr>
          <p:nvPr>
            <p:ph type="ftr" sz="quarter" idx="11"/>
          </p:nvPr>
        </p:nvSpPr>
        <p:spPr/>
        <p:txBody>
          <a:bodyPr/>
          <a:lstStyle/>
          <a:p>
            <a:r>
              <a:rPr lang="en-US" smtClean="0"/>
              <a:t>KNH-UoN Medico-legal Issues in Health Symposium</a:t>
            </a:r>
            <a:endParaRPr lang="en-US" dirty="0"/>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09750" y="0"/>
            <a:ext cx="8572500" cy="6858000"/>
          </a:xfrm>
          <a:prstGeom prst="rect">
            <a:avLst/>
          </a:prstGeom>
        </p:spPr>
      </p:pic>
    </p:spTree>
    <p:extLst>
      <p:ext uri="{BB962C8B-B14F-4D97-AF65-F5344CB8AC3E}">
        <p14:creationId xmlns:p14="http://schemas.microsoft.com/office/powerpoint/2010/main" val="93263167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203158" y="352926"/>
            <a:ext cx="9915115" cy="1620253"/>
          </a:xfrm>
        </p:spPr>
        <p:txBody>
          <a:bodyPr>
            <a:normAutofit/>
          </a:bodyPr>
          <a:lstStyle/>
          <a:p>
            <a:r>
              <a:rPr lang="en-US" sz="5400" b="1" dirty="0" smtClean="0">
                <a:effectLst>
                  <a:outerShdw blurRad="38100" dist="38100" dir="2700000" algn="tl">
                    <a:srgbClr val="000000">
                      <a:alpha val="43137"/>
                    </a:srgbClr>
                  </a:outerShdw>
                </a:effectLst>
              </a:rPr>
              <a:t>Conflict of Interest in Referrals</a:t>
            </a:r>
            <a:endParaRPr lang="en-US" sz="5400"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685802" y="1973179"/>
            <a:ext cx="10432471" cy="4154666"/>
          </a:xfrm>
        </p:spPr>
        <p:txBody>
          <a:bodyPr>
            <a:noAutofit/>
          </a:bodyPr>
          <a:lstStyle/>
          <a:p>
            <a:r>
              <a:rPr lang="en-US" sz="3600" dirty="0"/>
              <a:t>Ulterior motives like profit making can also be difficult to differentiate from defensive medicine. </a:t>
            </a:r>
            <a:endParaRPr lang="en-US" sz="3600" dirty="0" smtClean="0"/>
          </a:p>
          <a:p>
            <a:r>
              <a:rPr lang="en-US" sz="3600" dirty="0"/>
              <a:t>I</a:t>
            </a:r>
            <a:r>
              <a:rPr lang="en-US" sz="3600" dirty="0" smtClean="0"/>
              <a:t>t </a:t>
            </a:r>
            <a:r>
              <a:rPr lang="en-US" sz="3600" dirty="0"/>
              <a:t>would be idealistic to fail to acknowledge that doctors as well as hospitals have both economic and humanitarian interests as they treat patients or order diagnostic tests. </a:t>
            </a:r>
            <a:endParaRPr lang="en-US" sz="3600" dirty="0" smtClean="0"/>
          </a:p>
          <a:p>
            <a:pPr marL="0" indent="0">
              <a:buNone/>
            </a:pPr>
            <a:r>
              <a:rPr lang="en-US" sz="2800" i="1" dirty="0">
                <a:solidFill>
                  <a:srgbClr val="FFC000"/>
                </a:solidFill>
                <a:effectLst>
                  <a:outerShdw blurRad="38100" dist="38100" dir="2700000" algn="tl">
                    <a:srgbClr val="000000">
                      <a:alpha val="43137"/>
                    </a:srgbClr>
                  </a:outerShdw>
                </a:effectLst>
              </a:rPr>
              <a:t> </a:t>
            </a:r>
            <a:r>
              <a:rPr lang="en-US" sz="2800" i="1" dirty="0" smtClean="0">
                <a:solidFill>
                  <a:srgbClr val="FFC000"/>
                </a:solidFill>
                <a:effectLst>
                  <a:outerShdw blurRad="38100" dist="38100" dir="2700000" algn="tl">
                    <a:srgbClr val="000000">
                      <a:alpha val="43137"/>
                    </a:srgbClr>
                  </a:outerShdw>
                </a:effectLst>
              </a:rPr>
              <a:t>                                                                                               </a:t>
            </a:r>
            <a:r>
              <a:rPr lang="en-US" sz="2400" i="1" dirty="0" err="1" smtClean="0">
                <a:solidFill>
                  <a:srgbClr val="FFC000"/>
                </a:solidFill>
                <a:effectLst>
                  <a:outerShdw blurRad="38100" dist="38100" dir="2700000" algn="tl">
                    <a:srgbClr val="000000">
                      <a:alpha val="43137"/>
                    </a:srgbClr>
                  </a:outerShdw>
                </a:effectLst>
              </a:rPr>
              <a:t>Lefton</a:t>
            </a:r>
            <a:r>
              <a:rPr lang="en-US" sz="2400" i="1" dirty="0" smtClean="0">
                <a:solidFill>
                  <a:srgbClr val="FFC000"/>
                </a:solidFill>
                <a:effectLst>
                  <a:outerShdw blurRad="38100" dist="38100" dir="2700000" algn="tl">
                    <a:srgbClr val="000000">
                      <a:alpha val="43137"/>
                    </a:srgbClr>
                  </a:outerShdw>
                </a:effectLst>
              </a:rPr>
              <a:t> </a:t>
            </a:r>
            <a:r>
              <a:rPr lang="en-US" sz="2400" i="1" dirty="0">
                <a:solidFill>
                  <a:srgbClr val="FFC000"/>
                </a:solidFill>
                <a:effectLst>
                  <a:outerShdw blurRad="38100" dist="38100" dir="2700000" algn="tl">
                    <a:srgbClr val="000000">
                      <a:alpha val="43137"/>
                    </a:srgbClr>
                  </a:outerShdw>
                </a:effectLst>
              </a:rPr>
              <a:t>(2008)</a:t>
            </a:r>
          </a:p>
        </p:txBody>
      </p:sp>
      <p:sp>
        <p:nvSpPr>
          <p:cNvPr id="4" name="Date Placeholder 3"/>
          <p:cNvSpPr>
            <a:spLocks noGrp="1"/>
          </p:cNvSpPr>
          <p:nvPr>
            <p:ph type="dt" sz="half" idx="10"/>
          </p:nvPr>
        </p:nvSpPr>
        <p:spPr/>
        <p:txBody>
          <a:bodyPr/>
          <a:lstStyle/>
          <a:p>
            <a:r>
              <a:rPr lang="en-GB" smtClean="0"/>
              <a:t>08/12/17</a:t>
            </a:r>
            <a:endParaRPr lang="en-US" dirty="0"/>
          </a:p>
        </p:txBody>
      </p:sp>
      <p:sp>
        <p:nvSpPr>
          <p:cNvPr id="5" name="Footer Placeholder 4"/>
          <p:cNvSpPr>
            <a:spLocks noGrp="1"/>
          </p:cNvSpPr>
          <p:nvPr>
            <p:ph type="ftr" sz="quarter" idx="11"/>
          </p:nvPr>
        </p:nvSpPr>
        <p:spPr/>
        <p:txBody>
          <a:bodyPr/>
          <a:lstStyle/>
          <a:p>
            <a:r>
              <a:rPr lang="en-US" smtClean="0"/>
              <a:t>KNH-UoN Medico-legal Issues in Health Symposium</a:t>
            </a:r>
            <a:endParaRPr lang="en-US" dirty="0"/>
          </a:p>
        </p:txBody>
      </p:sp>
    </p:spTree>
    <p:extLst>
      <p:ext uri="{BB962C8B-B14F-4D97-AF65-F5344CB8AC3E}">
        <p14:creationId xmlns:p14="http://schemas.microsoft.com/office/powerpoint/2010/main" val="19550339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gradFill>
          <a:gsLst>
            <a:gs pos="64000">
              <a:schemeClr val="bg2"/>
            </a:gs>
            <a:gs pos="100000">
              <a:schemeClr val="bg1"/>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7200" b="1" dirty="0"/>
              <a:t>Defensive Medicine</a:t>
            </a:r>
          </a:p>
        </p:txBody>
      </p:sp>
      <p:sp>
        <p:nvSpPr>
          <p:cNvPr id="8" name="Text Placeholder 7"/>
          <p:cNvSpPr>
            <a:spLocks noGrp="1"/>
          </p:cNvSpPr>
          <p:nvPr>
            <p:ph type="body" sz="half" idx="1"/>
          </p:nvPr>
        </p:nvSpPr>
        <p:spPr>
          <a:xfrm>
            <a:off x="609600" y="1600201"/>
            <a:ext cx="5588000" cy="4525963"/>
          </a:xfrm>
        </p:spPr>
        <p:txBody>
          <a:bodyPr/>
          <a:lstStyle/>
          <a:p>
            <a:r>
              <a:rPr lang="en-US" sz="2400" dirty="0"/>
              <a:t>Defensive medicine occurs when doctors order tests, procedures, visits, or avoid high-risk patients or procedures  primarily to reduce their exposure to malpractice.</a:t>
            </a:r>
          </a:p>
          <a:p>
            <a:r>
              <a:rPr lang="en-US" sz="2400" dirty="0"/>
              <a:t>E</a:t>
            </a:r>
            <a:r>
              <a:rPr lang="en-US" sz="2400" dirty="0" smtClean="0"/>
              <a:t>xtra </a:t>
            </a:r>
            <a:r>
              <a:rPr lang="en-US" sz="2400" dirty="0"/>
              <a:t>tests or procedures to reduce malpractice </a:t>
            </a:r>
            <a:r>
              <a:rPr lang="en-US" sz="2400" dirty="0" smtClean="0"/>
              <a:t>liability</a:t>
            </a:r>
            <a:r>
              <a:rPr lang="en-US" sz="2400" dirty="0"/>
              <a:t> </a:t>
            </a:r>
            <a:r>
              <a:rPr lang="en-US" sz="2400" dirty="0" smtClean="0"/>
              <a:t>are referred to as </a:t>
            </a:r>
            <a:r>
              <a:rPr lang="en-US" sz="2400" dirty="0" smtClean="0">
                <a:solidFill>
                  <a:srgbClr val="FFC000"/>
                </a:solidFill>
              </a:rPr>
              <a:t>Positive Defensive Medicine</a:t>
            </a:r>
            <a:r>
              <a:rPr lang="en-US" sz="2400" dirty="0"/>
              <a:t>. </a:t>
            </a:r>
            <a:endParaRPr lang="en-US" sz="2400" dirty="0" smtClean="0"/>
          </a:p>
          <a:p>
            <a:r>
              <a:rPr lang="en-US" sz="2400" dirty="0" smtClean="0"/>
              <a:t>Avoiding </a:t>
            </a:r>
            <a:r>
              <a:rPr lang="en-US" sz="2400" dirty="0"/>
              <a:t>certain patients or </a:t>
            </a:r>
            <a:r>
              <a:rPr lang="en-US" sz="2400" dirty="0" smtClean="0"/>
              <a:t>procedures</a:t>
            </a:r>
            <a:r>
              <a:rPr lang="en-US" sz="2400" dirty="0"/>
              <a:t> </a:t>
            </a:r>
            <a:r>
              <a:rPr lang="en-US" sz="2400" dirty="0" smtClean="0"/>
              <a:t>is referred to as </a:t>
            </a:r>
            <a:r>
              <a:rPr lang="en-US" sz="2400" dirty="0" smtClean="0">
                <a:solidFill>
                  <a:srgbClr val="FFC000"/>
                </a:solidFill>
              </a:rPr>
              <a:t>Negative Defensive Medicine</a:t>
            </a:r>
            <a:r>
              <a:rPr lang="en-US" sz="2400" dirty="0" smtClean="0"/>
              <a:t>.</a:t>
            </a:r>
            <a:endParaRPr lang="en-US" sz="2400" dirty="0"/>
          </a:p>
        </p:txBody>
      </p:sp>
      <p:pic>
        <p:nvPicPr>
          <p:cNvPr id="9" name="Content Placeholder 8"/>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6474542" y="1740310"/>
            <a:ext cx="5107858" cy="4041058"/>
          </a:xfrm>
          <a:noFill/>
          <a:scene3d>
            <a:camera prst="orthographicFront"/>
            <a:lightRig rig="threePt" dir="t"/>
          </a:scene3d>
          <a:sp3d contourW="12700">
            <a:contourClr>
              <a:schemeClr val="bg2">
                <a:lumMod val="50000"/>
                <a:lumOff val="50000"/>
              </a:schemeClr>
            </a:contourClr>
          </a:sp3d>
        </p:spPr>
      </p:pic>
      <p:sp>
        <p:nvSpPr>
          <p:cNvPr id="4" name="Date Placeholder 3"/>
          <p:cNvSpPr>
            <a:spLocks noGrp="1"/>
          </p:cNvSpPr>
          <p:nvPr>
            <p:ph type="dt" sz="half" idx="10"/>
          </p:nvPr>
        </p:nvSpPr>
        <p:spPr/>
        <p:txBody>
          <a:bodyPr/>
          <a:lstStyle/>
          <a:p>
            <a:r>
              <a:rPr lang="en-GB" smtClean="0"/>
              <a:t>08/12/17</a:t>
            </a:r>
            <a:endParaRPr lang="en-US" dirty="0"/>
          </a:p>
        </p:txBody>
      </p:sp>
      <p:sp>
        <p:nvSpPr>
          <p:cNvPr id="5" name="Footer Placeholder 4"/>
          <p:cNvSpPr>
            <a:spLocks noGrp="1"/>
          </p:cNvSpPr>
          <p:nvPr>
            <p:ph type="ftr" sz="quarter" idx="12"/>
          </p:nvPr>
        </p:nvSpPr>
        <p:spPr/>
        <p:txBody>
          <a:bodyPr/>
          <a:lstStyle/>
          <a:p>
            <a:r>
              <a:rPr lang="en-US" smtClean="0"/>
              <a:t>KNH-UoN Medico-legal Issues in Health Symposium</a:t>
            </a:r>
            <a:endParaRPr lang="en-US" dirty="0"/>
          </a:p>
        </p:txBody>
      </p:sp>
    </p:spTree>
    <p:extLst>
      <p:ext uri="{BB962C8B-B14F-4D97-AF65-F5344CB8AC3E}">
        <p14:creationId xmlns:p14="http://schemas.microsoft.com/office/powerpoint/2010/main" val="65525693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400" b="1" dirty="0" smtClean="0"/>
              <a:t>Patient Referral Abuse</a:t>
            </a:r>
            <a:endParaRPr lang="en-US" sz="5400" b="1" dirty="0"/>
          </a:p>
        </p:txBody>
      </p:sp>
      <p:sp>
        <p:nvSpPr>
          <p:cNvPr id="3" name="Content Placeholder 2"/>
          <p:cNvSpPr>
            <a:spLocks noGrp="1"/>
          </p:cNvSpPr>
          <p:nvPr>
            <p:ph idx="1"/>
          </p:nvPr>
        </p:nvSpPr>
        <p:spPr>
          <a:xfrm>
            <a:off x="1559984" y="1946275"/>
            <a:ext cx="10118669" cy="4114800"/>
          </a:xfrm>
        </p:spPr>
        <p:txBody>
          <a:bodyPr>
            <a:normAutofit/>
          </a:bodyPr>
          <a:lstStyle/>
          <a:p>
            <a:r>
              <a:rPr lang="en-US" sz="2400" dirty="0" smtClean="0"/>
              <a:t>Laws that control  the practice of kickbacks, fraud, and abuse exist and are strictly enforced in countries like the USA</a:t>
            </a:r>
            <a:r>
              <a:rPr lang="en-US" sz="2400" dirty="0"/>
              <a:t> </a:t>
            </a:r>
            <a:r>
              <a:rPr lang="en-US" sz="2400" dirty="0" smtClean="0"/>
              <a:t>(Stark Laws).</a:t>
            </a:r>
            <a:endParaRPr lang="en-US" sz="2400" dirty="0"/>
          </a:p>
          <a:p>
            <a:r>
              <a:rPr lang="en-US" sz="2400" dirty="0" smtClean="0"/>
              <a:t>The fact that doctors gain commercially from referrals is supported </a:t>
            </a:r>
            <a:r>
              <a:rPr lang="en-US" sz="2400" dirty="0"/>
              <a:t>by the competition between hospitals and doctors on their own medical staffs who conduct diagnostic and treatment </a:t>
            </a:r>
            <a:r>
              <a:rPr lang="en-US" sz="2400" dirty="0" smtClean="0"/>
              <a:t>services. </a:t>
            </a:r>
            <a:endParaRPr lang="en-US" sz="2400" dirty="0"/>
          </a:p>
          <a:p>
            <a:r>
              <a:rPr lang="en-US" sz="2400" dirty="0"/>
              <a:t>R</a:t>
            </a:r>
            <a:r>
              <a:rPr lang="en-US" sz="2400" dirty="0" smtClean="0"/>
              <a:t>adiologists </a:t>
            </a:r>
            <a:r>
              <a:rPr lang="en-US" sz="2400" dirty="0"/>
              <a:t>own diagnostic imaging centers and surgeons run ambulatory surgery units. Such facilities inevitably lead to underutilization of hospital imaging and ambulatory surgical services. </a:t>
            </a:r>
            <a:endParaRPr lang="en-US" sz="2400" dirty="0" smtClean="0"/>
          </a:p>
          <a:p>
            <a:r>
              <a:rPr lang="en-US" sz="2400" dirty="0"/>
              <a:t>T</a:t>
            </a:r>
            <a:r>
              <a:rPr lang="en-US" sz="2400" dirty="0" smtClean="0"/>
              <a:t>he </a:t>
            </a:r>
            <a:r>
              <a:rPr lang="en-US" sz="2400" dirty="0"/>
              <a:t>doctor in solo or group practice would be more inclined to refer to his or her own facility </a:t>
            </a:r>
            <a:r>
              <a:rPr lang="en-US" sz="2400" dirty="0" smtClean="0"/>
              <a:t>rather than </a:t>
            </a:r>
            <a:r>
              <a:rPr lang="en-US" sz="2400" dirty="0"/>
              <a:t>to the hospital facility. </a:t>
            </a:r>
          </a:p>
        </p:txBody>
      </p:sp>
      <p:sp>
        <p:nvSpPr>
          <p:cNvPr id="4" name="Date Placeholder 3"/>
          <p:cNvSpPr>
            <a:spLocks noGrp="1"/>
          </p:cNvSpPr>
          <p:nvPr>
            <p:ph type="dt" sz="half" idx="10"/>
          </p:nvPr>
        </p:nvSpPr>
        <p:spPr/>
        <p:txBody>
          <a:bodyPr/>
          <a:lstStyle/>
          <a:p>
            <a:r>
              <a:rPr lang="en-GB" smtClean="0"/>
              <a:t>08/12/17</a:t>
            </a:r>
            <a:endParaRPr lang="en-US" dirty="0"/>
          </a:p>
        </p:txBody>
      </p:sp>
      <p:sp>
        <p:nvSpPr>
          <p:cNvPr id="5" name="Footer Placeholder 4"/>
          <p:cNvSpPr>
            <a:spLocks noGrp="1"/>
          </p:cNvSpPr>
          <p:nvPr>
            <p:ph type="ftr" sz="quarter" idx="11"/>
          </p:nvPr>
        </p:nvSpPr>
        <p:spPr/>
        <p:txBody>
          <a:bodyPr/>
          <a:lstStyle/>
          <a:p>
            <a:r>
              <a:rPr lang="en-US" smtClean="0"/>
              <a:t>KNH-UoN Medico-legal Issues in Health Symposium</a:t>
            </a:r>
            <a:endParaRPr lang="en-US" dirty="0"/>
          </a:p>
        </p:txBody>
      </p:sp>
    </p:spTree>
    <p:extLst>
      <p:ext uri="{BB962C8B-B14F-4D97-AF65-F5344CB8AC3E}">
        <p14:creationId xmlns:p14="http://schemas.microsoft.com/office/powerpoint/2010/main" val="201804493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946484" y="609600"/>
            <a:ext cx="10940716" cy="1143000"/>
          </a:xfrm>
        </p:spPr>
        <p:txBody>
          <a:bodyPr/>
          <a:lstStyle/>
          <a:p>
            <a:r>
              <a:rPr lang="en-US" sz="6000" b="1" dirty="0" smtClean="0"/>
              <a:t>Status of Referral Laws</a:t>
            </a:r>
            <a:endParaRPr lang="en-US" sz="6000" b="1" dirty="0"/>
          </a:p>
        </p:txBody>
      </p:sp>
      <p:sp>
        <p:nvSpPr>
          <p:cNvPr id="3" name="Content Placeholder 2"/>
          <p:cNvSpPr>
            <a:spLocks noGrp="1"/>
          </p:cNvSpPr>
          <p:nvPr>
            <p:ph idx="1"/>
          </p:nvPr>
        </p:nvSpPr>
        <p:spPr>
          <a:xfrm>
            <a:off x="685802" y="2065869"/>
            <a:ext cx="10131425" cy="3983239"/>
          </a:xfrm>
        </p:spPr>
        <p:txBody>
          <a:bodyPr>
            <a:noAutofit/>
          </a:bodyPr>
          <a:lstStyle/>
          <a:p>
            <a:r>
              <a:rPr lang="en-US" sz="2800" dirty="0" smtClean="0"/>
              <a:t>All countries </a:t>
            </a:r>
            <a:r>
              <a:rPr lang="en-US" sz="2800" dirty="0"/>
              <a:t>have their versions of laws similar to the Stark laws that currently control doctor referrals of patients in the United States. </a:t>
            </a:r>
            <a:endParaRPr lang="en-US" sz="2800" dirty="0" smtClean="0"/>
          </a:p>
          <a:p>
            <a:r>
              <a:rPr lang="en-US" sz="2800" dirty="0"/>
              <a:t>A</a:t>
            </a:r>
            <a:r>
              <a:rPr lang="en-US" sz="2800" dirty="0" smtClean="0"/>
              <a:t>wareness </a:t>
            </a:r>
            <a:r>
              <a:rPr lang="en-US" sz="2800" dirty="0"/>
              <a:t>of such laws remains low among both </a:t>
            </a:r>
            <a:r>
              <a:rPr lang="en-US" sz="2800" dirty="0" smtClean="0"/>
              <a:t>health care </a:t>
            </a:r>
            <a:r>
              <a:rPr lang="en-US" sz="2800" dirty="0"/>
              <a:t>administrators and </a:t>
            </a:r>
            <a:r>
              <a:rPr lang="en-US" sz="2800" dirty="0" smtClean="0"/>
              <a:t>doctors in developing countries.</a:t>
            </a:r>
          </a:p>
          <a:p>
            <a:r>
              <a:rPr lang="en-US" sz="2800" dirty="0" smtClean="0"/>
              <a:t>Although </a:t>
            </a:r>
            <a:r>
              <a:rPr lang="en-US" sz="2800" dirty="0"/>
              <a:t>no research data is available on such </a:t>
            </a:r>
            <a:r>
              <a:rPr lang="en-US" sz="2800" dirty="0" smtClean="0"/>
              <a:t>practices </a:t>
            </a:r>
            <a:r>
              <a:rPr lang="en-US" sz="2800" dirty="0"/>
              <a:t>in Kenya, there is empirical evidence that may indicate rampant violation of referral laws in both general medicine and specialist practices. </a:t>
            </a:r>
          </a:p>
        </p:txBody>
      </p:sp>
      <p:sp>
        <p:nvSpPr>
          <p:cNvPr id="4" name="Date Placeholder 3"/>
          <p:cNvSpPr>
            <a:spLocks noGrp="1"/>
          </p:cNvSpPr>
          <p:nvPr>
            <p:ph type="dt" sz="half" idx="10"/>
          </p:nvPr>
        </p:nvSpPr>
        <p:spPr/>
        <p:txBody>
          <a:bodyPr/>
          <a:lstStyle/>
          <a:p>
            <a:r>
              <a:rPr lang="en-GB" smtClean="0"/>
              <a:t>08/12/17</a:t>
            </a:r>
            <a:endParaRPr lang="en-US" dirty="0"/>
          </a:p>
        </p:txBody>
      </p:sp>
      <p:sp>
        <p:nvSpPr>
          <p:cNvPr id="5" name="Footer Placeholder 4"/>
          <p:cNvSpPr>
            <a:spLocks noGrp="1"/>
          </p:cNvSpPr>
          <p:nvPr>
            <p:ph type="ftr" sz="quarter" idx="11"/>
          </p:nvPr>
        </p:nvSpPr>
        <p:spPr/>
        <p:txBody>
          <a:bodyPr/>
          <a:lstStyle/>
          <a:p>
            <a:r>
              <a:rPr lang="en-US" smtClean="0"/>
              <a:t>KNH-UoN Medico-legal Issues in Health Symposium</a:t>
            </a:r>
            <a:endParaRPr lang="en-US" dirty="0"/>
          </a:p>
        </p:txBody>
      </p:sp>
    </p:spTree>
    <p:extLst>
      <p:ext uri="{BB962C8B-B14F-4D97-AF65-F5344CB8AC3E}">
        <p14:creationId xmlns:p14="http://schemas.microsoft.com/office/powerpoint/2010/main" val="178220222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423081"/>
            <a:ext cx="10363200" cy="1078173"/>
          </a:xfrm>
        </p:spPr>
        <p:txBody>
          <a:bodyPr>
            <a:normAutofit/>
          </a:bodyPr>
          <a:lstStyle/>
          <a:p>
            <a:r>
              <a:rPr lang="en-US" sz="5400" b="1" dirty="0" smtClean="0"/>
              <a:t>Way Forward: Staff Support</a:t>
            </a:r>
            <a:endParaRPr lang="en-US" sz="5400" b="1" dirty="0"/>
          </a:p>
        </p:txBody>
      </p:sp>
      <p:sp>
        <p:nvSpPr>
          <p:cNvPr id="3" name="Content Placeholder 2"/>
          <p:cNvSpPr>
            <a:spLocks noGrp="1"/>
          </p:cNvSpPr>
          <p:nvPr>
            <p:ph idx="1"/>
          </p:nvPr>
        </p:nvSpPr>
        <p:spPr>
          <a:xfrm>
            <a:off x="1559984" y="1610436"/>
            <a:ext cx="9890488" cy="4637964"/>
          </a:xfrm>
        </p:spPr>
        <p:txBody>
          <a:bodyPr>
            <a:noAutofit/>
          </a:bodyPr>
          <a:lstStyle/>
          <a:p>
            <a:r>
              <a:rPr lang="en-US" sz="3600" dirty="0" smtClean="0"/>
              <a:t>Hospitals to support the medical staff and allay their fears of litigation in order to provide cost effective and safe health care delivery. </a:t>
            </a:r>
          </a:p>
          <a:p>
            <a:r>
              <a:rPr lang="en-US" sz="3600" dirty="0"/>
              <a:t>R</a:t>
            </a:r>
            <a:r>
              <a:rPr lang="en-US" sz="3600" dirty="0" smtClean="0"/>
              <a:t>eady </a:t>
            </a:r>
            <a:r>
              <a:rPr lang="en-US" sz="3600" dirty="0"/>
              <a:t>availability of senior emergency department staff would ensure that junior colleagues do not overuse diagnostic facilities due to their lack of experience. </a:t>
            </a:r>
          </a:p>
        </p:txBody>
      </p:sp>
      <p:sp>
        <p:nvSpPr>
          <p:cNvPr id="4" name="Date Placeholder 3"/>
          <p:cNvSpPr>
            <a:spLocks noGrp="1"/>
          </p:cNvSpPr>
          <p:nvPr>
            <p:ph type="dt" sz="half" idx="10"/>
          </p:nvPr>
        </p:nvSpPr>
        <p:spPr/>
        <p:txBody>
          <a:bodyPr/>
          <a:lstStyle/>
          <a:p>
            <a:r>
              <a:rPr lang="en-GB" smtClean="0"/>
              <a:t>08/12/17</a:t>
            </a:r>
            <a:endParaRPr lang="en-US" dirty="0"/>
          </a:p>
        </p:txBody>
      </p:sp>
      <p:sp>
        <p:nvSpPr>
          <p:cNvPr id="5" name="Footer Placeholder 4"/>
          <p:cNvSpPr>
            <a:spLocks noGrp="1"/>
          </p:cNvSpPr>
          <p:nvPr>
            <p:ph type="ftr" sz="quarter" idx="11"/>
          </p:nvPr>
        </p:nvSpPr>
        <p:spPr/>
        <p:txBody>
          <a:bodyPr/>
          <a:lstStyle/>
          <a:p>
            <a:r>
              <a:rPr lang="en-US" smtClean="0"/>
              <a:t>KNH-UoN Medico-legal Issues in Health Symposium</a:t>
            </a:r>
            <a:endParaRPr lang="en-US" dirty="0"/>
          </a:p>
        </p:txBody>
      </p:sp>
    </p:spTree>
    <p:extLst>
      <p:ext uri="{BB962C8B-B14F-4D97-AF65-F5344CB8AC3E}">
        <p14:creationId xmlns:p14="http://schemas.microsoft.com/office/powerpoint/2010/main" val="20533997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256674"/>
            <a:ext cx="9555480" cy="1495926"/>
          </a:xfrm>
        </p:spPr>
        <p:txBody>
          <a:bodyPr>
            <a:noAutofit/>
          </a:bodyPr>
          <a:lstStyle/>
          <a:p>
            <a:r>
              <a:rPr lang="en-US" sz="5400" b="1" dirty="0" smtClean="0">
                <a:solidFill>
                  <a:srgbClr val="FFC000"/>
                </a:solidFill>
              </a:rPr>
              <a:t>Way forward: Change Behaviors</a:t>
            </a:r>
            <a:endParaRPr lang="en-US" sz="5400" b="1" dirty="0">
              <a:solidFill>
                <a:srgbClr val="FFC000"/>
              </a:solidFill>
            </a:endParaRPr>
          </a:p>
        </p:txBody>
      </p:sp>
      <p:sp>
        <p:nvSpPr>
          <p:cNvPr id="3" name="Content Placeholder 2"/>
          <p:cNvSpPr>
            <a:spLocks noGrp="1"/>
          </p:cNvSpPr>
          <p:nvPr>
            <p:ph idx="1"/>
          </p:nvPr>
        </p:nvSpPr>
        <p:spPr>
          <a:xfrm>
            <a:off x="731520" y="1752600"/>
            <a:ext cx="10713720" cy="4251959"/>
          </a:xfrm>
        </p:spPr>
        <p:txBody>
          <a:bodyPr>
            <a:noAutofit/>
          </a:bodyPr>
          <a:lstStyle/>
          <a:p>
            <a:r>
              <a:rPr lang="en-US" dirty="0"/>
              <a:t>E</a:t>
            </a:r>
            <a:r>
              <a:rPr lang="en-US" dirty="0" smtClean="0"/>
              <a:t>ncourage </a:t>
            </a:r>
            <a:r>
              <a:rPr lang="en-US" dirty="0"/>
              <a:t>behaviors directed at minimizing medical litigation through </a:t>
            </a:r>
            <a:r>
              <a:rPr lang="en-US" dirty="0" smtClean="0"/>
              <a:t>honestly resolving </a:t>
            </a:r>
            <a:r>
              <a:rPr lang="en-US" dirty="0"/>
              <a:t>all disputes by mediation and arbitration. </a:t>
            </a:r>
            <a:endParaRPr lang="en-US" dirty="0" smtClean="0"/>
          </a:p>
          <a:p>
            <a:r>
              <a:rPr lang="en-US" dirty="0" smtClean="0"/>
              <a:t>Full disclosure </a:t>
            </a:r>
            <a:r>
              <a:rPr lang="en-US" dirty="0"/>
              <a:t>to a patient when an adverse event occurs and offer </a:t>
            </a:r>
            <a:r>
              <a:rPr lang="en-US" dirty="0" smtClean="0"/>
              <a:t>of a </a:t>
            </a:r>
            <a:r>
              <a:rPr lang="en-US" dirty="0"/>
              <a:t>fair and timely </a:t>
            </a:r>
            <a:r>
              <a:rPr lang="en-US" dirty="0" smtClean="0"/>
              <a:t>compensation. </a:t>
            </a:r>
          </a:p>
          <a:p>
            <a:r>
              <a:rPr lang="en-US" dirty="0" smtClean="0"/>
              <a:t>Cultivate </a:t>
            </a:r>
            <a:r>
              <a:rPr lang="en-US" dirty="0"/>
              <a:t>a culture of safety that fosters open communication and that allows discussion of every missed and near missed </a:t>
            </a:r>
            <a:r>
              <a:rPr lang="en-US" dirty="0" smtClean="0"/>
              <a:t>error.</a:t>
            </a:r>
            <a:endParaRPr lang="en-US" dirty="0"/>
          </a:p>
        </p:txBody>
      </p:sp>
      <p:sp>
        <p:nvSpPr>
          <p:cNvPr id="4" name="Date Placeholder 3"/>
          <p:cNvSpPr>
            <a:spLocks noGrp="1"/>
          </p:cNvSpPr>
          <p:nvPr>
            <p:ph type="dt" sz="half" idx="10"/>
          </p:nvPr>
        </p:nvSpPr>
        <p:spPr/>
        <p:txBody>
          <a:bodyPr/>
          <a:lstStyle/>
          <a:p>
            <a:r>
              <a:rPr lang="en-GB" smtClean="0"/>
              <a:t>08/12/17</a:t>
            </a:r>
            <a:endParaRPr lang="en-US" dirty="0"/>
          </a:p>
        </p:txBody>
      </p:sp>
      <p:sp>
        <p:nvSpPr>
          <p:cNvPr id="5" name="Footer Placeholder 4"/>
          <p:cNvSpPr>
            <a:spLocks noGrp="1"/>
          </p:cNvSpPr>
          <p:nvPr>
            <p:ph type="ftr" sz="quarter" idx="11"/>
          </p:nvPr>
        </p:nvSpPr>
        <p:spPr/>
        <p:txBody>
          <a:bodyPr/>
          <a:lstStyle/>
          <a:p>
            <a:r>
              <a:rPr lang="en-US" smtClean="0"/>
              <a:t>KNH-UoN Medico-legal Issues in Health Symposium</a:t>
            </a:r>
            <a:endParaRPr lang="en-US" dirty="0"/>
          </a:p>
        </p:txBody>
      </p:sp>
    </p:spTree>
    <p:extLst>
      <p:ext uri="{BB962C8B-B14F-4D97-AF65-F5344CB8AC3E}">
        <p14:creationId xmlns:p14="http://schemas.microsoft.com/office/powerpoint/2010/main" val="10484926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85802" y="250723"/>
            <a:ext cx="10131425" cy="1091380"/>
          </a:xfrm>
        </p:spPr>
        <p:txBody>
          <a:bodyPr>
            <a:noAutofit/>
          </a:bodyPr>
          <a:lstStyle/>
          <a:p>
            <a:r>
              <a:rPr lang="en-US" b="1" dirty="0" smtClean="0">
                <a:solidFill>
                  <a:srgbClr val="FFFF00"/>
                </a:solidFill>
              </a:rPr>
              <a:t>Way forward: Avoid External pressure</a:t>
            </a:r>
            <a:endParaRPr lang="en-US" b="1" dirty="0">
              <a:solidFill>
                <a:srgbClr val="FFFF00"/>
              </a:solidFill>
            </a:endParaRPr>
          </a:p>
        </p:txBody>
      </p:sp>
      <p:sp>
        <p:nvSpPr>
          <p:cNvPr id="3" name="Content Placeholder 2"/>
          <p:cNvSpPr>
            <a:spLocks noGrp="1"/>
          </p:cNvSpPr>
          <p:nvPr>
            <p:ph idx="1"/>
          </p:nvPr>
        </p:nvSpPr>
        <p:spPr>
          <a:xfrm>
            <a:off x="685802" y="1556084"/>
            <a:ext cx="10378438" cy="4402264"/>
          </a:xfrm>
        </p:spPr>
        <p:txBody>
          <a:bodyPr>
            <a:noAutofit/>
          </a:bodyPr>
          <a:lstStyle/>
          <a:p>
            <a:r>
              <a:rPr lang="en-US" sz="3600" dirty="0" smtClean="0"/>
              <a:t>Doctors should be wary of aggressive marketing from biomedical product manufacturers and the demands of increasingly informed patients on healthcare matters. </a:t>
            </a:r>
          </a:p>
          <a:p>
            <a:r>
              <a:rPr lang="en-US" sz="3600" dirty="0"/>
              <a:t>I</a:t>
            </a:r>
            <a:r>
              <a:rPr lang="en-US" sz="3600" dirty="0" smtClean="0"/>
              <a:t>ntroducing </a:t>
            </a:r>
            <a:r>
              <a:rPr lang="en-US" sz="3600" dirty="0"/>
              <a:t>practice guidelines that allow doctors to withhold some low-yield tests or request patients to share some of the costs. </a:t>
            </a:r>
          </a:p>
        </p:txBody>
      </p:sp>
      <p:sp>
        <p:nvSpPr>
          <p:cNvPr id="4" name="Date Placeholder 3"/>
          <p:cNvSpPr>
            <a:spLocks noGrp="1"/>
          </p:cNvSpPr>
          <p:nvPr>
            <p:ph type="dt" sz="half" idx="10"/>
          </p:nvPr>
        </p:nvSpPr>
        <p:spPr/>
        <p:txBody>
          <a:bodyPr/>
          <a:lstStyle/>
          <a:p>
            <a:r>
              <a:rPr lang="en-GB" smtClean="0"/>
              <a:t>08/12/17</a:t>
            </a:r>
            <a:endParaRPr lang="en-US" dirty="0"/>
          </a:p>
        </p:txBody>
      </p:sp>
      <p:sp>
        <p:nvSpPr>
          <p:cNvPr id="5" name="Footer Placeholder 4"/>
          <p:cNvSpPr>
            <a:spLocks noGrp="1"/>
          </p:cNvSpPr>
          <p:nvPr>
            <p:ph type="ftr" sz="quarter" idx="11"/>
          </p:nvPr>
        </p:nvSpPr>
        <p:spPr/>
        <p:txBody>
          <a:bodyPr/>
          <a:lstStyle/>
          <a:p>
            <a:r>
              <a:rPr lang="en-US" dirty="0" smtClean="0"/>
              <a:t>KNH-</a:t>
            </a:r>
            <a:r>
              <a:rPr lang="en-US" dirty="0" err="1" smtClean="0"/>
              <a:t>UoN</a:t>
            </a:r>
            <a:r>
              <a:rPr lang="en-US" dirty="0" smtClean="0"/>
              <a:t> Medico-legal Issues in Health Symposium</a:t>
            </a:r>
            <a:endParaRPr lang="en-US" dirty="0"/>
          </a:p>
        </p:txBody>
      </p:sp>
    </p:spTree>
    <p:extLst>
      <p:ext uri="{BB962C8B-B14F-4D97-AF65-F5344CB8AC3E}">
        <p14:creationId xmlns:p14="http://schemas.microsoft.com/office/powerpoint/2010/main" val="44114546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GB" smtClean="0"/>
              <a:t>08/12/17</a:t>
            </a:r>
            <a:endParaRPr lang="en-US" dirty="0"/>
          </a:p>
        </p:txBody>
      </p:sp>
      <p:sp>
        <p:nvSpPr>
          <p:cNvPr id="5" name="Footer Placeholder 4"/>
          <p:cNvSpPr>
            <a:spLocks noGrp="1"/>
          </p:cNvSpPr>
          <p:nvPr>
            <p:ph type="ftr" sz="quarter" idx="11"/>
          </p:nvPr>
        </p:nvSpPr>
        <p:spPr/>
        <p:txBody>
          <a:bodyPr/>
          <a:lstStyle/>
          <a:p>
            <a:r>
              <a:rPr lang="en-US" smtClean="0"/>
              <a:t>KNH-UoN Medico-legal Issues in Health Symposium</a:t>
            </a:r>
            <a:endParaRPr 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18957" y="0"/>
            <a:ext cx="9148803" cy="6858000"/>
          </a:xfrm>
          <a:prstGeom prst="rect">
            <a:avLst/>
          </a:prstGeom>
        </p:spPr>
      </p:pic>
    </p:spTree>
    <p:extLst>
      <p:ext uri="{BB962C8B-B14F-4D97-AF65-F5344CB8AC3E}">
        <p14:creationId xmlns:p14="http://schemas.microsoft.com/office/powerpoint/2010/main" val="25747269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524000" y="339213"/>
            <a:ext cx="10363200" cy="1334345"/>
          </a:xfrm>
        </p:spPr>
        <p:txBody>
          <a:bodyPr/>
          <a:lstStyle/>
          <a:p>
            <a:r>
              <a:rPr lang="en-US" b="1" dirty="0" smtClean="0"/>
              <a:t>Way Forward: More Care is not Better Care</a:t>
            </a:r>
            <a:endParaRPr lang="en-US" b="1" dirty="0"/>
          </a:p>
        </p:txBody>
      </p:sp>
      <p:sp>
        <p:nvSpPr>
          <p:cNvPr id="7" name="Content Placeholder 6"/>
          <p:cNvSpPr>
            <a:spLocks noGrp="1"/>
          </p:cNvSpPr>
          <p:nvPr>
            <p:ph idx="1"/>
          </p:nvPr>
        </p:nvSpPr>
        <p:spPr>
          <a:xfrm>
            <a:off x="1299411" y="1673558"/>
            <a:ext cx="10278073" cy="4574842"/>
          </a:xfrm>
        </p:spPr>
        <p:txBody>
          <a:bodyPr/>
          <a:lstStyle/>
          <a:p>
            <a:r>
              <a:rPr lang="en-US" sz="4000" dirty="0" smtClean="0"/>
              <a:t>Tests and treatments should not be carried out unnecessarily as they have associated harms that may lead to malpractice.</a:t>
            </a:r>
          </a:p>
          <a:p>
            <a:r>
              <a:rPr lang="en-US" sz="4000" dirty="0" smtClean="0"/>
              <a:t> </a:t>
            </a:r>
            <a:r>
              <a:rPr lang="en-US" sz="4000" dirty="0"/>
              <a:t>Health care providers  have a moral, legal, and ethical duty to ascertain that cost effective quality patient care is available to all patients at the lowest possible cost. </a:t>
            </a:r>
            <a:r>
              <a:rPr lang="en-US" sz="4000" dirty="0" smtClean="0"/>
              <a:t> </a:t>
            </a:r>
          </a:p>
          <a:p>
            <a:endParaRPr lang="en-US" sz="4000" dirty="0" smtClean="0"/>
          </a:p>
          <a:p>
            <a:endParaRPr lang="en-US" sz="4000" dirty="0"/>
          </a:p>
        </p:txBody>
      </p:sp>
      <p:sp>
        <p:nvSpPr>
          <p:cNvPr id="4" name="Date Placeholder 3"/>
          <p:cNvSpPr>
            <a:spLocks noGrp="1"/>
          </p:cNvSpPr>
          <p:nvPr>
            <p:ph type="dt" sz="half" idx="10"/>
          </p:nvPr>
        </p:nvSpPr>
        <p:spPr/>
        <p:txBody>
          <a:bodyPr/>
          <a:lstStyle/>
          <a:p>
            <a:r>
              <a:rPr lang="en-GB" smtClean="0"/>
              <a:t>08/12/17</a:t>
            </a:r>
            <a:endParaRPr lang="en-US" dirty="0"/>
          </a:p>
        </p:txBody>
      </p:sp>
      <p:sp>
        <p:nvSpPr>
          <p:cNvPr id="5" name="Footer Placeholder 4"/>
          <p:cNvSpPr>
            <a:spLocks noGrp="1"/>
          </p:cNvSpPr>
          <p:nvPr>
            <p:ph type="ftr" sz="quarter" idx="11"/>
          </p:nvPr>
        </p:nvSpPr>
        <p:spPr/>
        <p:txBody>
          <a:bodyPr/>
          <a:lstStyle/>
          <a:p>
            <a:r>
              <a:rPr lang="en-US" smtClean="0"/>
              <a:t>KNH-UoN Medico-legal Issues in Health Symposium</a:t>
            </a:r>
            <a:endParaRPr lang="en-US" dirty="0"/>
          </a:p>
        </p:txBody>
      </p:sp>
    </p:spTree>
    <p:extLst>
      <p:ext uri="{BB962C8B-B14F-4D97-AF65-F5344CB8AC3E}">
        <p14:creationId xmlns:p14="http://schemas.microsoft.com/office/powerpoint/2010/main" val="87961563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85802" y="191730"/>
            <a:ext cx="10788443" cy="1490720"/>
          </a:xfrm>
        </p:spPr>
        <p:txBody>
          <a:bodyPr>
            <a:noAutofit/>
          </a:bodyPr>
          <a:lstStyle/>
          <a:p>
            <a:r>
              <a:rPr lang="en-US" sz="4000" b="1" dirty="0" smtClean="0"/>
              <a:t>Way forward: Improve Patient </a:t>
            </a:r>
            <a:r>
              <a:rPr lang="en-US" sz="4000" b="1" dirty="0"/>
              <a:t>C</a:t>
            </a:r>
            <a:r>
              <a:rPr lang="en-US" sz="4000" b="1" dirty="0" smtClean="0"/>
              <a:t>entered Care</a:t>
            </a:r>
            <a:endParaRPr lang="en-US" sz="4000" b="1" dirty="0"/>
          </a:p>
        </p:txBody>
      </p:sp>
      <p:sp>
        <p:nvSpPr>
          <p:cNvPr id="3" name="Content Placeholder 2"/>
          <p:cNvSpPr>
            <a:spLocks noGrp="1"/>
          </p:cNvSpPr>
          <p:nvPr>
            <p:ph idx="1"/>
          </p:nvPr>
        </p:nvSpPr>
        <p:spPr>
          <a:xfrm>
            <a:off x="685803" y="2005263"/>
            <a:ext cx="10788442" cy="4080744"/>
          </a:xfrm>
        </p:spPr>
        <p:txBody>
          <a:bodyPr>
            <a:normAutofit fontScale="25000" lnSpcReduction="20000"/>
          </a:bodyPr>
          <a:lstStyle/>
          <a:p>
            <a:r>
              <a:rPr lang="en-US" sz="12800" dirty="0" smtClean="0"/>
              <a:t>Quality gains could arise from improved patient-doctor relationships that lead to fewer referrals and avoidance of risky procedures practiced in defensive </a:t>
            </a:r>
            <a:r>
              <a:rPr lang="en-US" sz="12800" dirty="0"/>
              <a:t>m</a:t>
            </a:r>
            <a:r>
              <a:rPr lang="en-US" sz="12800" dirty="0" smtClean="0"/>
              <a:t>edicine. </a:t>
            </a:r>
          </a:p>
          <a:p>
            <a:r>
              <a:rPr lang="en-US" sz="12800" dirty="0" smtClean="0"/>
              <a:t>The adoption of patient-centered care and biopsychosocial model of health care with its holistic approach builds trust and discourages </a:t>
            </a:r>
            <a:r>
              <a:rPr lang="en-US" sz="12800" dirty="0"/>
              <a:t>d</a:t>
            </a:r>
            <a:r>
              <a:rPr lang="en-US" sz="12800" dirty="0" smtClean="0"/>
              <a:t>efensive medicine. </a:t>
            </a:r>
          </a:p>
          <a:p>
            <a:r>
              <a:rPr lang="en-US" sz="12800" dirty="0" smtClean="0"/>
              <a:t>Conduct local research on defensive medicine and its effects on health care costs.</a:t>
            </a:r>
          </a:p>
          <a:p>
            <a:pPr marL="0" indent="0">
              <a:buNone/>
            </a:pPr>
            <a:r>
              <a:rPr lang="en-US" sz="14400" i="1" dirty="0" smtClean="0"/>
              <a:t>                                                              </a:t>
            </a:r>
            <a:r>
              <a:rPr lang="en-US" sz="11200" i="1" dirty="0" smtClean="0">
                <a:solidFill>
                  <a:srgbClr val="FFC000"/>
                </a:solidFill>
              </a:rPr>
              <a:t>Adwok </a:t>
            </a:r>
            <a:r>
              <a:rPr lang="en-US" sz="11200" i="1" dirty="0">
                <a:solidFill>
                  <a:srgbClr val="FFC000"/>
                </a:solidFill>
              </a:rPr>
              <a:t>&amp; Wolskee, </a:t>
            </a:r>
            <a:r>
              <a:rPr lang="en-US" sz="11200" i="1" dirty="0" smtClean="0">
                <a:solidFill>
                  <a:srgbClr val="FFC000"/>
                </a:solidFill>
              </a:rPr>
              <a:t>2012</a:t>
            </a:r>
            <a:endParaRPr lang="en-US" sz="14400" dirty="0" smtClean="0"/>
          </a:p>
        </p:txBody>
      </p:sp>
      <p:sp>
        <p:nvSpPr>
          <p:cNvPr id="4" name="Date Placeholder 3"/>
          <p:cNvSpPr>
            <a:spLocks noGrp="1"/>
          </p:cNvSpPr>
          <p:nvPr>
            <p:ph type="dt" sz="half" idx="10"/>
          </p:nvPr>
        </p:nvSpPr>
        <p:spPr/>
        <p:txBody>
          <a:bodyPr/>
          <a:lstStyle/>
          <a:p>
            <a:r>
              <a:rPr lang="en-GB" smtClean="0"/>
              <a:t>08/12/17</a:t>
            </a:r>
            <a:endParaRPr lang="en-US" dirty="0"/>
          </a:p>
        </p:txBody>
      </p:sp>
      <p:sp>
        <p:nvSpPr>
          <p:cNvPr id="5" name="Footer Placeholder 4"/>
          <p:cNvSpPr>
            <a:spLocks noGrp="1"/>
          </p:cNvSpPr>
          <p:nvPr>
            <p:ph type="ftr" sz="quarter" idx="11"/>
          </p:nvPr>
        </p:nvSpPr>
        <p:spPr/>
        <p:txBody>
          <a:bodyPr/>
          <a:lstStyle/>
          <a:p>
            <a:r>
              <a:rPr lang="en-US" dirty="0" smtClean="0"/>
              <a:t>KNH-</a:t>
            </a:r>
            <a:r>
              <a:rPr lang="en-US" dirty="0" err="1" smtClean="0"/>
              <a:t>UoN</a:t>
            </a:r>
            <a:r>
              <a:rPr lang="en-US" dirty="0" smtClean="0"/>
              <a:t> Medico-legal Issues in Health Symposium</a:t>
            </a:r>
            <a:endParaRPr lang="en-US" dirty="0"/>
          </a:p>
        </p:txBody>
      </p:sp>
    </p:spTree>
    <p:extLst>
      <p:ext uri="{BB962C8B-B14F-4D97-AF65-F5344CB8AC3E}">
        <p14:creationId xmlns:p14="http://schemas.microsoft.com/office/powerpoint/2010/main" val="75707433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GB" smtClean="0"/>
              <a:t>08/12/17</a:t>
            </a:r>
            <a:endParaRPr lang="en-US" dirty="0"/>
          </a:p>
        </p:txBody>
      </p:sp>
      <p:sp>
        <p:nvSpPr>
          <p:cNvPr id="5" name="Footer Placeholder 4"/>
          <p:cNvSpPr>
            <a:spLocks noGrp="1"/>
          </p:cNvSpPr>
          <p:nvPr>
            <p:ph type="ftr" sz="quarter" idx="11"/>
          </p:nvPr>
        </p:nvSpPr>
        <p:spPr/>
        <p:txBody>
          <a:bodyPr/>
          <a:lstStyle/>
          <a:p>
            <a:r>
              <a:rPr lang="en-US" smtClean="0"/>
              <a:t>KNH-UoN Medico-legal Issues in Health Symposium</a:t>
            </a:r>
            <a:endParaRPr lang="en-US"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0700" y="-38100"/>
            <a:ext cx="8267700" cy="6858000"/>
          </a:xfrm>
          <a:prstGeom prst="rect">
            <a:avLst/>
          </a:prstGeom>
        </p:spPr>
      </p:pic>
    </p:spTree>
    <p:extLst>
      <p:ext uri="{BB962C8B-B14F-4D97-AF65-F5344CB8AC3E}">
        <p14:creationId xmlns:p14="http://schemas.microsoft.com/office/powerpoint/2010/main" val="15402215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524000" y="609599"/>
            <a:ext cx="10363200" cy="5149517"/>
          </a:xfrm>
        </p:spPr>
        <p:txBody>
          <a:bodyPr/>
          <a:lstStyle/>
          <a:p>
            <a:r>
              <a:rPr lang="en-US" sz="13800" b="1" dirty="0" smtClean="0"/>
              <a:t>Thank you.</a:t>
            </a:r>
            <a:endParaRPr lang="en-US" sz="16600" b="1" dirty="0"/>
          </a:p>
        </p:txBody>
      </p:sp>
      <p:sp>
        <p:nvSpPr>
          <p:cNvPr id="4" name="Date Placeholder 3"/>
          <p:cNvSpPr>
            <a:spLocks noGrp="1"/>
          </p:cNvSpPr>
          <p:nvPr>
            <p:ph type="dt" sz="half" idx="10"/>
          </p:nvPr>
        </p:nvSpPr>
        <p:spPr/>
        <p:txBody>
          <a:bodyPr/>
          <a:lstStyle/>
          <a:p>
            <a:r>
              <a:rPr lang="en-GB" smtClean="0"/>
              <a:t>08/12/17</a:t>
            </a:r>
            <a:endParaRPr lang="en-US" dirty="0"/>
          </a:p>
        </p:txBody>
      </p:sp>
      <p:sp>
        <p:nvSpPr>
          <p:cNvPr id="5" name="Footer Placeholder 4"/>
          <p:cNvSpPr>
            <a:spLocks noGrp="1"/>
          </p:cNvSpPr>
          <p:nvPr>
            <p:ph type="ftr" sz="quarter" idx="11"/>
          </p:nvPr>
        </p:nvSpPr>
        <p:spPr/>
        <p:txBody>
          <a:bodyPr/>
          <a:lstStyle/>
          <a:p>
            <a:r>
              <a:rPr lang="en-US" smtClean="0"/>
              <a:t>KNH-UoN Medico-legal Issues in Health Symposium</a:t>
            </a:r>
            <a:endParaRPr lang="en-US" dirty="0"/>
          </a:p>
        </p:txBody>
      </p:sp>
    </p:spTree>
    <p:extLst>
      <p:ext uri="{BB962C8B-B14F-4D97-AF65-F5344CB8AC3E}">
        <p14:creationId xmlns:p14="http://schemas.microsoft.com/office/powerpoint/2010/main" val="11328741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304800"/>
            <a:ext cx="10363200" cy="1138989"/>
          </a:xfrm>
        </p:spPr>
        <p:txBody>
          <a:bodyPr>
            <a:noAutofit/>
          </a:bodyPr>
          <a:lstStyle/>
          <a:p>
            <a:r>
              <a:rPr lang="en-US" sz="8800" b="1" dirty="0" smtClean="0"/>
              <a:t>Background</a:t>
            </a:r>
            <a:endParaRPr lang="en-US" sz="8800" b="1" dirty="0"/>
          </a:p>
        </p:txBody>
      </p:sp>
      <p:sp>
        <p:nvSpPr>
          <p:cNvPr id="3" name="Content Placeholder 2"/>
          <p:cNvSpPr>
            <a:spLocks noGrp="1"/>
          </p:cNvSpPr>
          <p:nvPr>
            <p:ph idx="1"/>
          </p:nvPr>
        </p:nvSpPr>
        <p:spPr>
          <a:xfrm>
            <a:off x="1559984" y="1620253"/>
            <a:ext cx="10162324" cy="4440821"/>
          </a:xfrm>
        </p:spPr>
        <p:txBody>
          <a:bodyPr>
            <a:normAutofit fontScale="92500"/>
          </a:bodyPr>
          <a:lstStyle/>
          <a:p>
            <a:pPr defTabSz="914377">
              <a:spcAft>
                <a:spcPts val="0"/>
              </a:spcAft>
              <a:buClrTx/>
              <a:buSzTx/>
              <a:buFont typeface="Wingdings" charset="2"/>
              <a:buChar char="§"/>
              <a:defRPr/>
            </a:pPr>
            <a:r>
              <a:rPr lang="en-GB" sz="2800" dirty="0" smtClean="0"/>
              <a:t>Changes in the </a:t>
            </a:r>
            <a:r>
              <a:rPr lang="en-GB" sz="2800" dirty="0"/>
              <a:t>medico-legal </a:t>
            </a:r>
            <a:r>
              <a:rPr lang="en-GB" sz="2800" dirty="0" smtClean="0"/>
              <a:t>landscape with increasing incidents of litigation  </a:t>
            </a:r>
            <a:r>
              <a:rPr lang="en-GB" sz="2800" dirty="0"/>
              <a:t>have made </a:t>
            </a:r>
            <a:r>
              <a:rPr lang="en-GB" sz="2800" dirty="0" smtClean="0"/>
              <a:t>doctors wary </a:t>
            </a:r>
            <a:r>
              <a:rPr lang="en-GB" sz="2800" dirty="0"/>
              <a:t>of the amount, quality, and type of treatment they </a:t>
            </a:r>
            <a:r>
              <a:rPr lang="en-GB" sz="2800" dirty="0" smtClean="0"/>
              <a:t>offer.</a:t>
            </a:r>
          </a:p>
          <a:p>
            <a:pPr defTabSz="914377">
              <a:spcAft>
                <a:spcPts val="0"/>
              </a:spcAft>
              <a:buClrTx/>
              <a:buSzTx/>
              <a:buFont typeface="Wingdings" charset="2"/>
              <a:buChar char="§"/>
              <a:defRPr/>
            </a:pPr>
            <a:r>
              <a:rPr lang="en-GB" sz="2800" dirty="0" smtClean="0"/>
              <a:t>Patients</a:t>
            </a:r>
            <a:r>
              <a:rPr lang="en-GB" sz="2800" dirty="0"/>
              <a:t>’ expectations have risen with the improvement in delivering quality medical interventions and they have developed a tendency to sue their doctor when the doctor delivers care they presume to be less than perfect.</a:t>
            </a:r>
            <a:r>
              <a:rPr lang="en-US" sz="2800" dirty="0"/>
              <a:t>  </a:t>
            </a:r>
          </a:p>
          <a:p>
            <a:pPr defTabSz="914377">
              <a:spcAft>
                <a:spcPts val="0"/>
              </a:spcAft>
              <a:buClrTx/>
              <a:buSzTx/>
              <a:buFont typeface="Wingdings" charset="2"/>
              <a:buChar char="§"/>
              <a:defRPr/>
            </a:pPr>
            <a:r>
              <a:rPr lang="en-US" sz="2800" dirty="0" smtClean="0"/>
              <a:t>A number of clinical and non-clinical factors affect the scope of defensive medicine practiced by doctors.                                                                                                        </a:t>
            </a:r>
            <a:endParaRPr lang="en-GB" sz="2800" i="1" dirty="0" smtClean="0">
              <a:solidFill>
                <a:srgbClr val="FFC000"/>
              </a:solidFill>
            </a:endParaRPr>
          </a:p>
          <a:p>
            <a:pPr marL="0" indent="0" defTabSz="914377">
              <a:spcAft>
                <a:spcPts val="0"/>
              </a:spcAft>
              <a:buClrTx/>
              <a:buSzTx/>
              <a:buNone/>
              <a:defRPr/>
            </a:pPr>
            <a:r>
              <a:rPr lang="en-GB" sz="2800" i="1" dirty="0" smtClean="0">
                <a:solidFill>
                  <a:srgbClr val="FFC000"/>
                </a:solidFill>
              </a:rPr>
              <a:t>                                                          Adwok, 2013; Rutsohn </a:t>
            </a:r>
            <a:r>
              <a:rPr lang="en-GB" sz="2800" i="1" dirty="0">
                <a:solidFill>
                  <a:srgbClr val="FFC000"/>
                </a:solidFill>
              </a:rPr>
              <a:t>&amp; Sikula, 2007</a:t>
            </a:r>
            <a:endParaRPr lang="en-US" i="1" dirty="0" smtClean="0">
              <a:solidFill>
                <a:srgbClr val="FFC000"/>
              </a:solidFill>
            </a:endParaRPr>
          </a:p>
        </p:txBody>
      </p:sp>
      <p:sp>
        <p:nvSpPr>
          <p:cNvPr id="4" name="Date Placeholder 3"/>
          <p:cNvSpPr>
            <a:spLocks noGrp="1"/>
          </p:cNvSpPr>
          <p:nvPr>
            <p:ph type="dt" sz="half" idx="10"/>
          </p:nvPr>
        </p:nvSpPr>
        <p:spPr/>
        <p:txBody>
          <a:bodyPr/>
          <a:lstStyle/>
          <a:p>
            <a:r>
              <a:rPr lang="en-GB" smtClean="0"/>
              <a:t>08/12/17</a:t>
            </a:r>
            <a:endParaRPr lang="en-US" dirty="0"/>
          </a:p>
        </p:txBody>
      </p:sp>
      <p:sp>
        <p:nvSpPr>
          <p:cNvPr id="5" name="Footer Placeholder 4"/>
          <p:cNvSpPr>
            <a:spLocks noGrp="1"/>
          </p:cNvSpPr>
          <p:nvPr>
            <p:ph type="ftr" sz="quarter" idx="11"/>
          </p:nvPr>
        </p:nvSpPr>
        <p:spPr/>
        <p:txBody>
          <a:bodyPr/>
          <a:lstStyle/>
          <a:p>
            <a:r>
              <a:rPr lang="en-US" smtClean="0"/>
              <a:t>KNH-UoN Medico-legal Issues in Health Symposium</a:t>
            </a:r>
            <a:endParaRPr lang="en-US" dirty="0"/>
          </a:p>
        </p:txBody>
      </p:sp>
    </p:spTree>
    <p:extLst>
      <p:ext uri="{BB962C8B-B14F-4D97-AF65-F5344CB8AC3E}">
        <p14:creationId xmlns:p14="http://schemas.microsoft.com/office/powerpoint/2010/main" val="15484058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520261"/>
            <a:ext cx="9259614" cy="1213945"/>
          </a:xfrm>
        </p:spPr>
        <p:txBody>
          <a:bodyPr>
            <a:noAutofit/>
          </a:bodyPr>
          <a:lstStyle/>
          <a:p>
            <a:r>
              <a:rPr lang="en-GB" sz="4000" b="1" dirty="0" smtClean="0">
                <a:solidFill>
                  <a:srgbClr val="FFC000"/>
                </a:solidFill>
              </a:rPr>
              <a:t>Clinical Factors Affecting the Scope of Defensive Medicine</a:t>
            </a:r>
            <a:endParaRPr lang="en-GB" sz="4000" b="1" dirty="0">
              <a:solidFill>
                <a:srgbClr val="FFC000"/>
              </a:solidFill>
            </a:endParaRPr>
          </a:p>
        </p:txBody>
      </p:sp>
      <p:sp>
        <p:nvSpPr>
          <p:cNvPr id="3" name="Content Placeholder 2"/>
          <p:cNvSpPr>
            <a:spLocks noGrp="1"/>
          </p:cNvSpPr>
          <p:nvPr>
            <p:ph idx="1"/>
          </p:nvPr>
        </p:nvSpPr>
        <p:spPr>
          <a:xfrm>
            <a:off x="1559984" y="1860331"/>
            <a:ext cx="9223630" cy="4270647"/>
          </a:xfrm>
        </p:spPr>
        <p:txBody>
          <a:bodyPr>
            <a:noAutofit/>
          </a:bodyPr>
          <a:lstStyle/>
          <a:p>
            <a:pPr lvl="1"/>
            <a:r>
              <a:rPr lang="en-US" sz="4000" dirty="0" smtClean="0">
                <a:effectLst/>
              </a:rPr>
              <a:t>Patient symptoms</a:t>
            </a:r>
          </a:p>
          <a:p>
            <a:pPr lvl="1"/>
            <a:r>
              <a:rPr lang="en-US" sz="4000" dirty="0">
                <a:effectLst/>
              </a:rPr>
              <a:t>S</a:t>
            </a:r>
            <a:r>
              <a:rPr lang="en-US" sz="4000" dirty="0" smtClean="0">
                <a:effectLst/>
              </a:rPr>
              <a:t>eriousness </a:t>
            </a:r>
            <a:r>
              <a:rPr lang="en-US" sz="4000" dirty="0">
                <a:effectLst/>
              </a:rPr>
              <a:t>of the suspected </a:t>
            </a:r>
            <a:r>
              <a:rPr lang="en-US" sz="4000" dirty="0" smtClean="0">
                <a:effectLst/>
              </a:rPr>
              <a:t>disease</a:t>
            </a:r>
          </a:p>
          <a:p>
            <a:pPr lvl="1"/>
            <a:r>
              <a:rPr lang="en-US" sz="4000" dirty="0">
                <a:effectLst/>
              </a:rPr>
              <a:t>D</a:t>
            </a:r>
            <a:r>
              <a:rPr lang="en-US" sz="4000" dirty="0" smtClean="0">
                <a:effectLst/>
              </a:rPr>
              <a:t>egree </a:t>
            </a:r>
            <a:r>
              <a:rPr lang="en-US" sz="4000" dirty="0">
                <a:effectLst/>
              </a:rPr>
              <a:t>of certainty about </a:t>
            </a:r>
            <a:r>
              <a:rPr lang="en-US" sz="4000" dirty="0" smtClean="0">
                <a:effectLst/>
              </a:rPr>
              <a:t>diagnosis</a:t>
            </a:r>
          </a:p>
          <a:p>
            <a:pPr lvl="1"/>
            <a:r>
              <a:rPr lang="en-US" sz="4000" dirty="0">
                <a:effectLst/>
              </a:rPr>
              <a:t>A</a:t>
            </a:r>
            <a:r>
              <a:rPr lang="en-US" sz="4000" dirty="0" smtClean="0">
                <a:effectLst/>
              </a:rPr>
              <a:t>ccuracy </a:t>
            </a:r>
            <a:r>
              <a:rPr lang="en-US" sz="4000" dirty="0">
                <a:effectLst/>
              </a:rPr>
              <a:t>of the available diagnostic </a:t>
            </a:r>
            <a:r>
              <a:rPr lang="en-US" sz="4000" dirty="0" smtClean="0">
                <a:effectLst/>
              </a:rPr>
              <a:t>tests</a:t>
            </a:r>
          </a:p>
          <a:p>
            <a:pPr lvl="1"/>
            <a:r>
              <a:rPr lang="en-US" sz="4000" dirty="0">
                <a:effectLst/>
              </a:rPr>
              <a:t>R</a:t>
            </a:r>
            <a:r>
              <a:rPr lang="en-US" sz="4000" dirty="0" smtClean="0">
                <a:effectLst/>
              </a:rPr>
              <a:t>isks </a:t>
            </a:r>
            <a:r>
              <a:rPr lang="en-US" sz="4000" dirty="0">
                <a:effectLst/>
              </a:rPr>
              <a:t>and benefits of </a:t>
            </a:r>
            <a:r>
              <a:rPr lang="en-US" sz="4000" dirty="0" smtClean="0">
                <a:effectLst/>
              </a:rPr>
              <a:t>treatment </a:t>
            </a:r>
            <a:endParaRPr lang="en-US" sz="4000" dirty="0"/>
          </a:p>
          <a:p>
            <a:pPr lvl="1"/>
            <a:endParaRPr lang="en-GB" dirty="0" smtClean="0"/>
          </a:p>
        </p:txBody>
      </p:sp>
      <p:sp>
        <p:nvSpPr>
          <p:cNvPr id="4" name="Date Placeholder 3"/>
          <p:cNvSpPr>
            <a:spLocks noGrp="1"/>
          </p:cNvSpPr>
          <p:nvPr>
            <p:ph type="dt" sz="half" idx="10"/>
          </p:nvPr>
        </p:nvSpPr>
        <p:spPr/>
        <p:txBody>
          <a:bodyPr/>
          <a:lstStyle/>
          <a:p>
            <a:r>
              <a:rPr lang="en-GB" smtClean="0"/>
              <a:t>08/12/17</a:t>
            </a:r>
            <a:endParaRPr lang="en-US" dirty="0"/>
          </a:p>
        </p:txBody>
      </p:sp>
      <p:sp>
        <p:nvSpPr>
          <p:cNvPr id="5" name="Footer Placeholder 4"/>
          <p:cNvSpPr>
            <a:spLocks noGrp="1"/>
          </p:cNvSpPr>
          <p:nvPr>
            <p:ph type="ftr" sz="quarter" idx="11"/>
          </p:nvPr>
        </p:nvSpPr>
        <p:spPr/>
        <p:txBody>
          <a:bodyPr/>
          <a:lstStyle/>
          <a:p>
            <a:r>
              <a:rPr lang="en-US" smtClean="0"/>
              <a:t>KNH-UoN Medico-legal Issues in Health Symposium</a:t>
            </a:r>
            <a:endParaRPr lang="en-US" dirty="0"/>
          </a:p>
        </p:txBody>
      </p:sp>
    </p:spTree>
    <p:extLst>
      <p:ext uri="{BB962C8B-B14F-4D97-AF65-F5344CB8AC3E}">
        <p14:creationId xmlns:p14="http://schemas.microsoft.com/office/powerpoint/2010/main" val="17095960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425668"/>
            <a:ext cx="9180786" cy="1182415"/>
          </a:xfrm>
        </p:spPr>
        <p:txBody>
          <a:bodyPr/>
          <a:lstStyle/>
          <a:p>
            <a:r>
              <a:rPr lang="en-US" b="1" dirty="0" smtClean="0"/>
              <a:t>Non-clinical Factors Affecting Scope of Defensive Medicine</a:t>
            </a:r>
            <a:endParaRPr lang="en-US" b="1" dirty="0"/>
          </a:p>
        </p:txBody>
      </p:sp>
      <p:sp>
        <p:nvSpPr>
          <p:cNvPr id="3" name="Content Placeholder 2"/>
          <p:cNvSpPr>
            <a:spLocks noGrp="1"/>
          </p:cNvSpPr>
          <p:nvPr>
            <p:ph idx="1"/>
          </p:nvPr>
        </p:nvSpPr>
        <p:spPr>
          <a:xfrm>
            <a:off x="1135117" y="1876097"/>
            <a:ext cx="9758855" cy="4372303"/>
          </a:xfrm>
        </p:spPr>
        <p:txBody>
          <a:bodyPr/>
          <a:lstStyle/>
          <a:p>
            <a:r>
              <a:rPr lang="en-US" sz="2800" dirty="0" smtClean="0">
                <a:effectLst/>
              </a:rPr>
              <a:t>Availability </a:t>
            </a:r>
            <a:r>
              <a:rPr lang="en-US" sz="2800" dirty="0">
                <a:effectLst/>
              </a:rPr>
              <a:t>of </a:t>
            </a:r>
            <a:r>
              <a:rPr lang="en-US" sz="2800" dirty="0" smtClean="0">
                <a:effectLst/>
              </a:rPr>
              <a:t>technology</a:t>
            </a:r>
          </a:p>
          <a:p>
            <a:r>
              <a:rPr lang="en-US" sz="2800" dirty="0" smtClean="0">
                <a:effectLst/>
              </a:rPr>
              <a:t>The doctor’s </a:t>
            </a:r>
            <a:r>
              <a:rPr lang="en-US" sz="2800" dirty="0">
                <a:effectLst/>
              </a:rPr>
              <a:t>specialty and </a:t>
            </a:r>
            <a:r>
              <a:rPr lang="en-US" sz="2800" dirty="0" smtClean="0">
                <a:effectLst/>
              </a:rPr>
              <a:t>training</a:t>
            </a:r>
            <a:endParaRPr lang="en-US" sz="2800" dirty="0">
              <a:effectLst/>
            </a:endParaRPr>
          </a:p>
          <a:p>
            <a:r>
              <a:rPr lang="en-US" sz="2800" dirty="0">
                <a:effectLst/>
              </a:rPr>
              <a:t>P</a:t>
            </a:r>
            <a:r>
              <a:rPr lang="en-US" sz="2800" dirty="0" smtClean="0">
                <a:effectLst/>
              </a:rPr>
              <a:t>ractice </a:t>
            </a:r>
            <a:r>
              <a:rPr lang="en-US" sz="2800" dirty="0">
                <a:effectLst/>
              </a:rPr>
              <a:t>organization (solo, group, </a:t>
            </a:r>
            <a:r>
              <a:rPr lang="en-US" sz="2800" dirty="0" smtClean="0">
                <a:effectLst/>
              </a:rPr>
              <a:t>hospital-based)</a:t>
            </a:r>
          </a:p>
          <a:p>
            <a:r>
              <a:rPr lang="en-US" sz="2800" dirty="0" smtClean="0">
                <a:effectLst/>
              </a:rPr>
              <a:t>Familiarity </a:t>
            </a:r>
            <a:r>
              <a:rPr lang="en-US" sz="2800" dirty="0">
                <a:effectLst/>
              </a:rPr>
              <a:t>with the </a:t>
            </a:r>
            <a:r>
              <a:rPr lang="en-US" sz="2800" dirty="0" smtClean="0">
                <a:effectLst/>
              </a:rPr>
              <a:t>patient</a:t>
            </a:r>
          </a:p>
          <a:p>
            <a:r>
              <a:rPr lang="en-US" sz="2800" dirty="0" smtClean="0">
                <a:effectLst/>
              </a:rPr>
              <a:t>Awareness </a:t>
            </a:r>
            <a:r>
              <a:rPr lang="en-US" sz="2800" dirty="0">
                <a:effectLst/>
              </a:rPr>
              <a:t>of and </a:t>
            </a:r>
            <a:r>
              <a:rPr lang="en-US" sz="2800" dirty="0" smtClean="0">
                <a:effectLst/>
              </a:rPr>
              <a:t>sensitivity </a:t>
            </a:r>
            <a:r>
              <a:rPr lang="en-US" sz="2800" dirty="0">
                <a:effectLst/>
              </a:rPr>
              <a:t>to test </a:t>
            </a:r>
            <a:r>
              <a:rPr lang="en-US" sz="2800" dirty="0" smtClean="0">
                <a:effectLst/>
              </a:rPr>
              <a:t>costs</a:t>
            </a:r>
          </a:p>
          <a:p>
            <a:r>
              <a:rPr lang="en-US" sz="2800" dirty="0" smtClean="0">
                <a:effectLst/>
              </a:rPr>
              <a:t>Financial incentives</a:t>
            </a:r>
          </a:p>
          <a:p>
            <a:r>
              <a:rPr lang="en-US" sz="2800" dirty="0" smtClean="0">
                <a:effectLst/>
              </a:rPr>
              <a:t>Patient expectations</a:t>
            </a:r>
          </a:p>
          <a:p>
            <a:r>
              <a:rPr lang="en-US" sz="2800" dirty="0" smtClean="0">
                <a:effectLst/>
              </a:rPr>
              <a:t>Insurance </a:t>
            </a:r>
            <a:r>
              <a:rPr lang="en-US" sz="2800" dirty="0">
                <a:effectLst/>
              </a:rPr>
              <a:t>status of the </a:t>
            </a:r>
            <a:r>
              <a:rPr lang="en-US" sz="2800" dirty="0" smtClean="0">
                <a:effectLst/>
              </a:rPr>
              <a:t>patient</a:t>
            </a:r>
            <a:endParaRPr lang="en-US" sz="2800" dirty="0"/>
          </a:p>
          <a:p>
            <a:endParaRPr lang="en-US" dirty="0"/>
          </a:p>
        </p:txBody>
      </p:sp>
      <p:sp>
        <p:nvSpPr>
          <p:cNvPr id="4" name="Date Placeholder 3"/>
          <p:cNvSpPr>
            <a:spLocks noGrp="1"/>
          </p:cNvSpPr>
          <p:nvPr>
            <p:ph type="dt" sz="half" idx="10"/>
          </p:nvPr>
        </p:nvSpPr>
        <p:spPr/>
        <p:txBody>
          <a:bodyPr/>
          <a:lstStyle/>
          <a:p>
            <a:r>
              <a:rPr lang="en-GB" smtClean="0"/>
              <a:t>08/12/17</a:t>
            </a:r>
            <a:endParaRPr lang="en-US" dirty="0"/>
          </a:p>
        </p:txBody>
      </p:sp>
      <p:sp>
        <p:nvSpPr>
          <p:cNvPr id="5" name="Footer Placeholder 4"/>
          <p:cNvSpPr>
            <a:spLocks noGrp="1"/>
          </p:cNvSpPr>
          <p:nvPr>
            <p:ph type="ftr" sz="quarter" idx="11"/>
          </p:nvPr>
        </p:nvSpPr>
        <p:spPr/>
        <p:txBody>
          <a:bodyPr/>
          <a:lstStyle/>
          <a:p>
            <a:r>
              <a:rPr lang="en-US" smtClean="0"/>
              <a:t>KNH-UoN Medico-legal Issues in Health Symposium</a:t>
            </a:r>
            <a:endParaRPr lang="en-US" dirty="0"/>
          </a:p>
        </p:txBody>
      </p:sp>
    </p:spTree>
    <p:extLst>
      <p:ext uri="{BB962C8B-B14F-4D97-AF65-F5344CB8AC3E}">
        <p14:creationId xmlns:p14="http://schemas.microsoft.com/office/powerpoint/2010/main" val="12768274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187356" y="147485"/>
            <a:ext cx="9629871" cy="929148"/>
          </a:xfrm>
        </p:spPr>
        <p:txBody>
          <a:bodyPr>
            <a:normAutofit/>
          </a:bodyPr>
          <a:lstStyle/>
          <a:p>
            <a:r>
              <a:rPr lang="en-US" sz="5400" b="1" dirty="0" smtClean="0"/>
              <a:t>Scope of Defensive Medicine</a:t>
            </a:r>
            <a:endParaRPr lang="en-US" sz="5400" b="1" dirty="0"/>
          </a:p>
        </p:txBody>
      </p:sp>
      <p:sp>
        <p:nvSpPr>
          <p:cNvPr id="3" name="Content Placeholder 2"/>
          <p:cNvSpPr>
            <a:spLocks noGrp="1"/>
          </p:cNvSpPr>
          <p:nvPr>
            <p:ph idx="1"/>
          </p:nvPr>
        </p:nvSpPr>
        <p:spPr>
          <a:xfrm>
            <a:off x="1187356" y="1076633"/>
            <a:ext cx="10044752" cy="5171768"/>
          </a:xfrm>
        </p:spPr>
        <p:txBody>
          <a:bodyPr>
            <a:noAutofit/>
          </a:bodyPr>
          <a:lstStyle/>
          <a:p>
            <a:r>
              <a:rPr lang="en-US" sz="2400" dirty="0" smtClean="0"/>
              <a:t>Hospitals and other stake holders know or suspect that many </a:t>
            </a:r>
            <a:r>
              <a:rPr lang="en-US" sz="2400" dirty="0"/>
              <a:t>doctors change their clinical behavior as a response to the threat of malpractice liability. </a:t>
            </a:r>
          </a:p>
          <a:p>
            <a:r>
              <a:rPr lang="en-US" sz="2400" dirty="0"/>
              <a:t>The magnitude of the problem became evident </a:t>
            </a:r>
            <a:r>
              <a:rPr lang="en-US" sz="2400" dirty="0" smtClean="0"/>
              <a:t>about a decade ago in </a:t>
            </a:r>
            <a:r>
              <a:rPr lang="en-US" sz="2400" dirty="0"/>
              <a:t>a survey research study  among </a:t>
            </a:r>
            <a:r>
              <a:rPr lang="en-US" sz="2400" dirty="0" smtClean="0"/>
              <a:t>Pennsylvania </a:t>
            </a:r>
            <a:r>
              <a:rPr lang="en-US" sz="2400" dirty="0"/>
              <a:t>doctors in 6 medical specialties at high risk of </a:t>
            </a:r>
            <a:r>
              <a:rPr lang="en-US" sz="2400" dirty="0" smtClean="0"/>
              <a:t>litigation: </a:t>
            </a:r>
            <a:endParaRPr lang="en-US" sz="2400" dirty="0"/>
          </a:p>
          <a:p>
            <a:pPr lvl="1"/>
            <a:r>
              <a:rPr lang="en-US" sz="2400" dirty="0"/>
              <a:t>Emergency Medicine, </a:t>
            </a:r>
          </a:p>
          <a:p>
            <a:pPr lvl="1"/>
            <a:r>
              <a:rPr lang="en-US" sz="2400" dirty="0"/>
              <a:t>General Surgery, </a:t>
            </a:r>
          </a:p>
          <a:p>
            <a:pPr lvl="1"/>
            <a:r>
              <a:rPr lang="en-US" sz="2400" dirty="0"/>
              <a:t>Orthopedic Surgery, </a:t>
            </a:r>
          </a:p>
          <a:p>
            <a:pPr lvl="1"/>
            <a:r>
              <a:rPr lang="en-US" sz="2400" dirty="0"/>
              <a:t>Neurosurgery,</a:t>
            </a:r>
          </a:p>
          <a:p>
            <a:pPr lvl="1"/>
            <a:r>
              <a:rPr lang="en-US" sz="2400" dirty="0"/>
              <a:t> Obstetrics/Gynecology, </a:t>
            </a:r>
          </a:p>
          <a:p>
            <a:pPr lvl="1"/>
            <a:r>
              <a:rPr lang="en-US" sz="2400" dirty="0" smtClean="0"/>
              <a:t>Radiology</a:t>
            </a:r>
          </a:p>
          <a:p>
            <a:pPr marL="457200" lvl="1" indent="0">
              <a:buNone/>
            </a:pPr>
            <a:r>
              <a:rPr lang="en-US" sz="2400" dirty="0" smtClean="0"/>
              <a:t>                                 </a:t>
            </a:r>
            <a:r>
              <a:rPr lang="en-US" sz="1800" dirty="0" smtClean="0"/>
              <a:t>                </a:t>
            </a:r>
            <a:r>
              <a:rPr lang="en-US" sz="1100" dirty="0" smtClean="0"/>
              <a:t>         </a:t>
            </a:r>
            <a:r>
              <a:rPr lang="en-US" sz="1200" dirty="0" smtClean="0"/>
              <a:t>                   </a:t>
            </a:r>
            <a:r>
              <a:rPr lang="en-US" sz="2400" i="1" dirty="0" smtClean="0">
                <a:solidFill>
                  <a:srgbClr val="FFC000"/>
                </a:solidFill>
              </a:rPr>
              <a:t>Reisch et al., 2015; Studdert et al., 2005</a:t>
            </a:r>
            <a:endParaRPr lang="en-US" sz="1800" i="1" dirty="0">
              <a:solidFill>
                <a:srgbClr val="FFC000"/>
              </a:solidFill>
            </a:endParaRPr>
          </a:p>
        </p:txBody>
      </p:sp>
      <p:sp>
        <p:nvSpPr>
          <p:cNvPr id="4" name="Date Placeholder 3"/>
          <p:cNvSpPr>
            <a:spLocks noGrp="1"/>
          </p:cNvSpPr>
          <p:nvPr>
            <p:ph type="dt" sz="half" idx="10"/>
          </p:nvPr>
        </p:nvSpPr>
        <p:spPr/>
        <p:txBody>
          <a:bodyPr/>
          <a:lstStyle/>
          <a:p>
            <a:r>
              <a:rPr lang="en-GB" smtClean="0"/>
              <a:t>08/12/17</a:t>
            </a:r>
            <a:endParaRPr lang="en-US" dirty="0"/>
          </a:p>
        </p:txBody>
      </p:sp>
      <p:sp>
        <p:nvSpPr>
          <p:cNvPr id="5" name="Footer Placeholder 4"/>
          <p:cNvSpPr>
            <a:spLocks noGrp="1"/>
          </p:cNvSpPr>
          <p:nvPr>
            <p:ph type="ftr" sz="quarter" idx="11"/>
          </p:nvPr>
        </p:nvSpPr>
        <p:spPr/>
        <p:txBody>
          <a:bodyPr/>
          <a:lstStyle/>
          <a:p>
            <a:r>
              <a:rPr lang="en-US" smtClean="0"/>
              <a:t>KNH-UoN Medico-legal Issues in Health Symposium</a:t>
            </a:r>
            <a:endParaRPr lang="en-US" dirty="0"/>
          </a:p>
        </p:txBody>
      </p:sp>
    </p:spTree>
    <p:extLst>
      <p:ext uri="{BB962C8B-B14F-4D97-AF65-F5344CB8AC3E}">
        <p14:creationId xmlns:p14="http://schemas.microsoft.com/office/powerpoint/2010/main" val="17844302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85802" y="145475"/>
            <a:ext cx="10131425" cy="1288472"/>
          </a:xfrm>
        </p:spPr>
        <p:txBody>
          <a:bodyPr>
            <a:normAutofit/>
          </a:bodyPr>
          <a:lstStyle/>
          <a:p>
            <a:r>
              <a:rPr lang="en-US" sz="6000" b="1" dirty="0">
                <a:solidFill>
                  <a:srgbClr val="FFFF00"/>
                </a:solidFill>
              </a:rPr>
              <a:t>Survey</a:t>
            </a:r>
            <a:r>
              <a:rPr lang="en-US" sz="6000" dirty="0"/>
              <a:t> </a:t>
            </a:r>
            <a:r>
              <a:rPr lang="en-US" sz="6000" b="1" dirty="0">
                <a:solidFill>
                  <a:srgbClr val="FFFF00"/>
                </a:solidFill>
              </a:rPr>
              <a:t>Findings</a:t>
            </a:r>
          </a:p>
        </p:txBody>
      </p:sp>
      <p:sp>
        <p:nvSpPr>
          <p:cNvPr id="3" name="Content Placeholder 2"/>
          <p:cNvSpPr>
            <a:spLocks noGrp="1"/>
          </p:cNvSpPr>
          <p:nvPr>
            <p:ph idx="1"/>
          </p:nvPr>
        </p:nvSpPr>
        <p:spPr>
          <a:xfrm>
            <a:off x="685801" y="1433947"/>
            <a:ext cx="10806544" cy="4652954"/>
          </a:xfrm>
        </p:spPr>
        <p:txBody>
          <a:bodyPr>
            <a:noAutofit/>
          </a:bodyPr>
          <a:lstStyle/>
          <a:p>
            <a:r>
              <a:rPr lang="en-US" sz="3200" dirty="0"/>
              <a:t>Among the 824 doctors who completed the survey: </a:t>
            </a:r>
          </a:p>
          <a:p>
            <a:pPr lvl="1"/>
            <a:r>
              <a:rPr lang="en-US" sz="2800" dirty="0" smtClean="0"/>
              <a:t>43% reported </a:t>
            </a:r>
            <a:r>
              <a:rPr lang="en-US" sz="2800" dirty="0"/>
              <a:t>ordering tests and performing diagnostic procedures in clinically unnecessary </a:t>
            </a:r>
            <a:r>
              <a:rPr lang="en-US" sz="2800" dirty="0" smtClean="0"/>
              <a:t>circumstances.</a:t>
            </a:r>
            <a:endParaRPr lang="en-US" sz="2800" dirty="0"/>
          </a:p>
          <a:p>
            <a:pPr lvl="1"/>
            <a:r>
              <a:rPr lang="en-US" sz="2800" dirty="0"/>
              <a:t>More than 92% admitted avoiding patients and procedures deemed to be </a:t>
            </a:r>
            <a:r>
              <a:rPr lang="en-US" sz="2800" dirty="0" smtClean="0"/>
              <a:t>risky</a:t>
            </a:r>
            <a:r>
              <a:rPr lang="en-US" sz="2800" dirty="0"/>
              <a:t>.</a:t>
            </a:r>
          </a:p>
          <a:p>
            <a:pPr lvl="1"/>
            <a:r>
              <a:rPr lang="en-US" sz="2800" dirty="0"/>
              <a:t>About 42% reported restricting their practice in the last 3 years by avoiding procedures prone to complications and shunning patients perceived to be litigious.</a:t>
            </a:r>
          </a:p>
          <a:p>
            <a:pPr marL="457189" lvl="1" indent="0">
              <a:buNone/>
            </a:pPr>
            <a:r>
              <a:rPr lang="en-US" sz="2400" dirty="0"/>
              <a:t>                                                                                                   </a:t>
            </a:r>
            <a:r>
              <a:rPr lang="en-US" sz="2400" dirty="0" smtClean="0"/>
              <a:t>  </a:t>
            </a:r>
            <a:r>
              <a:rPr lang="en-US" sz="2400" i="1" dirty="0" smtClean="0">
                <a:solidFill>
                  <a:srgbClr val="FFC000"/>
                </a:solidFill>
              </a:rPr>
              <a:t>Studdert </a:t>
            </a:r>
            <a:r>
              <a:rPr lang="en-US" sz="2400" i="1" dirty="0">
                <a:solidFill>
                  <a:srgbClr val="FFC000"/>
                </a:solidFill>
              </a:rPr>
              <a:t>et al, 2005</a:t>
            </a:r>
          </a:p>
        </p:txBody>
      </p:sp>
      <p:sp>
        <p:nvSpPr>
          <p:cNvPr id="4" name="Date Placeholder 3"/>
          <p:cNvSpPr>
            <a:spLocks noGrp="1"/>
          </p:cNvSpPr>
          <p:nvPr>
            <p:ph type="dt" sz="half" idx="10"/>
          </p:nvPr>
        </p:nvSpPr>
        <p:spPr/>
        <p:txBody>
          <a:bodyPr/>
          <a:lstStyle/>
          <a:p>
            <a:r>
              <a:rPr lang="en-GB" smtClean="0"/>
              <a:t>08/12/17</a:t>
            </a:r>
            <a:endParaRPr lang="en-US" dirty="0"/>
          </a:p>
        </p:txBody>
      </p:sp>
      <p:sp>
        <p:nvSpPr>
          <p:cNvPr id="5" name="Footer Placeholder 4"/>
          <p:cNvSpPr>
            <a:spLocks noGrp="1"/>
          </p:cNvSpPr>
          <p:nvPr>
            <p:ph type="ftr" sz="quarter" idx="11"/>
          </p:nvPr>
        </p:nvSpPr>
        <p:spPr/>
        <p:txBody>
          <a:bodyPr/>
          <a:lstStyle/>
          <a:p>
            <a:r>
              <a:rPr lang="en-US" smtClean="0"/>
              <a:t>KNH-UoN Medico-legal Issues in Health Symposium</a:t>
            </a:r>
            <a:endParaRPr lang="en-US" dirty="0"/>
          </a:p>
        </p:txBody>
      </p:sp>
    </p:spTree>
    <p:extLst>
      <p:ext uri="{BB962C8B-B14F-4D97-AF65-F5344CB8AC3E}">
        <p14:creationId xmlns:p14="http://schemas.microsoft.com/office/powerpoint/2010/main" val="19506689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074821" y="353961"/>
            <a:ext cx="10126579" cy="1346502"/>
          </a:xfrm>
        </p:spPr>
        <p:txBody>
          <a:bodyPr>
            <a:noAutofit/>
          </a:bodyPr>
          <a:lstStyle/>
          <a:p>
            <a:r>
              <a:rPr lang="en-US" sz="4800" b="1" dirty="0" smtClean="0"/>
              <a:t>Defensive Medicine: Good for </a:t>
            </a:r>
            <a:r>
              <a:rPr lang="en-US" sz="4800" b="1" smtClean="0"/>
              <a:t>the Patient</a:t>
            </a:r>
            <a:r>
              <a:rPr lang="en-US" sz="4800" b="1" dirty="0" smtClean="0"/>
              <a:t>, Bad or Both?</a:t>
            </a:r>
            <a:endParaRPr lang="en-US" sz="4800" b="1" dirty="0"/>
          </a:p>
        </p:txBody>
      </p:sp>
      <p:sp>
        <p:nvSpPr>
          <p:cNvPr id="3" name="Content Placeholder 2"/>
          <p:cNvSpPr>
            <a:spLocks noGrp="1"/>
          </p:cNvSpPr>
          <p:nvPr>
            <p:ph idx="1"/>
          </p:nvPr>
        </p:nvSpPr>
        <p:spPr>
          <a:xfrm>
            <a:off x="685802" y="1828799"/>
            <a:ext cx="10515598" cy="4114801"/>
          </a:xfrm>
        </p:spPr>
        <p:txBody>
          <a:bodyPr>
            <a:noAutofit/>
          </a:bodyPr>
          <a:lstStyle/>
          <a:p>
            <a:r>
              <a:rPr lang="en-US" sz="3200" dirty="0"/>
              <a:t>E</a:t>
            </a:r>
            <a:r>
              <a:rPr lang="en-US" sz="3200" dirty="0" smtClean="0"/>
              <a:t>vidence </a:t>
            </a:r>
            <a:r>
              <a:rPr lang="en-US" sz="3200" dirty="0"/>
              <a:t>clearly indicates that the medical liability issue affects the whole health care system because of the substantial costs entailed by defensive practice as well as the </a:t>
            </a:r>
            <a:r>
              <a:rPr lang="en-US" sz="3200" dirty="0" smtClean="0"/>
              <a:t>observed negative </a:t>
            </a:r>
            <a:r>
              <a:rPr lang="en-US" sz="3200" dirty="0"/>
              <a:t>impact on quality and access to care. </a:t>
            </a:r>
            <a:endParaRPr lang="en-US" sz="3200" dirty="0" smtClean="0"/>
          </a:p>
          <a:p>
            <a:r>
              <a:rPr lang="en-US" dirty="0"/>
              <a:t>H</a:t>
            </a:r>
            <a:r>
              <a:rPr lang="en-US" sz="3200" dirty="0" smtClean="0"/>
              <a:t>ealth </a:t>
            </a:r>
            <a:r>
              <a:rPr lang="en-US" sz="3200" dirty="0"/>
              <a:t>care </a:t>
            </a:r>
            <a:r>
              <a:rPr lang="en-US" sz="3200" dirty="0" smtClean="0"/>
              <a:t>systems </a:t>
            </a:r>
            <a:r>
              <a:rPr lang="en-US" dirty="0" smtClean="0"/>
              <a:t>are looking for</a:t>
            </a:r>
            <a:r>
              <a:rPr lang="en-US" sz="3200" dirty="0" smtClean="0"/>
              <a:t> </a:t>
            </a:r>
            <a:r>
              <a:rPr lang="en-US" sz="3200" dirty="0"/>
              <a:t>ways and means to </a:t>
            </a:r>
            <a:r>
              <a:rPr lang="en-US" sz="3200" dirty="0" smtClean="0"/>
              <a:t>ameliorate the </a:t>
            </a:r>
            <a:r>
              <a:rPr lang="en-US" sz="3200" dirty="0"/>
              <a:t>practice of defensive medicine </a:t>
            </a:r>
            <a:r>
              <a:rPr lang="en-US" sz="3200" dirty="0" smtClean="0"/>
              <a:t>through </a:t>
            </a:r>
            <a:r>
              <a:rPr lang="en-US" sz="3200" dirty="0"/>
              <a:t>major policy </a:t>
            </a:r>
            <a:r>
              <a:rPr lang="en-US" sz="3200" dirty="0" smtClean="0"/>
              <a:t>changes. But is defensive medicine all bad for the patient?</a:t>
            </a:r>
          </a:p>
        </p:txBody>
      </p:sp>
      <p:sp>
        <p:nvSpPr>
          <p:cNvPr id="4" name="Date Placeholder 3"/>
          <p:cNvSpPr>
            <a:spLocks noGrp="1"/>
          </p:cNvSpPr>
          <p:nvPr>
            <p:ph type="dt" sz="half" idx="10"/>
          </p:nvPr>
        </p:nvSpPr>
        <p:spPr/>
        <p:txBody>
          <a:bodyPr/>
          <a:lstStyle/>
          <a:p>
            <a:r>
              <a:rPr lang="en-GB" smtClean="0"/>
              <a:t>08/12/17</a:t>
            </a:r>
            <a:endParaRPr lang="en-US" dirty="0"/>
          </a:p>
        </p:txBody>
      </p:sp>
      <p:sp>
        <p:nvSpPr>
          <p:cNvPr id="5" name="Footer Placeholder 4"/>
          <p:cNvSpPr>
            <a:spLocks noGrp="1"/>
          </p:cNvSpPr>
          <p:nvPr>
            <p:ph type="ftr" sz="quarter" idx="11"/>
          </p:nvPr>
        </p:nvSpPr>
        <p:spPr/>
        <p:txBody>
          <a:bodyPr/>
          <a:lstStyle/>
          <a:p>
            <a:r>
              <a:rPr lang="en-US" smtClean="0"/>
              <a:t>KNH-UoN Medico-legal Issues in Health Symposium</a:t>
            </a:r>
            <a:endParaRPr lang="en-US" dirty="0"/>
          </a:p>
        </p:txBody>
      </p:sp>
    </p:spTree>
    <p:extLst>
      <p:ext uri="{BB962C8B-B14F-4D97-AF65-F5344CB8AC3E}">
        <p14:creationId xmlns:p14="http://schemas.microsoft.com/office/powerpoint/2010/main" val="960296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609601" y="162232"/>
            <a:ext cx="4011084" cy="1272868"/>
          </a:xfrm>
        </p:spPr>
        <p:txBody>
          <a:bodyPr/>
          <a:lstStyle/>
          <a:p>
            <a:r>
              <a:rPr lang="en-US" sz="3600" dirty="0" smtClean="0"/>
              <a:t>Typology of Defensive Medicine</a:t>
            </a:r>
            <a:endParaRPr lang="en-US" sz="3600" dirty="0"/>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2052541735"/>
              </p:ext>
            </p:extLst>
          </p:nvPr>
        </p:nvGraphicFramePr>
        <p:xfrm>
          <a:off x="4767263" y="273050"/>
          <a:ext cx="6815138" cy="5853114"/>
        </p:xfrm>
        <a:graphic>
          <a:graphicData uri="http://schemas.openxmlformats.org/drawingml/2006/table">
            <a:tbl>
              <a:tblPr firstRow="1" bandRow="1">
                <a:tableStyleId>{5C22544A-7EE6-4342-B048-85BDC9FD1C3A}</a:tableStyleId>
              </a:tblPr>
              <a:tblGrid>
                <a:gridCol w="3407569"/>
                <a:gridCol w="3407569"/>
              </a:tblGrid>
              <a:tr h="2926557">
                <a:tc>
                  <a:txBody>
                    <a:bodyPr/>
                    <a:lstStyle/>
                    <a:p>
                      <a:r>
                        <a:rPr lang="en-US" sz="3200" dirty="0" smtClean="0">
                          <a:solidFill>
                            <a:sysClr val="windowText" lastClr="000000"/>
                          </a:solidFill>
                        </a:rPr>
                        <a:t>Cost Reducing/ </a:t>
                      </a:r>
                    </a:p>
                    <a:p>
                      <a:r>
                        <a:rPr lang="en-US" sz="3200" dirty="0" smtClean="0">
                          <a:solidFill>
                            <a:sysClr val="windowText" lastClr="000000"/>
                          </a:solidFill>
                        </a:rPr>
                        <a:t>Quality Raising</a:t>
                      </a:r>
                    </a:p>
                    <a:p>
                      <a:endParaRPr lang="en-US" sz="3200" dirty="0" smtClean="0">
                        <a:solidFill>
                          <a:sysClr val="windowText" lastClr="000000"/>
                        </a:solidFill>
                      </a:endParaRPr>
                    </a:p>
                    <a:p>
                      <a:pPr algn="ctr"/>
                      <a:r>
                        <a:rPr lang="en-US" sz="3200" dirty="0" smtClean="0">
                          <a:solidFill>
                            <a:sysClr val="windowText" lastClr="000000"/>
                          </a:solidFill>
                        </a:rPr>
                        <a:t>A</a:t>
                      </a:r>
                      <a:endParaRPr lang="en-US" sz="3200" dirty="0">
                        <a:solidFill>
                          <a:sysClr val="windowText" lastClr="000000"/>
                        </a:solidFill>
                      </a:endParaRPr>
                    </a:p>
                  </a:txBody>
                  <a:tcPr/>
                </a:tc>
                <a:tc>
                  <a:txBody>
                    <a:bodyPr/>
                    <a:lstStyle/>
                    <a:p>
                      <a:r>
                        <a:rPr lang="en-US" sz="3200" dirty="0" smtClean="0"/>
                        <a:t>Cost Raising/</a:t>
                      </a:r>
                    </a:p>
                    <a:p>
                      <a:r>
                        <a:rPr lang="en-US" sz="3200" dirty="0" smtClean="0"/>
                        <a:t>Quality Raising</a:t>
                      </a:r>
                    </a:p>
                    <a:p>
                      <a:endParaRPr lang="en-US" sz="3200" dirty="0" smtClean="0"/>
                    </a:p>
                    <a:p>
                      <a:pPr algn="ctr"/>
                      <a:r>
                        <a:rPr lang="en-US" sz="3200" dirty="0" smtClean="0"/>
                        <a:t>D</a:t>
                      </a:r>
                      <a:endParaRPr lang="en-US" sz="3200" dirty="0"/>
                    </a:p>
                  </a:txBody>
                  <a:tcPr/>
                </a:tc>
              </a:tr>
              <a:tr h="2926557">
                <a:tc>
                  <a:txBody>
                    <a:bodyPr/>
                    <a:lstStyle/>
                    <a:p>
                      <a:r>
                        <a:rPr lang="en-US" sz="3200" dirty="0" smtClean="0"/>
                        <a:t>Cost Reducing/ </a:t>
                      </a:r>
                    </a:p>
                    <a:p>
                      <a:r>
                        <a:rPr lang="en-US" sz="3200" dirty="0" smtClean="0"/>
                        <a:t>Quality Reducing</a:t>
                      </a:r>
                    </a:p>
                    <a:p>
                      <a:endParaRPr lang="en-US" sz="3200" dirty="0" smtClean="0"/>
                    </a:p>
                    <a:p>
                      <a:pPr algn="ctr"/>
                      <a:r>
                        <a:rPr lang="en-US" sz="3200" dirty="0" smtClean="0"/>
                        <a:t>B</a:t>
                      </a:r>
                      <a:endParaRPr lang="en-US" sz="3200" dirty="0"/>
                    </a:p>
                  </a:txBody>
                  <a:tcPr/>
                </a:tc>
                <a:tc>
                  <a:txBody>
                    <a:bodyPr/>
                    <a:lstStyle/>
                    <a:p>
                      <a:r>
                        <a:rPr lang="en-US" sz="3200" dirty="0" smtClean="0"/>
                        <a:t>Cost Raising/</a:t>
                      </a:r>
                    </a:p>
                    <a:p>
                      <a:r>
                        <a:rPr lang="en-US" sz="3200" dirty="0" smtClean="0"/>
                        <a:t>Quality Reducing</a:t>
                      </a:r>
                    </a:p>
                    <a:p>
                      <a:endParaRPr lang="en-US" sz="3200" dirty="0" smtClean="0"/>
                    </a:p>
                    <a:p>
                      <a:pPr algn="ctr"/>
                      <a:r>
                        <a:rPr lang="en-US" sz="3200" dirty="0" smtClean="0"/>
                        <a:t>C</a:t>
                      </a:r>
                      <a:endParaRPr lang="en-US" sz="3200" dirty="0"/>
                    </a:p>
                  </a:txBody>
                  <a:tcPr/>
                </a:tc>
              </a:tr>
            </a:tbl>
          </a:graphicData>
        </a:graphic>
      </p:graphicFrame>
      <p:sp>
        <p:nvSpPr>
          <p:cNvPr id="8" name="Text Placeholder 7"/>
          <p:cNvSpPr>
            <a:spLocks noGrp="1"/>
          </p:cNvSpPr>
          <p:nvPr>
            <p:ph type="body" sz="half" idx="2"/>
          </p:nvPr>
        </p:nvSpPr>
        <p:spPr/>
        <p:txBody>
          <a:bodyPr/>
          <a:lstStyle/>
          <a:p>
            <a:r>
              <a:rPr lang="en-US" sz="3200" dirty="0" smtClean="0"/>
              <a:t>A: Good for the health care system and its patients.</a:t>
            </a:r>
          </a:p>
          <a:p>
            <a:r>
              <a:rPr lang="en-US" sz="3200" dirty="0" smtClean="0"/>
              <a:t>C: Includes practices that are unquestionably bad.</a:t>
            </a:r>
          </a:p>
          <a:p>
            <a:r>
              <a:rPr lang="en-US" sz="3200" dirty="0" smtClean="0"/>
              <a:t>B &amp; D: Tradeoffs between health care quality and costs</a:t>
            </a:r>
            <a:endParaRPr lang="en-US" sz="3200" dirty="0"/>
          </a:p>
        </p:txBody>
      </p:sp>
      <p:sp>
        <p:nvSpPr>
          <p:cNvPr id="4" name="Date Placeholder 3"/>
          <p:cNvSpPr>
            <a:spLocks noGrp="1"/>
          </p:cNvSpPr>
          <p:nvPr>
            <p:ph type="dt" sz="half" idx="10"/>
          </p:nvPr>
        </p:nvSpPr>
        <p:spPr/>
        <p:txBody>
          <a:bodyPr/>
          <a:lstStyle/>
          <a:p>
            <a:r>
              <a:rPr lang="en-GB" smtClean="0"/>
              <a:t>08/12/17</a:t>
            </a:r>
            <a:endParaRPr lang="en-US" dirty="0"/>
          </a:p>
        </p:txBody>
      </p:sp>
      <p:sp>
        <p:nvSpPr>
          <p:cNvPr id="5" name="Footer Placeholder 4"/>
          <p:cNvSpPr>
            <a:spLocks noGrp="1"/>
          </p:cNvSpPr>
          <p:nvPr>
            <p:ph type="ftr" sz="quarter" idx="11"/>
          </p:nvPr>
        </p:nvSpPr>
        <p:spPr/>
        <p:txBody>
          <a:bodyPr/>
          <a:lstStyle/>
          <a:p>
            <a:r>
              <a:rPr lang="en-US" smtClean="0"/>
              <a:t>KNH-UoN Medico-legal Issues in Health Symposium</a:t>
            </a:r>
            <a:endParaRPr lang="en-US" dirty="0"/>
          </a:p>
        </p:txBody>
      </p:sp>
    </p:spTree>
    <p:extLst>
      <p:ext uri="{BB962C8B-B14F-4D97-AF65-F5344CB8AC3E}">
        <p14:creationId xmlns:p14="http://schemas.microsoft.com/office/powerpoint/2010/main" val="4227384392"/>
      </p:ext>
    </p:extLst>
  </p:cSld>
  <p:clrMapOvr>
    <a:masterClrMapping/>
  </p:clrMapOvr>
  <p:timing>
    <p:tnLst>
      <p:par>
        <p:cTn id="1" dur="indefinite" restart="never" nodeType="tmRoot"/>
      </p:par>
    </p:tnLst>
  </p:timing>
</p:sld>
</file>

<file path=ppt/theme/theme1.xml><?xml version="1.0" encoding="utf-8"?>
<a:theme xmlns:a="http://schemas.openxmlformats.org/drawingml/2006/main" name="Azure">
  <a:themeElements>
    <a:clrScheme name="Azure 1">
      <a:dk1>
        <a:srgbClr val="000000"/>
      </a:dk1>
      <a:lt1>
        <a:srgbClr val="FFFFFF"/>
      </a:lt1>
      <a:dk2>
        <a:srgbClr val="3333FF"/>
      </a:dk2>
      <a:lt2>
        <a:srgbClr val="00FFFF"/>
      </a:lt2>
      <a:accent1>
        <a:srgbClr val="00CCCC"/>
      </a:accent1>
      <a:accent2>
        <a:srgbClr val="6666FF"/>
      </a:accent2>
      <a:accent3>
        <a:srgbClr val="ADADFF"/>
      </a:accent3>
      <a:accent4>
        <a:srgbClr val="DADADA"/>
      </a:accent4>
      <a:accent5>
        <a:srgbClr val="AAE2E2"/>
      </a:accent5>
      <a:accent6>
        <a:srgbClr val="5C5CE7"/>
      </a:accent6>
      <a:hlink>
        <a:srgbClr val="CCCCFF"/>
      </a:hlink>
      <a:folHlink>
        <a:srgbClr val="CC99FF"/>
      </a:folHlink>
    </a:clrScheme>
    <a:fontScheme name="Azur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lnDef>
  </a:objectDefaults>
  <a:extraClrSchemeLst>
    <a:extraClrScheme>
      <a:clrScheme name="Azure 1">
        <a:dk1>
          <a:srgbClr val="000000"/>
        </a:dk1>
        <a:lt1>
          <a:srgbClr val="FFFFFF"/>
        </a:lt1>
        <a:dk2>
          <a:srgbClr val="3333FF"/>
        </a:dk2>
        <a:lt2>
          <a:srgbClr val="00FFFF"/>
        </a:lt2>
        <a:accent1>
          <a:srgbClr val="00CCCC"/>
        </a:accent1>
        <a:accent2>
          <a:srgbClr val="6666FF"/>
        </a:accent2>
        <a:accent3>
          <a:srgbClr val="ADADFF"/>
        </a:accent3>
        <a:accent4>
          <a:srgbClr val="DADADA"/>
        </a:accent4>
        <a:accent5>
          <a:srgbClr val="AAE2E2"/>
        </a:accent5>
        <a:accent6>
          <a:srgbClr val="5C5CE7"/>
        </a:accent6>
        <a:hlink>
          <a:srgbClr val="CCCCFF"/>
        </a:hlink>
        <a:folHlink>
          <a:srgbClr val="CC99FF"/>
        </a:folHlink>
      </a:clrScheme>
      <a:clrMap bg1="dk2" tx1="lt1" bg2="dk1" tx2="lt2" accent1="accent1" accent2="accent2" accent3="accent3" accent4="accent4" accent5="accent5" accent6="accent6" hlink="hlink" folHlink="folHlink"/>
    </a:extraClrScheme>
    <a:extraClrScheme>
      <a:clrScheme name="Azure 2">
        <a:dk1>
          <a:srgbClr val="000000"/>
        </a:dk1>
        <a:lt1>
          <a:srgbClr val="CCECFF"/>
        </a:lt1>
        <a:dk2>
          <a:srgbClr val="330099"/>
        </a:dk2>
        <a:lt2>
          <a:srgbClr val="0099CC"/>
        </a:lt2>
        <a:accent1>
          <a:srgbClr val="009999"/>
        </a:accent1>
        <a:accent2>
          <a:srgbClr val="FF99CC"/>
        </a:accent2>
        <a:accent3>
          <a:srgbClr val="E2F4FF"/>
        </a:accent3>
        <a:accent4>
          <a:srgbClr val="000000"/>
        </a:accent4>
        <a:accent5>
          <a:srgbClr val="AACACA"/>
        </a:accent5>
        <a:accent6>
          <a:srgbClr val="E78AB9"/>
        </a:accent6>
        <a:hlink>
          <a:srgbClr val="6600CC"/>
        </a:hlink>
        <a:folHlink>
          <a:srgbClr val="3366FF"/>
        </a:folHlink>
      </a:clrScheme>
      <a:clrMap bg1="lt1" tx1="dk1" bg2="lt2" tx2="dk2" accent1="accent1" accent2="accent2" accent3="accent3" accent4="accent4" accent5="accent5" accent6="accent6" hlink="hlink" folHlink="folHlink"/>
    </a:extraClrScheme>
    <a:extraClrScheme>
      <a:clrScheme name="Azure 3">
        <a:dk1>
          <a:srgbClr val="000000"/>
        </a:dk1>
        <a:lt1>
          <a:srgbClr val="FFFFFF"/>
        </a:lt1>
        <a:dk2>
          <a:srgbClr val="000000"/>
        </a:dk2>
        <a:lt2>
          <a:srgbClr val="CBCBCB"/>
        </a:lt2>
        <a:accent1>
          <a:srgbClr val="B2B2B2"/>
        </a:accent1>
        <a:accent2>
          <a:srgbClr val="DDDDDD"/>
        </a:accent2>
        <a:accent3>
          <a:srgbClr val="FFFFFF"/>
        </a:accent3>
        <a:accent4>
          <a:srgbClr val="000000"/>
        </a:accent4>
        <a:accent5>
          <a:srgbClr val="D5D5D5"/>
        </a:accent5>
        <a:accent6>
          <a:srgbClr val="C8C8C8"/>
        </a:accent6>
        <a:hlink>
          <a:srgbClr val="5F5F5F"/>
        </a:hlink>
        <a:folHlink>
          <a:srgbClr val="96969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Recent_Advances_in_the_Management_of_Bre</Template>
  <TotalTime>2447</TotalTime>
  <Words>1892</Words>
  <Application>Microsoft Macintosh PowerPoint</Application>
  <PresentationFormat>Widescreen</PresentationFormat>
  <Paragraphs>197</Paragraphs>
  <Slides>29</Slides>
  <Notes>6</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29</vt:i4>
      </vt:variant>
    </vt:vector>
  </HeadingPairs>
  <TitlesOfParts>
    <vt:vector size="35" baseType="lpstr">
      <vt:lpstr>Calibri</vt:lpstr>
      <vt:lpstr>Times New Roman</vt:lpstr>
      <vt:lpstr>Wingdings</vt:lpstr>
      <vt:lpstr>Arial</vt:lpstr>
      <vt:lpstr>Azure</vt:lpstr>
      <vt:lpstr>Office Theme</vt:lpstr>
      <vt:lpstr>Malpractice Liability &amp; Defensive Medicine </vt:lpstr>
      <vt:lpstr>Defensive Medicine</vt:lpstr>
      <vt:lpstr>Background</vt:lpstr>
      <vt:lpstr>Clinical Factors Affecting the Scope of Defensive Medicine</vt:lpstr>
      <vt:lpstr>Non-clinical Factors Affecting Scope of Defensive Medicine</vt:lpstr>
      <vt:lpstr>Scope of Defensive Medicine</vt:lpstr>
      <vt:lpstr>Survey Findings</vt:lpstr>
      <vt:lpstr>Defensive Medicine: Good for the Patient, Bad or Both?</vt:lpstr>
      <vt:lpstr>Typology of Defensive Medicine</vt:lpstr>
      <vt:lpstr>Negative Effects of Defensive Medicine on Health Care</vt:lpstr>
      <vt:lpstr>Extra Diagnostic Tests: Supplement Care</vt:lpstr>
      <vt:lpstr>PowerPoint Presentation</vt:lpstr>
      <vt:lpstr>Extra Diagnostic Tests…</vt:lpstr>
      <vt:lpstr>Costs of Extra Tests</vt:lpstr>
      <vt:lpstr>Invasive Medical Tests</vt:lpstr>
      <vt:lpstr>Negative Effects of Unwarranted Procedures </vt:lpstr>
      <vt:lpstr>Limitation of Access to care…Replacing Care</vt:lpstr>
      <vt:lpstr>PowerPoint Presentation</vt:lpstr>
      <vt:lpstr>Conflict of Interest in Referrals</vt:lpstr>
      <vt:lpstr>Patient Referral Abuse</vt:lpstr>
      <vt:lpstr>Status of Referral Laws</vt:lpstr>
      <vt:lpstr>Way Forward: Staff Support</vt:lpstr>
      <vt:lpstr>Way forward: Change Behaviors</vt:lpstr>
      <vt:lpstr>Way forward: Avoid External pressure</vt:lpstr>
      <vt:lpstr>PowerPoint Presentation</vt:lpstr>
      <vt:lpstr>Way Forward: More Care is not Better Care</vt:lpstr>
      <vt:lpstr>Way forward: Improve Patient Centered Care</vt:lpstr>
      <vt:lpstr>PowerPoint Presentation</vt:lpstr>
      <vt:lpstr>Thank you.</vt:lpstr>
    </vt:vector>
  </TitlesOfParts>
  <Company/>
  <LinksUpToDate>false</LinksUpToDate>
  <SharedDoc>false</SharedDoc>
  <HyperlinksChanged>false</HyperlinksChanged>
  <AppVersion>15.0039</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Malpractice Liability and Defensive Medicine</dc:title>
  <dc:creator>John Adwok</dc:creator>
  <cp:lastModifiedBy>John Adwok</cp:lastModifiedBy>
  <cp:revision>161</cp:revision>
  <dcterms:created xsi:type="dcterms:W3CDTF">2017-11-15T15:23:01Z</dcterms:created>
  <dcterms:modified xsi:type="dcterms:W3CDTF">2017-12-26T17:47:07Z</dcterms:modified>
</cp:coreProperties>
</file>