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2"/>
  </p:notesMasterIdLst>
  <p:sldIdLst>
    <p:sldId id="256" r:id="rId2"/>
    <p:sldId id="376" r:id="rId3"/>
    <p:sldId id="411" r:id="rId4"/>
    <p:sldId id="409" r:id="rId5"/>
    <p:sldId id="410" r:id="rId6"/>
    <p:sldId id="378" r:id="rId7"/>
    <p:sldId id="400" r:id="rId8"/>
    <p:sldId id="389" r:id="rId9"/>
    <p:sldId id="401" r:id="rId10"/>
    <p:sldId id="391" r:id="rId11"/>
    <p:sldId id="381" r:id="rId12"/>
    <p:sldId id="384" r:id="rId13"/>
    <p:sldId id="383" r:id="rId14"/>
    <p:sldId id="387" r:id="rId15"/>
    <p:sldId id="392" r:id="rId16"/>
    <p:sldId id="407" r:id="rId17"/>
    <p:sldId id="399" r:id="rId18"/>
    <p:sldId id="405" r:id="rId19"/>
    <p:sldId id="269" r:id="rId20"/>
    <p:sldId id="402"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84869" autoAdjust="0"/>
  </p:normalViewPr>
  <p:slideViewPr>
    <p:cSldViewPr>
      <p:cViewPr>
        <p:scale>
          <a:sx n="98" d="100"/>
          <a:sy n="98" d="100"/>
        </p:scale>
        <p:origin x="1032" y="-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p:cViewPr>
        <p:scale>
          <a:sx n="138" d="100"/>
          <a:sy n="138" d="100"/>
        </p:scale>
        <p:origin x="2152"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itchFamily="34"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7D6A880-901D-4450-A9F4-9F79B125A700}" type="datetimeFigureOut">
              <a:rPr lang="en-US"/>
              <a:pPr/>
              <a:t>10/6/18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itchFamily="34"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6038DE-5BF7-473C-94E3-D6691CB4EEE6}" type="slidenum">
              <a:rPr lang="en-US"/>
              <a:pPr/>
              <a:t>‹#›</a:t>
            </a:fld>
            <a:endParaRPr lang="en-US" dirty="0"/>
          </a:p>
        </p:txBody>
      </p:sp>
    </p:spTree>
    <p:extLst>
      <p:ext uri="{BB962C8B-B14F-4D97-AF65-F5344CB8AC3E}">
        <p14:creationId xmlns:p14="http://schemas.microsoft.com/office/powerpoint/2010/main" val="742865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sz="2000" dirty="0" smtClean="0"/>
              <a:t>Disclosures</a:t>
            </a:r>
            <a:r>
              <a:rPr lang="en-GB" sz="2000" dirty="0" smtClean="0"/>
              <a:t>:</a:t>
            </a:r>
            <a:endParaRPr lang="en-GB" sz="2000" baseline="0" dirty="0" smtClean="0"/>
          </a:p>
          <a:p>
            <a:pPr marL="342900" indent="-342900">
              <a:buFont typeface="Arial" charset="0"/>
              <a:buChar char="•"/>
            </a:pPr>
            <a:r>
              <a:rPr lang="en-GB" sz="2000" baseline="0" dirty="0" smtClean="0"/>
              <a:t>The  presence of the SSGMC here at the IAMRA conference is facilitated by the HIA Initiative/IFC World Bank Group, the WHO and IAMRA.</a:t>
            </a:r>
          </a:p>
          <a:p>
            <a:pPr marL="342900" indent="-342900">
              <a:buFont typeface="Arial" charset="0"/>
              <a:buChar char="•"/>
            </a:pPr>
            <a:r>
              <a:rPr lang="en-GB" sz="2000" baseline="0" dirty="0" smtClean="0"/>
              <a:t>This presentation is the original work of the SSGMC and the presenter and no external funding was obtained in its preparation.</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a:t>
            </a:fld>
            <a:endParaRPr lang="en-US" dirty="0"/>
          </a:p>
        </p:txBody>
      </p:sp>
    </p:spTree>
    <p:extLst>
      <p:ext uri="{BB962C8B-B14F-4D97-AF65-F5344CB8AC3E}">
        <p14:creationId xmlns:p14="http://schemas.microsoft.com/office/powerpoint/2010/main" val="155955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sz="1200" b="0" kern="1200" baseline="0" dirty="0" smtClean="0">
                <a:solidFill>
                  <a:schemeClr val="tx1"/>
                </a:solidFill>
                <a:effectLst/>
                <a:latin typeface="+mn-lt"/>
                <a:ea typeface="MS PGothic" pitchFamily="34" charset="-128"/>
                <a:cs typeface="+mn-cs"/>
              </a:rPr>
              <a:t>The country is also experiencing the </a:t>
            </a:r>
            <a:r>
              <a:rPr lang="en-GB" sz="1200" b="0" kern="1200" dirty="0" smtClean="0">
                <a:solidFill>
                  <a:schemeClr val="tx1"/>
                </a:solidFill>
                <a:effectLst/>
                <a:latin typeface="+mn-lt"/>
                <a:ea typeface="MS PGothic" pitchFamily="34" charset="-128"/>
                <a:cs typeface="+mn-cs"/>
              </a:rPr>
              <a:t> emergence of a new middle class that has created a demand for better</a:t>
            </a:r>
            <a:r>
              <a:rPr lang="en-GB" sz="1200" b="0" kern="1200" baseline="0" dirty="0" smtClean="0">
                <a:solidFill>
                  <a:schemeClr val="tx1"/>
                </a:solidFill>
                <a:effectLst/>
                <a:latin typeface="+mn-lt"/>
                <a:ea typeface="MS PGothic" pitchFamily="34" charset="-128"/>
                <a:cs typeface="+mn-cs"/>
              </a:rPr>
              <a:t> quality</a:t>
            </a:r>
            <a:r>
              <a:rPr lang="en-GB" sz="1200" b="0" kern="1200" dirty="0" smtClean="0">
                <a:solidFill>
                  <a:schemeClr val="tx1"/>
                </a:solidFill>
                <a:effectLst/>
                <a:latin typeface="+mn-lt"/>
                <a:ea typeface="MS PGothic" pitchFamily="34" charset="-128"/>
                <a:cs typeface="+mn-cs"/>
              </a:rPr>
              <a:t> and hospital-based care that cannot</a:t>
            </a:r>
            <a:r>
              <a:rPr lang="en-GB" sz="1200" b="0" kern="1200" baseline="0" dirty="0" smtClean="0">
                <a:solidFill>
                  <a:schemeClr val="tx1"/>
                </a:solidFill>
                <a:effectLst/>
                <a:latin typeface="+mn-lt"/>
                <a:ea typeface="MS PGothic" pitchFamily="34" charset="-128"/>
                <a:cs typeface="+mn-cs"/>
              </a:rPr>
              <a:t> be provided by the struggling public health care system.</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sz="1200" dirty="0" smtClean="0"/>
              <a:t>Commercial health care provision including the informal sector is an increasingly important source of health care for all socio-economic groups in South Sudan but have remained largely unregulated. This</a:t>
            </a:r>
            <a:r>
              <a:rPr lang="en-US" sz="1200" baseline="0" dirty="0" smtClean="0"/>
              <a:t> has impacted negatively on the quality and access to health care in South Sudan.</a:t>
            </a:r>
            <a:endParaRPr lang="en-US" b="0" dirty="0" smtClean="0"/>
          </a:p>
          <a:p>
            <a:pPr marL="0" indent="0">
              <a:buNone/>
            </a:pPr>
            <a:endParaRPr lang="en-US" b="1" dirty="0" smtClean="0"/>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endParaRPr lang="en-US" sz="1200" dirty="0" smtClean="0"/>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10</a:t>
            </a:fld>
            <a:endParaRPr lang="en-US" dirty="0"/>
          </a:p>
        </p:txBody>
      </p:sp>
    </p:spTree>
    <p:extLst>
      <p:ext uri="{BB962C8B-B14F-4D97-AF65-F5344CB8AC3E}">
        <p14:creationId xmlns:p14="http://schemas.microsoft.com/office/powerpoint/2010/main" val="189541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11</a:t>
            </a:fld>
            <a:endParaRPr lang="en-US" dirty="0"/>
          </a:p>
        </p:txBody>
      </p:sp>
    </p:spTree>
    <p:extLst>
      <p:ext uri="{BB962C8B-B14F-4D97-AF65-F5344CB8AC3E}">
        <p14:creationId xmlns:p14="http://schemas.microsoft.com/office/powerpoint/2010/main" val="209073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GB" dirty="0" smtClean="0"/>
              <a:t>The quality</a:t>
            </a:r>
            <a:r>
              <a:rPr lang="en-GB" baseline="0" dirty="0" smtClean="0"/>
              <a:t> and type of medications dispensed by some private health care providers</a:t>
            </a:r>
            <a:r>
              <a:rPr lang="en-GB" dirty="0" smtClean="0"/>
              <a:t> is</a:t>
            </a:r>
            <a:r>
              <a:rPr lang="en-GB" baseline="0" dirty="0" smtClean="0"/>
              <a:t> virtually uncontrolled due to linguistic issues and inability to verify credentials. They also enjoy political goodwill and patronage that complicates regulating their activities. There is a strong presence of Chinese health care providers in South Sudan.</a:t>
            </a:r>
          </a:p>
          <a:p>
            <a:pPr marL="171450" indent="-171450">
              <a:buFont typeface="Arial" charset="0"/>
              <a:buChar char="•"/>
            </a:pPr>
            <a:r>
              <a:rPr lang="en-GB" sz="1200" dirty="0" smtClean="0"/>
              <a:t>Efforts to regulate this sector has been a major challenge due to the prevailing insecurity, patronage and system failures. </a:t>
            </a:r>
            <a:endParaRPr lang="en-GB" baseline="0" dirty="0" smtClean="0"/>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12</a:t>
            </a:fld>
            <a:endParaRPr lang="en-US" dirty="0"/>
          </a:p>
        </p:txBody>
      </p:sp>
    </p:spTree>
    <p:extLst>
      <p:ext uri="{BB962C8B-B14F-4D97-AF65-F5344CB8AC3E}">
        <p14:creationId xmlns:p14="http://schemas.microsoft.com/office/powerpoint/2010/main" val="151607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dirty="0" smtClean="0"/>
              <a:t>Provision of medicines and medical care is seen as a business by providers, with increasing consumerist behaviour witnessed among purchasers.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dirty="0" smtClean="0"/>
              <a:t>The average south Sudanese patient has the misconception that the more expensive a medicine is and</a:t>
            </a:r>
            <a:r>
              <a:rPr lang="en-GB" baseline="0" dirty="0" smtClean="0"/>
              <a:t> if it is especially</a:t>
            </a:r>
            <a:r>
              <a:rPr lang="en-GB" dirty="0" smtClean="0"/>
              <a:t> in injection form, the more effective it is.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dirty="0" smtClean="0"/>
              <a:t>The informal commercialised</a:t>
            </a:r>
            <a:r>
              <a:rPr lang="en-GB" baseline="0" dirty="0" smtClean="0"/>
              <a:t> providers have cashed in on this misconception and</a:t>
            </a:r>
            <a:r>
              <a:rPr lang="en-GB" sz="1200" baseline="0" dirty="0" smtClean="0">
                <a:effectLst/>
              </a:rPr>
              <a:t> are virtually </a:t>
            </a:r>
            <a:r>
              <a:rPr lang="en-GB" dirty="0" smtClean="0"/>
              <a:t>injecting every patient they see. This behaviour will continue until health</a:t>
            </a:r>
            <a:r>
              <a:rPr lang="en-GB" baseline="0" dirty="0" smtClean="0"/>
              <a:t> care information systems are better regulated and improved</a:t>
            </a:r>
            <a:r>
              <a:rPr lang="en-GB" dirty="0" smtClean="0"/>
              <a:t>.</a:t>
            </a: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13</a:t>
            </a:fld>
            <a:endParaRPr lang="en-US" dirty="0"/>
          </a:p>
        </p:txBody>
      </p:sp>
    </p:spTree>
    <p:extLst>
      <p:ext uri="{BB962C8B-B14F-4D97-AF65-F5344CB8AC3E}">
        <p14:creationId xmlns:p14="http://schemas.microsoft.com/office/powerpoint/2010/main" val="172618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GB" dirty="0" smtClean="0"/>
              <a:t>(start here) There is no or little previous or ongoing research to obtain verifiable data on the behaviour of the commercialised formal and  informal sectors.</a:t>
            </a:r>
            <a:r>
              <a:rPr lang="en-GB" baseline="0" dirty="0" smtClean="0"/>
              <a:t> Sensational media stories are frequent relating to severe morbidities and mortalities occurring in the commercialised health care sector.</a:t>
            </a:r>
          </a:p>
          <a:p>
            <a:pPr marL="171450" indent="-171450">
              <a:buFont typeface="Arial" charset="0"/>
              <a:buChar char="•"/>
            </a:pPr>
            <a:r>
              <a:rPr lang="en-GB" baseline="0" dirty="0" smtClean="0"/>
              <a:t>Introduction of accreditation systems are still beyond d the horizon.</a:t>
            </a: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14</a:t>
            </a:fld>
            <a:endParaRPr lang="en-US" dirty="0"/>
          </a:p>
        </p:txBody>
      </p:sp>
    </p:spTree>
    <p:extLst>
      <p:ext uri="{BB962C8B-B14F-4D97-AF65-F5344CB8AC3E}">
        <p14:creationId xmlns:p14="http://schemas.microsoft.com/office/powerpoint/2010/main" val="200400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This situation underscores the necessity of properly regulating the informal commercial sector to provide effective and safe health services to the poor.</a:t>
            </a: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15</a:t>
            </a:fld>
            <a:endParaRPr lang="en-US" dirty="0"/>
          </a:p>
        </p:txBody>
      </p:sp>
    </p:spTree>
    <p:extLst>
      <p:ext uri="{BB962C8B-B14F-4D97-AF65-F5344CB8AC3E}">
        <p14:creationId xmlns:p14="http://schemas.microsoft.com/office/powerpoint/2010/main" val="118161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here) A  2007 study identified a number of factors that make it difficult for centralised regulatory systems to work</a:t>
            </a:r>
            <a:r>
              <a:rPr lang="en-GB" baseline="0" dirty="0" smtClean="0"/>
              <a:t> properly in low and middle income countries. We have identified 4 main ones in South Sudan.</a:t>
            </a: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16</a:t>
            </a:fld>
            <a:endParaRPr lang="en-US" dirty="0"/>
          </a:p>
        </p:txBody>
      </p:sp>
    </p:spTree>
    <p:extLst>
      <p:ext uri="{BB962C8B-B14F-4D97-AF65-F5344CB8AC3E}">
        <p14:creationId xmlns:p14="http://schemas.microsoft.com/office/powerpoint/2010/main" val="85988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17</a:t>
            </a:fld>
            <a:endParaRPr lang="en-US" dirty="0"/>
          </a:p>
        </p:txBody>
      </p:sp>
    </p:spTree>
    <p:extLst>
      <p:ext uri="{BB962C8B-B14F-4D97-AF65-F5344CB8AC3E}">
        <p14:creationId xmlns:p14="http://schemas.microsoft.com/office/powerpoint/2010/main" val="32733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19</a:t>
            </a:fld>
            <a:endParaRPr lang="en-US" dirty="0"/>
          </a:p>
        </p:txBody>
      </p:sp>
    </p:spTree>
    <p:extLst>
      <p:ext uri="{BB962C8B-B14F-4D97-AF65-F5344CB8AC3E}">
        <p14:creationId xmlns:p14="http://schemas.microsoft.com/office/powerpoint/2010/main" val="2054894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20</a:t>
            </a:fld>
            <a:endParaRPr lang="en-US" dirty="0"/>
          </a:p>
        </p:txBody>
      </p:sp>
    </p:spTree>
    <p:extLst>
      <p:ext uri="{BB962C8B-B14F-4D97-AF65-F5344CB8AC3E}">
        <p14:creationId xmlns:p14="http://schemas.microsoft.com/office/powerpoint/2010/main" val="205770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This is a precise description of the situation in South Sudan today in</a:t>
            </a:r>
            <a:r>
              <a:rPr lang="en-GB" sz="1200" baseline="0" dirty="0" smtClean="0"/>
              <a:t> spite of </a:t>
            </a:r>
            <a:r>
              <a:rPr lang="en-GB" sz="1200" baseline="0" dirty="0" smtClean="0"/>
              <a:t>multiple</a:t>
            </a:r>
            <a:r>
              <a:rPr lang="en-GB" sz="1200" dirty="0" smtClean="0"/>
              <a:t> </a:t>
            </a:r>
            <a:r>
              <a:rPr lang="en-GB" sz="1200" dirty="0" smtClean="0"/>
              <a:t>failed peace agreements</a:t>
            </a:r>
            <a:r>
              <a:rPr lang="en-GB" sz="1200" baseline="0" dirty="0" smtClean="0"/>
              <a:t> to end hostilities </a:t>
            </a:r>
            <a:r>
              <a:rPr lang="en-GB" sz="1200" dirty="0" smtClean="0"/>
              <a:t>between the warring parties.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a:t>
            </a:fld>
            <a:endParaRPr lang="en-US" dirty="0"/>
          </a:p>
        </p:txBody>
      </p:sp>
    </p:spTree>
    <p:extLst>
      <p:ext uri="{BB962C8B-B14F-4D97-AF65-F5344CB8AC3E}">
        <p14:creationId xmlns:p14="http://schemas.microsoft.com/office/powerpoint/2010/main" val="89017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charset="0"/>
              <a:buNone/>
              <a:tabLst/>
              <a:defRPr/>
            </a:pP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3</a:t>
            </a:fld>
            <a:endParaRPr lang="en-US" dirty="0"/>
          </a:p>
        </p:txBody>
      </p:sp>
    </p:spTree>
    <p:extLst>
      <p:ext uri="{BB962C8B-B14F-4D97-AF65-F5344CB8AC3E}">
        <p14:creationId xmlns:p14="http://schemas.microsoft.com/office/powerpoint/2010/main" val="11327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dirty="0" smtClean="0"/>
              <a:t>The country has</a:t>
            </a:r>
            <a:r>
              <a:rPr lang="en-US" sz="1200" baseline="0" dirty="0" smtClean="0"/>
              <a:t> been</a:t>
            </a:r>
            <a:r>
              <a:rPr lang="en-US" sz="1200" dirty="0" smtClean="0"/>
              <a:t> experiencing a devastating civil war since 2013 which continues to linger on and</a:t>
            </a:r>
            <a:r>
              <a:rPr lang="en-US" sz="1200" baseline="0" dirty="0" smtClean="0"/>
              <a:t> has led to an </a:t>
            </a:r>
            <a:r>
              <a:rPr lang="en-US" sz="1200" dirty="0" smtClean="0"/>
              <a:t>economic, security and political  crisis with thousands of internally and externally displaced </a:t>
            </a:r>
            <a:r>
              <a:rPr lang="en-US" sz="1200" dirty="0" smtClean="0"/>
              <a:t>citizens </a:t>
            </a:r>
            <a:r>
              <a:rPr lang="en-US" sz="1200" dirty="0" smtClean="0"/>
              <a:t>with no or inadequate access to basic services</a:t>
            </a:r>
            <a:r>
              <a:rPr lang="en-US" sz="1200" baseline="0" dirty="0" smtClean="0"/>
              <a:t>.</a:t>
            </a:r>
          </a:p>
          <a:p>
            <a:endParaRPr lang="en-US" sz="1200" dirty="0" smtClean="0"/>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4</a:t>
            </a:fld>
            <a:endParaRPr lang="en-US" dirty="0"/>
          </a:p>
        </p:txBody>
      </p:sp>
    </p:spTree>
    <p:extLst>
      <p:ext uri="{BB962C8B-B14F-4D97-AF65-F5344CB8AC3E}">
        <p14:creationId xmlns:p14="http://schemas.microsoft.com/office/powerpoint/2010/main" val="63980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GB" sz="1200" baseline="0" dirty="0" smtClean="0"/>
              <a:t>In addition, ongoing demographic and epidemiological transitions compounded by the security situation have driven rural populations to urban areas putting a strain on the public health care system and opening the door to an unregulated informal commercial health care sector.</a:t>
            </a:r>
            <a:endParaRPr lang="en-US" sz="1200" baseline="0" dirty="0" smtClean="0"/>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endParaRPr lang="en-US" sz="1200" dirty="0" smtClean="0"/>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5</a:t>
            </a:fld>
            <a:endParaRPr lang="en-US" dirty="0"/>
          </a:p>
        </p:txBody>
      </p:sp>
    </p:spTree>
    <p:extLst>
      <p:ext uri="{BB962C8B-B14F-4D97-AF65-F5344CB8AC3E}">
        <p14:creationId xmlns:p14="http://schemas.microsoft.com/office/powerpoint/2010/main" val="21007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19600"/>
            <a:ext cx="5486400" cy="3200400"/>
          </a:xfrm>
        </p:spPr>
        <p:txBody>
          <a:bodyPr>
            <a:normAutofit fontScale="85000" lnSpcReduction="10000"/>
          </a:bodyPr>
          <a:lstStyle/>
          <a:p>
            <a:pPr marL="342900" marR="0" indent="-342900" algn="l" defTabSz="914400" rtl="0" eaLnBrk="0" fontAlgn="base" latinLnBrk="0" hangingPunct="0">
              <a:lnSpc>
                <a:spcPct val="100000"/>
              </a:lnSpc>
              <a:spcBef>
                <a:spcPct val="30000"/>
              </a:spcBef>
              <a:spcAft>
                <a:spcPct val="0"/>
              </a:spcAft>
              <a:buClrTx/>
              <a:buSzTx/>
              <a:buFont typeface="Arial" charset="0"/>
              <a:buChar char="•"/>
              <a:tabLst/>
              <a:defRPr/>
            </a:pPr>
            <a:r>
              <a:rPr lang="en-GB" sz="2000" baseline="0" dirty="0" smtClean="0"/>
              <a:t>We cannot underestimate the challenges of </a:t>
            </a:r>
            <a:r>
              <a:rPr lang="en-GB" sz="2000" dirty="0" smtClean="0"/>
              <a:t>effectively regulating health care services and professionals in an unstable and insecure environment.</a:t>
            </a:r>
            <a:r>
              <a:rPr lang="en-GB" sz="2000" baseline="0" dirty="0" smtClean="0"/>
              <a:t> </a:t>
            </a:r>
          </a:p>
          <a:p>
            <a:pPr marL="342900" marR="0" indent="-342900" algn="l" defTabSz="914400" rtl="0" eaLnBrk="0" fontAlgn="base" latinLnBrk="0" hangingPunct="0">
              <a:lnSpc>
                <a:spcPct val="100000"/>
              </a:lnSpc>
              <a:spcBef>
                <a:spcPct val="30000"/>
              </a:spcBef>
              <a:spcAft>
                <a:spcPct val="0"/>
              </a:spcAft>
              <a:buClrTx/>
              <a:buSzTx/>
              <a:buFont typeface="Arial" charset="0"/>
              <a:buChar char="•"/>
              <a:tabLst/>
              <a:defRPr/>
            </a:pPr>
            <a:r>
              <a:rPr lang="en-GB" sz="2000" baseline="0" dirty="0" smtClean="0"/>
              <a:t>The SSGMC has not achieved most of its stated  strategic objectives that were set out when it was established almost 4 years ago in spite of utilising all the resources available to her.</a:t>
            </a:r>
            <a:endParaRPr lang="en-GB" sz="2000" dirty="0" smtClean="0"/>
          </a:p>
        </p:txBody>
      </p:sp>
      <p:sp>
        <p:nvSpPr>
          <p:cNvPr id="4" name="Slide Number Placeholder 3"/>
          <p:cNvSpPr>
            <a:spLocks noGrp="1"/>
          </p:cNvSpPr>
          <p:nvPr>
            <p:ph type="sldNum" sz="quarter" idx="10"/>
          </p:nvPr>
        </p:nvSpPr>
        <p:spPr/>
        <p:txBody>
          <a:bodyPr/>
          <a:lstStyle/>
          <a:p>
            <a:fld id="{656038DE-5BF7-473C-94E3-D6691CB4EEE6}" type="slidenum">
              <a:rPr lang="en-US" smtClean="0"/>
              <a:pPr/>
              <a:t>6</a:t>
            </a:fld>
            <a:endParaRPr lang="en-US" dirty="0"/>
          </a:p>
        </p:txBody>
      </p:sp>
    </p:spTree>
    <p:extLst>
      <p:ext uri="{BB962C8B-B14F-4D97-AF65-F5344CB8AC3E}">
        <p14:creationId xmlns:p14="http://schemas.microsoft.com/office/powerpoint/2010/main" val="76244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US" sz="1200" dirty="0" smtClean="0">
                <a:effectLst/>
              </a:rPr>
              <a:t>(Start here)The social and economic objectives of health policy in a country defines the development of regulatory strategies. </a:t>
            </a:r>
          </a:p>
          <a:p>
            <a:pPr marL="171450" indent="-171450">
              <a:buFont typeface="Arial" charset="0"/>
              <a:buChar char="•"/>
            </a:pPr>
            <a:r>
              <a:rPr lang="en-US" sz="1200" dirty="0" smtClean="0">
                <a:effectLst/>
              </a:rPr>
              <a:t>Depending on these objectives, a mix of regulatory strategies that require different instruments to enforce can be used</a:t>
            </a:r>
            <a:r>
              <a:rPr lang="en-US" sz="1200" baseline="0" dirty="0" smtClean="0">
                <a:effectLst/>
              </a:rPr>
              <a:t>. </a:t>
            </a: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7</a:t>
            </a:fld>
            <a:endParaRPr lang="en-US" dirty="0"/>
          </a:p>
        </p:txBody>
      </p:sp>
    </p:spTree>
    <p:extLst>
      <p:ext uri="{BB962C8B-B14F-4D97-AF65-F5344CB8AC3E}">
        <p14:creationId xmlns:p14="http://schemas.microsoft.com/office/powerpoint/2010/main" val="205673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endParaRPr>
          </a:p>
          <a:p>
            <a:pPr marL="171450" indent="-171450">
              <a:buFont typeface="Arial" charset="0"/>
              <a:buChar char="•"/>
            </a:pPr>
            <a:r>
              <a:rPr lang="en-US" sz="1200" dirty="0" smtClean="0">
                <a:effectLst/>
              </a:rPr>
              <a:t>The SSGMC is mandated to enforce health and safety </a:t>
            </a:r>
            <a:r>
              <a:rPr lang="en-US" sz="1200" dirty="0" smtClean="0">
                <a:effectLst/>
              </a:rPr>
              <a:t>legislation,</a:t>
            </a:r>
            <a:r>
              <a:rPr lang="en-US" sz="1200" baseline="0" dirty="0" smtClean="0">
                <a:effectLst/>
              </a:rPr>
              <a:t> </a:t>
            </a:r>
            <a:r>
              <a:rPr lang="en-US" sz="1200" dirty="0" smtClean="0">
                <a:effectLst/>
              </a:rPr>
              <a:t>licensing </a:t>
            </a:r>
            <a:r>
              <a:rPr lang="en-US" sz="1200" dirty="0" smtClean="0">
                <a:effectLst/>
              </a:rPr>
              <a:t>and registration of doctors. </a:t>
            </a:r>
          </a:p>
          <a:p>
            <a:pPr marL="171450" indent="-171450">
              <a:buFont typeface="Arial" charset="0"/>
              <a:buChar char="•"/>
            </a:pPr>
            <a:r>
              <a:rPr lang="en-US" sz="1200" dirty="0" smtClean="0">
                <a:effectLst/>
              </a:rPr>
              <a:t>License </a:t>
            </a:r>
            <a:r>
              <a:rPr lang="en-US" sz="1200" dirty="0" smtClean="0">
                <a:effectLst/>
              </a:rPr>
              <a:t>hospitals, pharmacies, laboratories and other health facilities </a:t>
            </a:r>
            <a:r>
              <a:rPr lang="en-US" sz="1200" dirty="0" smtClean="0">
                <a:effectLst/>
              </a:rPr>
              <a:t>after they meet</a:t>
            </a:r>
            <a:r>
              <a:rPr lang="en-US" sz="1200" baseline="0" dirty="0" smtClean="0">
                <a:effectLst/>
              </a:rPr>
              <a:t> </a:t>
            </a:r>
            <a:r>
              <a:rPr lang="en-US" sz="1200" dirty="0" smtClean="0">
                <a:effectLst/>
              </a:rPr>
              <a:t>specified </a:t>
            </a:r>
            <a:r>
              <a:rPr lang="en-US" sz="1200" dirty="0" smtClean="0">
                <a:effectLst/>
              </a:rPr>
              <a:t>standards of </a:t>
            </a:r>
            <a:r>
              <a:rPr lang="en-US" sz="1200" dirty="0" smtClean="0">
                <a:effectLst/>
              </a:rPr>
              <a:t>equipment.</a:t>
            </a:r>
            <a:r>
              <a:rPr lang="en-US" sz="1200" dirty="0" smtClean="0">
                <a:solidFill>
                  <a:srgbClr val="00B0F0"/>
                </a:solidFill>
                <a:effectLst/>
              </a:rPr>
              <a:t> </a:t>
            </a:r>
            <a:endParaRPr lang="en-US" sz="1200" dirty="0" smtClean="0">
              <a:solidFill>
                <a:srgbClr val="00B0F0"/>
              </a:solidFill>
              <a:effectLst/>
            </a:endParaRPr>
          </a:p>
          <a:p>
            <a:pPr marL="171450" indent="-171450">
              <a:buFont typeface="Arial" charset="0"/>
              <a:buChar char="•"/>
            </a:pPr>
            <a:r>
              <a:rPr lang="en-US" sz="1200" dirty="0" smtClean="0">
                <a:solidFill>
                  <a:srgbClr val="00B0F0"/>
                </a:solidFill>
                <a:effectLst/>
              </a:rPr>
              <a:t>Yet these activities have not and could not be enforced effectively in South Sudan.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effectLst/>
            </a:endParaRPr>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8</a:t>
            </a:fld>
            <a:endParaRPr lang="en-US" dirty="0"/>
          </a:p>
        </p:txBody>
      </p:sp>
    </p:spTree>
    <p:extLst>
      <p:ext uri="{BB962C8B-B14F-4D97-AF65-F5344CB8AC3E}">
        <p14:creationId xmlns:p14="http://schemas.microsoft.com/office/powerpoint/2010/main" val="112592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3810000"/>
          </a:xfrm>
        </p:spPr>
        <p:txBody>
          <a:bodyPr>
            <a:noAutofit/>
          </a:bodyPr>
          <a:lstStyle/>
          <a:p>
            <a:pPr marL="285750" indent="-285750" eaLnBrk="1" fontAlgn="auto" hangingPunct="1">
              <a:spcAft>
                <a:spcPts val="0"/>
              </a:spcAft>
              <a:buClrTx/>
              <a:buSzTx/>
              <a:buFont typeface="Arial" charset="0"/>
              <a:buChar char="•"/>
            </a:pPr>
            <a:r>
              <a:rPr lang="en-US" sz="1600" dirty="0" smtClean="0"/>
              <a:t>The quality, nature and cost of health care services provided in private hospitals, clinics, and traditional healing centres remain largely unregulated.</a:t>
            </a:r>
            <a:r>
              <a:rPr lang="en-US" sz="1600" baseline="0" dirty="0" smtClean="0"/>
              <a:t> </a:t>
            </a:r>
          </a:p>
          <a:p>
            <a:pPr marL="285750" indent="-285750" eaLnBrk="1" fontAlgn="auto" hangingPunct="1">
              <a:spcAft>
                <a:spcPts val="0"/>
              </a:spcAft>
              <a:buClrTx/>
              <a:buSzTx/>
              <a:buFont typeface="Arial" charset="0"/>
              <a:buChar char="•"/>
            </a:pPr>
            <a:r>
              <a:rPr lang="en-US" sz="1600" baseline="0" dirty="0" smtClean="0"/>
              <a:t>M</a:t>
            </a:r>
            <a:r>
              <a:rPr lang="en-US" sz="1600" dirty="0" smtClean="0"/>
              <a:t>any of</a:t>
            </a:r>
            <a:r>
              <a:rPr lang="en-US" sz="1600" i="1" dirty="0" smtClean="0"/>
              <a:t> </a:t>
            </a:r>
            <a:r>
              <a:rPr lang="en-US" sz="1600" dirty="0" smtClean="0"/>
              <a:t>these centres enjoy the patronage of powerful</a:t>
            </a:r>
            <a:r>
              <a:rPr lang="en-US" sz="1600" baseline="0" dirty="0" smtClean="0"/>
              <a:t> personalities</a:t>
            </a:r>
            <a:r>
              <a:rPr lang="en-US" sz="1600" dirty="0" smtClean="0"/>
              <a:t> </a:t>
            </a:r>
            <a:r>
              <a:rPr lang="en-US" sz="1600" baseline="0" dirty="0" smtClean="0"/>
              <a:t>with little tolerance to any activity that might undermine their businesses and erode their profits profits.</a:t>
            </a:r>
            <a:endParaRPr lang="en-GB" sz="1600" dirty="0" smtClean="0"/>
          </a:p>
          <a:p>
            <a:endParaRPr lang="en-US" sz="1600" u="none" dirty="0" smtClean="0"/>
          </a:p>
        </p:txBody>
      </p:sp>
      <p:sp>
        <p:nvSpPr>
          <p:cNvPr id="4" name="Slide Number Placeholder 3"/>
          <p:cNvSpPr>
            <a:spLocks noGrp="1"/>
          </p:cNvSpPr>
          <p:nvPr>
            <p:ph type="sldNum" sz="quarter" idx="10"/>
          </p:nvPr>
        </p:nvSpPr>
        <p:spPr/>
        <p:txBody>
          <a:bodyPr/>
          <a:lstStyle/>
          <a:p>
            <a:fld id="{656038DE-5BF7-473C-94E3-D6691CB4EEE6}" type="slidenum">
              <a:rPr lang="en-US" smtClean="0"/>
              <a:pPr/>
              <a:t>9</a:t>
            </a:fld>
            <a:endParaRPr lang="en-US" dirty="0"/>
          </a:p>
        </p:txBody>
      </p:sp>
    </p:spTree>
    <p:extLst>
      <p:ext uri="{BB962C8B-B14F-4D97-AF65-F5344CB8AC3E}">
        <p14:creationId xmlns:p14="http://schemas.microsoft.com/office/powerpoint/2010/main" val="111931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96 w 5184"/>
                  <a:gd name="T3" fmla="*/ 3159 h 3159"/>
                  <a:gd name="T4" fmla="*/ 529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dirty="0"/>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70 w 556"/>
                  <a:gd name="T5" fmla="*/ 3159 h 3159"/>
                  <a:gd name="T6" fmla="*/ 57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ea typeface="+mn-ea"/>
              </a:endParaRPr>
            </a:p>
          </p:txBody>
        </p:sp>
        <p:sp>
          <p:nvSpPr>
            <p:cNvPr id="7" name="Freeform 7"/>
            <p:cNvSpPr>
              <a:spLocks/>
            </p:cNvSpPr>
            <p:nvPr/>
          </p:nvSpPr>
          <p:spPr bwMode="ltGray">
            <a:xfrm>
              <a:off x="767" y="1155"/>
              <a:ext cx="252" cy="12"/>
            </a:xfrm>
            <a:custGeom>
              <a:avLst/>
              <a:gdLst>
                <a:gd name="T0" fmla="*/ 258 w 251"/>
                <a:gd name="T1" fmla="*/ 0 h 12"/>
                <a:gd name="T2" fmla="*/ 0 w 251"/>
                <a:gd name="T3" fmla="*/ 0 h 12"/>
                <a:gd name="T4" fmla="*/ 0 w 251"/>
                <a:gd name="T5" fmla="*/ 12 h 12"/>
                <a:gd name="T6" fmla="*/ 258 w 251"/>
                <a:gd name="T7" fmla="*/ 12 h 12"/>
                <a:gd name="T8" fmla="*/ 258 w 251"/>
                <a:gd name="T9" fmla="*/ 0 h 12"/>
                <a:gd name="T10" fmla="*/ 258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dirty="0"/>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628 w 251"/>
                <a:gd name="T5" fmla="*/ 12 h 12"/>
                <a:gd name="T6" fmla="*/ 262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dirty="0"/>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12" name="Freeform 12"/>
              <p:cNvSpPr>
                <a:spLocks/>
              </p:cNvSpPr>
              <p:nvPr/>
            </p:nvSpPr>
            <p:spPr bwMode="ltGray">
              <a:xfrm>
                <a:off x="1019" y="1155"/>
                <a:ext cx="4739" cy="12"/>
              </a:xfrm>
              <a:custGeom>
                <a:avLst/>
                <a:gdLst>
                  <a:gd name="T0" fmla="*/ 4829 w 4724"/>
                  <a:gd name="T1" fmla="*/ 0 h 12"/>
                  <a:gd name="T2" fmla="*/ 0 w 4724"/>
                  <a:gd name="T3" fmla="*/ 0 h 12"/>
                  <a:gd name="T4" fmla="*/ 0 w 4724"/>
                  <a:gd name="T5" fmla="*/ 12 h 12"/>
                  <a:gd name="T6" fmla="*/ 4829 w 4724"/>
                  <a:gd name="T7" fmla="*/ 12 h 12"/>
                  <a:gd name="T8" fmla="*/ 4829 w 4724"/>
                  <a:gd name="T9" fmla="*/ 0 h 12"/>
                  <a:gd name="T10" fmla="*/ 482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dirty="0"/>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dirty="0"/>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ea typeface="+mn-ea"/>
                </a:endParaRPr>
              </a:p>
            </p:txBody>
          </p:sp>
        </p:grpSp>
      </p:grpSp>
      <p:sp>
        <p:nvSpPr>
          <p:cNvPr id="36880" name="Rectangle 16"/>
          <p:cNvSpPr>
            <a:spLocks noGrp="1" noChangeArrowheads="1"/>
          </p:cNvSpPr>
          <p:nvPr>
            <p:ph type="ctrTitle" sz="quarter"/>
          </p:nvPr>
        </p:nvSpPr>
        <p:spPr>
          <a:xfrm>
            <a:off x="1422400" y="1997080"/>
            <a:ext cx="9448800" cy="1431925"/>
          </a:xfrm>
        </p:spPr>
        <p:txBody>
          <a:bodyPr anchor="b"/>
          <a:lstStyle>
            <a:lvl1pPr>
              <a:defRPr/>
            </a:lvl1pPr>
          </a:lstStyle>
          <a:p>
            <a:r>
              <a:rPr lang="en-US"/>
              <a:t>Click to edit Master title style</a:t>
            </a:r>
          </a:p>
        </p:txBody>
      </p:sp>
      <p:sp>
        <p:nvSpPr>
          <p:cNvPr id="36881"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r>
              <a:rPr lang="en-GB" dirty="0" smtClean="0"/>
              <a:t>October 6-9, 2018</a:t>
            </a:r>
            <a:endParaRPr lang="en-US" dirty="0"/>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r>
              <a:rPr lang="en-US" dirty="0" smtClean="0"/>
              <a:t>13th International Conference on Medical Regulation (IAMRA), Dubai</a:t>
            </a:r>
            <a:endParaRPr lang="en-US" dirty="0"/>
          </a:p>
        </p:txBody>
      </p:sp>
      <p:sp>
        <p:nvSpPr>
          <p:cNvPr id="20" name="Rectangle 20"/>
          <p:cNvSpPr>
            <a:spLocks noGrp="1" noChangeArrowheads="1"/>
          </p:cNvSpPr>
          <p:nvPr>
            <p:ph type="sldNum" sz="quarter" idx="12"/>
          </p:nvPr>
        </p:nvSpPr>
        <p:spPr/>
        <p:txBody>
          <a:bodyPr/>
          <a:lstStyle>
            <a:lvl1pPr>
              <a:defRPr/>
            </a:lvl1pPr>
          </a:lstStyle>
          <a:p>
            <a:fld id="{89969296-87EF-4D3D-A911-95EE8017269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84A58413-2097-4B40-926C-53A02807E03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C78C8E61-41CB-4E3D-854F-3C675B5C9B4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F4ECB0BF-9AAE-418F-9056-2D712E6B8861}"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D5A6A9B5-1067-447F-8F6D-081DD06A0A4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1981200"/>
            <a:ext cx="4927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3200" y="1981200"/>
            <a:ext cx="4927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6"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7" name="Rectangle 19"/>
          <p:cNvSpPr>
            <a:spLocks noGrp="1" noChangeArrowheads="1"/>
          </p:cNvSpPr>
          <p:nvPr>
            <p:ph type="sldNum" sz="quarter" idx="12"/>
          </p:nvPr>
        </p:nvSpPr>
        <p:spPr>
          <a:ln/>
        </p:spPr>
        <p:txBody>
          <a:bodyPr/>
          <a:lstStyle>
            <a:lvl1pPr>
              <a:defRPr/>
            </a:lvl1pPr>
          </a:lstStyle>
          <a:p>
            <a:fld id="{BFCF3A54-9E3A-4937-B9D8-5EA9202F716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8"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9" name="Rectangle 19"/>
          <p:cNvSpPr>
            <a:spLocks noGrp="1" noChangeArrowheads="1"/>
          </p:cNvSpPr>
          <p:nvPr>
            <p:ph type="sldNum" sz="quarter" idx="12"/>
          </p:nvPr>
        </p:nvSpPr>
        <p:spPr>
          <a:ln/>
        </p:spPr>
        <p:txBody>
          <a:bodyPr/>
          <a:lstStyle>
            <a:lvl1pPr>
              <a:defRPr/>
            </a:lvl1pPr>
          </a:lstStyle>
          <a:p>
            <a:fld id="{3EA06CE7-BAE1-4272-AD3A-FD3F656C60B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4"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5" name="Rectangle 19"/>
          <p:cNvSpPr>
            <a:spLocks noGrp="1" noChangeArrowheads="1"/>
          </p:cNvSpPr>
          <p:nvPr>
            <p:ph type="sldNum" sz="quarter" idx="12"/>
          </p:nvPr>
        </p:nvSpPr>
        <p:spPr>
          <a:ln/>
        </p:spPr>
        <p:txBody>
          <a:bodyPr/>
          <a:lstStyle>
            <a:lvl1pPr>
              <a:defRPr/>
            </a:lvl1pPr>
          </a:lstStyle>
          <a:p>
            <a:fld id="{611192B4-1A22-4F97-A130-7798B912B29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3"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4" name="Rectangle 19"/>
          <p:cNvSpPr>
            <a:spLocks noGrp="1" noChangeArrowheads="1"/>
          </p:cNvSpPr>
          <p:nvPr>
            <p:ph type="sldNum" sz="quarter" idx="12"/>
          </p:nvPr>
        </p:nvSpPr>
        <p:spPr>
          <a:ln/>
        </p:spPr>
        <p:txBody>
          <a:bodyPr/>
          <a:lstStyle>
            <a:lvl1pPr>
              <a:defRPr/>
            </a:lvl1pPr>
          </a:lstStyle>
          <a:p>
            <a:fld id="{5A1D4F97-BC76-44C2-8514-F045616F965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6"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7" name="Rectangle 19"/>
          <p:cNvSpPr>
            <a:spLocks noGrp="1" noChangeArrowheads="1"/>
          </p:cNvSpPr>
          <p:nvPr>
            <p:ph type="sldNum" sz="quarter" idx="12"/>
          </p:nvPr>
        </p:nvSpPr>
        <p:spPr>
          <a:ln/>
        </p:spPr>
        <p:txBody>
          <a:bodyPr/>
          <a:lstStyle>
            <a:lvl1pPr>
              <a:defRPr/>
            </a:lvl1pPr>
          </a:lstStyle>
          <a:p>
            <a:fld id="{E1635460-07DD-408F-B90E-5BC2EA3273F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r>
              <a:rPr lang="en-GB" dirty="0" smtClean="0"/>
              <a:t>October 6-9, 2018</a:t>
            </a:r>
            <a:endParaRPr lang="en-US" dirty="0"/>
          </a:p>
        </p:txBody>
      </p:sp>
      <p:sp>
        <p:nvSpPr>
          <p:cNvPr id="6" name="Rectangle 18"/>
          <p:cNvSpPr>
            <a:spLocks noGrp="1" noChangeArrowheads="1"/>
          </p:cNvSpPr>
          <p:nvPr>
            <p:ph type="ftr" sz="quarter" idx="11"/>
          </p:nvPr>
        </p:nvSpPr>
        <p:spPr>
          <a:ln/>
        </p:spPr>
        <p:txBody>
          <a:bodyPr/>
          <a:lstStyle>
            <a:lvl1pPr>
              <a:defRPr/>
            </a:lvl1pPr>
          </a:lstStyle>
          <a:p>
            <a:r>
              <a:rPr lang="en-US" dirty="0" smtClean="0"/>
              <a:t>13th International Conference on Medical Regulation (IAMRA), Dubai</a:t>
            </a:r>
            <a:endParaRPr lang="en-US" dirty="0"/>
          </a:p>
        </p:txBody>
      </p:sp>
      <p:sp>
        <p:nvSpPr>
          <p:cNvPr id="7" name="Rectangle 19"/>
          <p:cNvSpPr>
            <a:spLocks noGrp="1" noChangeArrowheads="1"/>
          </p:cNvSpPr>
          <p:nvPr>
            <p:ph type="sldNum" sz="quarter" idx="12"/>
          </p:nvPr>
        </p:nvSpPr>
        <p:spPr>
          <a:ln/>
        </p:spPr>
        <p:txBody>
          <a:bodyPr/>
          <a:lstStyle>
            <a:lvl1pPr>
              <a:defRPr/>
            </a:lvl1pPr>
          </a:lstStyle>
          <a:p>
            <a:fld id="{8E978C7E-E217-4E2E-9A2F-6C82153723E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96 w 5184"/>
                <a:gd name="T3" fmla="*/ 3159 h 3159"/>
                <a:gd name="T4" fmla="*/ 529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dirty="0"/>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70 w 556"/>
                <a:gd name="T5" fmla="*/ 3159 h 3159"/>
                <a:gd name="T6" fmla="*/ 57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1037" name="Freeform 8"/>
              <p:cNvSpPr>
                <a:spLocks/>
              </p:cNvSpPr>
              <p:nvPr/>
            </p:nvSpPr>
            <p:spPr bwMode="ltGray">
              <a:xfrm>
                <a:off x="1019" y="1155"/>
                <a:ext cx="4739" cy="12"/>
              </a:xfrm>
              <a:custGeom>
                <a:avLst/>
                <a:gdLst>
                  <a:gd name="T0" fmla="*/ 4829 w 4724"/>
                  <a:gd name="T1" fmla="*/ 0 h 12"/>
                  <a:gd name="T2" fmla="*/ 0 w 4724"/>
                  <a:gd name="T3" fmla="*/ 0 h 12"/>
                  <a:gd name="T4" fmla="*/ 0 w 4724"/>
                  <a:gd name="T5" fmla="*/ 12 h 12"/>
                  <a:gd name="T6" fmla="*/ 4829 w 4724"/>
                  <a:gd name="T7" fmla="*/ 12 h 12"/>
                  <a:gd name="T8" fmla="*/ 4829 w 4724"/>
                  <a:gd name="T9" fmla="*/ 0 h 12"/>
                  <a:gd name="T10" fmla="*/ 482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dirty="0"/>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dirty="0"/>
              </a:p>
            </p:txBody>
          </p:sp>
          <p:sp>
            <p:nvSpPr>
              <p:cNvPr id="3585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ea typeface="+mn-ea"/>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628 w 251"/>
                  <a:gd name="T5" fmla="*/ 12 h 12"/>
                  <a:gd name="T6" fmla="*/ 262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dirty="0"/>
              </a:p>
            </p:txBody>
          </p:sp>
          <p:sp>
            <p:nvSpPr>
              <p:cNvPr id="1042" name="Freeform 13"/>
              <p:cNvSpPr>
                <a:spLocks/>
              </p:cNvSpPr>
              <p:nvPr/>
            </p:nvSpPr>
            <p:spPr bwMode="ltGray">
              <a:xfrm>
                <a:off x="767" y="1155"/>
                <a:ext cx="252" cy="12"/>
              </a:xfrm>
              <a:custGeom>
                <a:avLst/>
                <a:gdLst>
                  <a:gd name="T0" fmla="*/ 258 w 251"/>
                  <a:gd name="T1" fmla="*/ 0 h 12"/>
                  <a:gd name="T2" fmla="*/ 0 w 251"/>
                  <a:gd name="T3" fmla="*/ 0 h 12"/>
                  <a:gd name="T4" fmla="*/ 0 w 251"/>
                  <a:gd name="T5" fmla="*/ 12 h 12"/>
                  <a:gd name="T6" fmla="*/ 258 w 251"/>
                  <a:gd name="T7" fmla="*/ 12 h 12"/>
                  <a:gd name="T8" fmla="*/ 258 w 251"/>
                  <a:gd name="T9" fmla="*/ 0 h 12"/>
                  <a:gd name="T10" fmla="*/ 258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dirty="0"/>
              </a:p>
            </p:txBody>
          </p:sp>
          <p:sp>
            <p:nvSpPr>
              <p:cNvPr id="3585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ea typeface="+mn-ea"/>
                </a:endParaRPr>
              </a:p>
            </p:txBody>
          </p:sp>
        </p:grpSp>
      </p:grpSp>
      <p:sp>
        <p:nvSpPr>
          <p:cNvPr id="35855" name="Rectangle 15"/>
          <p:cNvSpPr>
            <a:spLocks noGrp="1" noChangeArrowheads="1"/>
          </p:cNvSpPr>
          <p:nvPr>
            <p:ph type="title"/>
          </p:nvPr>
        </p:nvSpPr>
        <p:spPr bwMode="auto">
          <a:xfrm>
            <a:off x="1422400" y="304802"/>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56"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57"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00000"/>
                  </a:outerShdw>
                </a:effectLst>
                <a:latin typeface="Tahoma" pitchFamily="34" charset="0"/>
              </a:defRPr>
            </a:lvl1pPr>
          </a:lstStyle>
          <a:p>
            <a:r>
              <a:rPr lang="en-GB" dirty="0" smtClean="0"/>
              <a:t>October 6-9, 2018</a:t>
            </a:r>
            <a:endParaRPr lang="en-US" dirty="0"/>
          </a:p>
        </p:txBody>
      </p:sp>
      <p:sp>
        <p:nvSpPr>
          <p:cNvPr id="35858"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00000"/>
                  </a:outerShdw>
                </a:effectLst>
                <a:latin typeface="Tahoma" pitchFamily="34" charset="0"/>
              </a:defRPr>
            </a:lvl1pPr>
          </a:lstStyle>
          <a:p>
            <a:r>
              <a:rPr lang="en-US" dirty="0" smtClean="0"/>
              <a:t>13th International Conference on Medical Regulation (IAMRA), Dubai</a:t>
            </a:r>
            <a:endParaRPr lang="en-US" dirty="0"/>
          </a:p>
        </p:txBody>
      </p:sp>
      <p:sp>
        <p:nvSpPr>
          <p:cNvPr id="35859"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latin typeface="Tahoma" pitchFamily="34" charset="0"/>
              </a:defRPr>
            </a:lvl1pPr>
          </a:lstStyle>
          <a:p>
            <a:fld id="{496F66D7-C5CA-460A-B810-2872A256D8AC}"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4149"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hf hdr="0"/>
  <p:txStyles>
    <p:titleStyle>
      <a:lvl1pPr algn="l"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S PGothic" pitchFamily="34" charset="-128"/>
          <a:cs typeface="+mj-cs"/>
        </a:defRPr>
      </a:lvl1pPr>
      <a:lvl2pPr algn="l"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Arial" charset="0"/>
        </a:defRPr>
      </a:lvl2pPr>
      <a:lvl3pPr algn="l"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Arial" charset="0"/>
        </a:defRPr>
      </a:lvl3pPr>
      <a:lvl4pPr algn="l"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Arial" charset="0"/>
        </a:defRPr>
      </a:lvl4pPr>
      <a:lvl5pPr algn="l"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Arial" charset="0"/>
        </a:defRPr>
      </a:lvl5pPr>
      <a:lvl6pPr marL="342900" algn="l" rtl="0" fontAlgn="base">
        <a:spcBef>
          <a:spcPct val="0"/>
        </a:spcBef>
        <a:spcAft>
          <a:spcPct val="0"/>
        </a:spcAft>
        <a:defRPr sz="3300" b="1">
          <a:solidFill>
            <a:schemeClr val="tx2"/>
          </a:solidFill>
          <a:effectLst>
            <a:outerShdw blurRad="38100" dist="38100" dir="2700000" algn="tl">
              <a:srgbClr val="000000"/>
            </a:outerShdw>
          </a:effectLst>
          <a:latin typeface="Tahoma" charset="0"/>
          <a:cs typeface="Arial" charset="0"/>
        </a:defRPr>
      </a:lvl6pPr>
      <a:lvl7pPr marL="685800" algn="l" rtl="0" fontAlgn="base">
        <a:spcBef>
          <a:spcPct val="0"/>
        </a:spcBef>
        <a:spcAft>
          <a:spcPct val="0"/>
        </a:spcAft>
        <a:defRPr sz="3300" b="1">
          <a:solidFill>
            <a:schemeClr val="tx2"/>
          </a:solidFill>
          <a:effectLst>
            <a:outerShdw blurRad="38100" dist="38100" dir="2700000" algn="tl">
              <a:srgbClr val="000000"/>
            </a:outerShdw>
          </a:effectLst>
          <a:latin typeface="Tahoma" charset="0"/>
          <a:cs typeface="Arial" charset="0"/>
        </a:defRPr>
      </a:lvl7pPr>
      <a:lvl8pPr marL="1028700" algn="l" rtl="0" fontAlgn="base">
        <a:spcBef>
          <a:spcPct val="0"/>
        </a:spcBef>
        <a:spcAft>
          <a:spcPct val="0"/>
        </a:spcAft>
        <a:defRPr sz="3300" b="1">
          <a:solidFill>
            <a:schemeClr val="tx2"/>
          </a:solidFill>
          <a:effectLst>
            <a:outerShdw blurRad="38100" dist="38100" dir="2700000" algn="tl">
              <a:srgbClr val="000000"/>
            </a:outerShdw>
          </a:effectLst>
          <a:latin typeface="Tahoma" charset="0"/>
          <a:cs typeface="Arial" charset="0"/>
        </a:defRPr>
      </a:lvl8pPr>
      <a:lvl9pPr marL="1371600" algn="l" rtl="0" fontAlgn="base">
        <a:spcBef>
          <a:spcPct val="0"/>
        </a:spcBef>
        <a:spcAft>
          <a:spcPct val="0"/>
        </a:spcAft>
        <a:defRPr sz="3300" b="1">
          <a:solidFill>
            <a:schemeClr val="tx2"/>
          </a:solidFill>
          <a:effectLst>
            <a:outerShdw blurRad="38100" dist="38100" dir="2700000" algn="tl">
              <a:srgbClr val="000000"/>
            </a:outerShdw>
          </a:effectLst>
          <a:latin typeface="Tahoma" charset="0"/>
          <a:cs typeface="Arial" charset="0"/>
        </a:defRPr>
      </a:lvl9pPr>
    </p:titleStyle>
    <p:bodyStyle>
      <a:lvl1pPr marL="257175" indent="-257175"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cs typeface="+mn-cs"/>
        </a:defRPr>
      </a:lvl1pPr>
      <a:lvl2pPr marL="557213" indent="-214313" algn="l" rtl="0" eaLnBrk="0" fontAlgn="base" hangingPunct="0">
        <a:spcBef>
          <a:spcPct val="20000"/>
        </a:spcBef>
        <a:spcAft>
          <a:spcPct val="0"/>
        </a:spcAft>
        <a:buClr>
          <a:schemeClr val="tx1"/>
        </a:buClr>
        <a:buChar char="–"/>
        <a:defRPr sz="2100">
          <a:solidFill>
            <a:schemeClr val="tx1"/>
          </a:solidFill>
          <a:effectLst>
            <a:outerShdw blurRad="38100" dist="38100" dir="2700000" algn="tl">
              <a:srgbClr val="000000"/>
            </a:outerShdw>
          </a:effectLst>
          <a:latin typeface="+mn-lt"/>
          <a:ea typeface="Arial" charset="0"/>
          <a:cs typeface="+mn-cs"/>
        </a:defRPr>
      </a:lvl2pPr>
      <a:lvl3pPr marL="857250" indent="-171450" algn="l" rtl="0" eaLnBrk="0" fontAlgn="base" hangingPunct="0">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ea typeface="Arial" charset="0"/>
          <a:cs typeface="+mn-cs"/>
        </a:defRPr>
      </a:lvl3pPr>
      <a:lvl4pPr marL="1200150" indent="-171450" algn="l" rtl="0" eaLnBrk="0" fontAlgn="base" hangingPunct="0">
        <a:spcBef>
          <a:spcPct val="20000"/>
        </a:spcBef>
        <a:spcAft>
          <a:spcPct val="0"/>
        </a:spcAft>
        <a:buClr>
          <a:schemeClr val="tx1"/>
        </a:buClr>
        <a:buChar char="–"/>
        <a:defRPr sz="1500">
          <a:solidFill>
            <a:schemeClr val="tx1"/>
          </a:solidFill>
          <a:effectLst>
            <a:outerShdw blurRad="38100" dist="38100" dir="2700000" algn="tl">
              <a:srgbClr val="000000"/>
            </a:outerShdw>
          </a:effectLst>
          <a:latin typeface="+mn-lt"/>
          <a:ea typeface="Arial" charset="0"/>
          <a:cs typeface="+mn-cs"/>
        </a:defRPr>
      </a:lvl4pPr>
      <a:lvl5pPr marL="1543050" indent="-171450" algn="l" rtl="0" eaLnBrk="0" fontAlgn="base" hangingPunct="0">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ea typeface="Arial" charset="0"/>
          <a:cs typeface="+mn-cs"/>
        </a:defRPr>
      </a:lvl5pPr>
      <a:lvl6pPr marL="18859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8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7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6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who.int/environmental_health_emergencies/complex_emergencies/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2057400" y="685800"/>
            <a:ext cx="7924800" cy="2743200"/>
          </a:xfrm>
        </p:spPr>
        <p:txBody>
          <a:bodyPr/>
          <a:lstStyle/>
          <a:p>
            <a:pPr algn="ctr" eaLnBrk="1" hangingPunct="1">
              <a:defRPr/>
            </a:pPr>
            <a:r>
              <a:rPr lang="en-US" sz="4400" dirty="0">
                <a:solidFill>
                  <a:schemeClr val="accent1"/>
                </a:solidFill>
                <a:effectLst>
                  <a:outerShdw blurRad="38100" dist="38100" dir="2700000" algn="tl">
                    <a:srgbClr val="000000">
                      <a:alpha val="43137"/>
                    </a:srgbClr>
                  </a:outerShdw>
                </a:effectLst>
                <a:ea typeface="+mj-ea"/>
              </a:rPr>
              <a:t>Regulatory Challenges in a Complex Emergency Environment: An update on South Sudan  </a:t>
            </a:r>
          </a:p>
        </p:txBody>
      </p:sp>
      <p:sp>
        <p:nvSpPr>
          <p:cNvPr id="26626" name="Rectangle 3"/>
          <p:cNvSpPr>
            <a:spLocks noGrp="1" noChangeArrowheads="1"/>
          </p:cNvSpPr>
          <p:nvPr>
            <p:ph type="subTitle" sz="quarter" idx="1"/>
          </p:nvPr>
        </p:nvSpPr>
        <p:spPr>
          <a:xfrm>
            <a:off x="2590800" y="3771900"/>
            <a:ext cx="6400800" cy="2114550"/>
          </a:xfrm>
        </p:spPr>
        <p:txBody>
          <a:bodyPr/>
          <a:lstStyle/>
          <a:p>
            <a:pPr algn="ctr" eaLnBrk="1" hangingPunct="1"/>
            <a:endParaRPr lang="en-US" sz="2100" b="1" dirty="0">
              <a:solidFill>
                <a:srgbClr val="FFFF00"/>
              </a:solidFill>
              <a:effectLst/>
            </a:endParaRPr>
          </a:p>
          <a:p>
            <a:pPr algn="ctr" eaLnBrk="1" hangingPunct="1"/>
            <a:r>
              <a:rPr lang="en-US" sz="2100" b="1" dirty="0">
                <a:solidFill>
                  <a:srgbClr val="FFFF00"/>
                </a:solidFill>
                <a:effectLst/>
              </a:rPr>
              <a:t>John Adwok </a:t>
            </a:r>
          </a:p>
          <a:p>
            <a:pPr algn="ctr" eaLnBrk="1" hangingPunct="1"/>
            <a:r>
              <a:rPr lang="en-US" sz="2100" b="1" dirty="0">
                <a:solidFill>
                  <a:srgbClr val="FFFF00"/>
                </a:solidFill>
                <a:effectLst/>
              </a:rPr>
              <a:t>MBBS, MMED(Surg.), FCS(ECSA), FRCS(Edin.), FACS, PhD.</a:t>
            </a:r>
            <a:endParaRPr lang="en-US" sz="1800" b="1" dirty="0">
              <a:solidFill>
                <a:srgbClr val="FFFF00"/>
              </a:solidFill>
              <a:effectLst/>
            </a:endParaRPr>
          </a:p>
          <a:p>
            <a:pPr algn="ctr" eaLnBrk="1" hangingPunct="1"/>
            <a:r>
              <a:rPr lang="en-US" sz="2100" b="1" dirty="0">
                <a:solidFill>
                  <a:srgbClr val="FFFF00"/>
                </a:solidFill>
                <a:effectLst/>
              </a:rPr>
              <a:t>Chairman </a:t>
            </a:r>
          </a:p>
          <a:p>
            <a:pPr algn="ctr" eaLnBrk="1" hangingPunct="1"/>
            <a:r>
              <a:rPr lang="en-US" sz="2100" b="1" dirty="0">
                <a:solidFill>
                  <a:srgbClr val="FFFF00"/>
                </a:solidFill>
                <a:effectLst/>
              </a:rPr>
              <a:t>South Sudan General Medical Council</a:t>
            </a:r>
          </a:p>
          <a:p>
            <a:pPr algn="ctr" eaLnBrk="1" hangingPunct="1"/>
            <a:r>
              <a:rPr lang="en-US" sz="1800" b="1" dirty="0">
                <a:solidFill>
                  <a:srgbClr val="FFFF00"/>
                </a:solidFill>
                <a:effectLst/>
              </a:rPr>
              <a:t> </a:t>
            </a: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9906000" cy="1210542"/>
          </a:xfrm>
        </p:spPr>
        <p:txBody>
          <a:bodyPr>
            <a:noAutofit/>
          </a:bodyPr>
          <a:lstStyle/>
          <a:p>
            <a:r>
              <a:rPr lang="en-GB" sz="3600" dirty="0">
                <a:solidFill>
                  <a:schemeClr val="accent1"/>
                </a:solidFill>
              </a:rPr>
              <a:t>Informal Sector </a:t>
            </a:r>
            <a:r>
              <a:rPr lang="en-GB" sz="3600" dirty="0" smtClean="0">
                <a:solidFill>
                  <a:schemeClr val="accent1"/>
                </a:solidFill>
              </a:rPr>
              <a:t>Pharmacies/Clinics in South Sudan</a:t>
            </a:r>
            <a:endParaRPr lang="en-GB" sz="3600" dirty="0">
              <a:solidFill>
                <a:schemeClr val="accent1"/>
              </a:solidFill>
            </a:endParaRPr>
          </a:p>
        </p:txBody>
      </p:sp>
      <p:sp>
        <p:nvSpPr>
          <p:cNvPr id="4" name="Text Placeholder 3"/>
          <p:cNvSpPr>
            <a:spLocks noGrp="1"/>
          </p:cNvSpPr>
          <p:nvPr>
            <p:ph type="body" sz="half" idx="2"/>
          </p:nvPr>
        </p:nvSpPr>
        <p:spPr>
          <a:xfrm>
            <a:off x="2381250" y="2228852"/>
            <a:ext cx="3257550" cy="2857499"/>
          </a:xfrm>
        </p:spPr>
        <p:txBody>
          <a:bodyPr>
            <a:normAutofit/>
          </a:bodyPr>
          <a:lstStyle/>
          <a:p>
            <a:r>
              <a:rPr lang="en-US" sz="1500" b="1" i="1" dirty="0"/>
              <a:t/>
            </a:r>
            <a:br>
              <a:rPr lang="en-US" sz="1500" b="1" i="1" dirty="0"/>
            </a:br>
            <a:endParaRPr lang="en-GB" sz="1500" b="1" dirty="0"/>
          </a:p>
        </p:txBody>
      </p:sp>
      <p:sp>
        <p:nvSpPr>
          <p:cNvPr id="7" name="Content Placeholder 2"/>
          <p:cNvSpPr txBox="1">
            <a:spLocks/>
          </p:cNvSpPr>
          <p:nvPr/>
        </p:nvSpPr>
        <p:spPr>
          <a:xfrm>
            <a:off x="990600" y="1752600"/>
            <a:ext cx="5029200" cy="4002682"/>
          </a:xfrm>
          <a:prstGeom prst="rect">
            <a:avLst/>
          </a:prstGeom>
        </p:spPr>
        <p:txBody>
          <a:bodyPr vert="horz" lIns="68580" tIns="34290" rIns="68580" bIns="34290" rtlCol="0">
            <a:noAutofit/>
          </a:bodyPr>
          <a:lstStyle/>
          <a:p>
            <a:pPr defTabSz="685800" fontAlgn="auto">
              <a:spcBef>
                <a:spcPct val="20000"/>
              </a:spcBef>
              <a:spcAft>
                <a:spcPts val="0"/>
              </a:spcAft>
              <a:defRPr/>
            </a:pPr>
            <a:endParaRPr lang="en-GB" b="1" dirty="0">
              <a:solidFill>
                <a:srgbClr val="00B050"/>
              </a:solidFill>
              <a:latin typeface="+mn-lt"/>
              <a:ea typeface="+mn-ea"/>
            </a:endParaRPr>
          </a:p>
        </p:txBody>
      </p:sp>
      <p:sp>
        <p:nvSpPr>
          <p:cNvPr id="3" name="Rectangle 2"/>
          <p:cNvSpPr/>
          <p:nvPr/>
        </p:nvSpPr>
        <p:spPr>
          <a:xfrm>
            <a:off x="990600" y="1614157"/>
            <a:ext cx="4876800" cy="4401205"/>
          </a:xfrm>
          <a:prstGeom prst="rect">
            <a:avLst/>
          </a:prstGeom>
        </p:spPr>
        <p:txBody>
          <a:bodyPr wrap="square">
            <a:spAutoFit/>
          </a:bodyPr>
          <a:lstStyle/>
          <a:p>
            <a:pPr marL="257175" indent="-257175" fontAlgn="auto">
              <a:spcAft>
                <a:spcPts val="0"/>
              </a:spcAft>
              <a:buFont typeface="Arial" panose="020B0604020202020204" pitchFamily="34" charset="0"/>
              <a:buChar char="•"/>
              <a:defRPr/>
            </a:pPr>
            <a:r>
              <a:rPr lang="en-US" sz="2000" dirty="0"/>
              <a:t>Of particular importance and concern is the role of the informal </a:t>
            </a:r>
            <a:r>
              <a:rPr lang="en-US" sz="2000" dirty="0" smtClean="0"/>
              <a:t>health care </a:t>
            </a:r>
            <a:r>
              <a:rPr lang="en-US" sz="2000" dirty="0"/>
              <a:t>sector, including informal pharmacies and drug </a:t>
            </a:r>
            <a:r>
              <a:rPr lang="en-US" sz="2000" dirty="0" smtClean="0"/>
              <a:t>retailers.</a:t>
            </a:r>
          </a:p>
          <a:p>
            <a:pPr fontAlgn="auto">
              <a:spcAft>
                <a:spcPts val="0"/>
              </a:spcAft>
              <a:defRPr/>
            </a:pPr>
            <a:endParaRPr lang="en-US" sz="2000" dirty="0"/>
          </a:p>
          <a:p>
            <a:pPr marL="257175" indent="-257175" fontAlgn="auto">
              <a:spcAft>
                <a:spcPts val="0"/>
              </a:spcAft>
              <a:buFont typeface="Arial" panose="020B0604020202020204" pitchFamily="34" charset="0"/>
              <a:buChar char="•"/>
              <a:defRPr/>
            </a:pPr>
            <a:r>
              <a:rPr lang="en-US" sz="2000" dirty="0"/>
              <a:t>This sector is often the first point of contact for the poor in South Sudan and generally fills the void left by the failing public sector which has also been adversely affected by the </a:t>
            </a:r>
            <a:r>
              <a:rPr lang="en-US" sz="2000" dirty="0" smtClean="0"/>
              <a:t>deteriorating </a:t>
            </a:r>
            <a:r>
              <a:rPr lang="en-US" sz="2000" dirty="0"/>
              <a:t>security situation and financial downturn in recent years.</a:t>
            </a:r>
          </a:p>
        </p:txBody>
      </p:sp>
      <p:sp>
        <p:nvSpPr>
          <p:cNvPr id="5" name="Date Placeholder 4"/>
          <p:cNvSpPr>
            <a:spLocks noGrp="1"/>
          </p:cNvSpPr>
          <p:nvPr>
            <p:ph type="dt" sz="half" idx="10"/>
          </p:nvPr>
        </p:nvSpPr>
        <p:spPr/>
        <p:txBody>
          <a:bodyPr/>
          <a:lstStyle/>
          <a:p>
            <a:r>
              <a:rPr lang="en-GB" dirty="0" smtClean="0"/>
              <a:t>October 6-9, 2018</a:t>
            </a:r>
            <a:endParaRPr lang="en-US" dirty="0"/>
          </a:p>
        </p:txBody>
      </p:sp>
      <p:sp>
        <p:nvSpPr>
          <p:cNvPr id="6" name="Footer Placeholder 5"/>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8" name="Slide Number Placeholder 7"/>
          <p:cNvSpPr>
            <a:spLocks noGrp="1"/>
          </p:cNvSpPr>
          <p:nvPr>
            <p:ph type="sldNum" sz="quarter" idx="12"/>
          </p:nvPr>
        </p:nvSpPr>
        <p:spPr/>
        <p:txBody>
          <a:bodyPr/>
          <a:lstStyle/>
          <a:p>
            <a:fld id="{E1635460-07DD-408F-B90E-5BC2EA3273F4}" type="slidenum">
              <a:rPr lang="en-US" smtClean="0"/>
              <a:pPr/>
              <a:t>10</a:t>
            </a:fld>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7399" y="1306798"/>
            <a:ext cx="4876801" cy="4448484"/>
          </a:xfrm>
        </p:spPr>
      </p:pic>
    </p:spTree>
    <p:extLst>
      <p:ext uri="{BB962C8B-B14F-4D97-AF65-F5344CB8AC3E}">
        <p14:creationId xmlns:p14="http://schemas.microsoft.com/office/powerpoint/2010/main" val="3734160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1143000" y="533400"/>
            <a:ext cx="9677400" cy="1447800"/>
          </a:xfrm>
        </p:spPr>
        <p:txBody>
          <a:bodyPr/>
          <a:lstStyle/>
          <a:p>
            <a:pPr algn="ctr"/>
            <a:r>
              <a:rPr lang="en-GB" sz="3600" dirty="0" smtClean="0">
                <a:solidFill>
                  <a:srgbClr val="FFC000"/>
                </a:solidFill>
              </a:rPr>
              <a:t>Negative Effects of unregulated Commercialised </a:t>
            </a:r>
            <a:r>
              <a:rPr lang="en-GB" sz="3600" dirty="0">
                <a:solidFill>
                  <a:srgbClr val="FFC000"/>
                </a:solidFill>
              </a:rPr>
              <a:t>Health </a:t>
            </a:r>
            <a:r>
              <a:rPr lang="en-GB" sz="3600" dirty="0" smtClean="0">
                <a:solidFill>
                  <a:srgbClr val="FFC000"/>
                </a:solidFill>
              </a:rPr>
              <a:t>care Systems </a:t>
            </a:r>
            <a:endParaRPr lang="en-US" sz="3600" dirty="0">
              <a:solidFill>
                <a:srgbClr val="FFC000"/>
              </a:solidFill>
            </a:endParaRPr>
          </a:p>
        </p:txBody>
      </p:sp>
      <p:sp>
        <p:nvSpPr>
          <p:cNvPr id="11" name="Content Placeholder 10"/>
          <p:cNvSpPr>
            <a:spLocks noGrp="1"/>
          </p:cNvSpPr>
          <p:nvPr>
            <p:ph idx="1"/>
          </p:nvPr>
        </p:nvSpPr>
        <p:spPr>
          <a:xfrm>
            <a:off x="1460500" y="2197100"/>
            <a:ext cx="9169400" cy="3810000"/>
          </a:xfrm>
        </p:spPr>
        <p:txBody>
          <a:bodyPr/>
          <a:lstStyle/>
          <a:p>
            <a:pPr lvl="1"/>
            <a:r>
              <a:rPr lang="en-US" sz="4400" b="1" dirty="0" smtClean="0"/>
              <a:t>Quality </a:t>
            </a:r>
            <a:r>
              <a:rPr lang="en-US" sz="4400" b="1" dirty="0"/>
              <a:t>control </a:t>
            </a:r>
          </a:p>
          <a:p>
            <a:pPr lvl="1"/>
            <a:r>
              <a:rPr lang="en-US" sz="4400" b="1" dirty="0"/>
              <a:t>Information asymmetry </a:t>
            </a:r>
          </a:p>
          <a:p>
            <a:pPr lvl="1"/>
            <a:r>
              <a:rPr lang="en-US" sz="4400" b="1" dirty="0" smtClean="0"/>
              <a:t>Consumer Protection</a:t>
            </a:r>
          </a:p>
          <a:p>
            <a:pPr lvl="1"/>
            <a:r>
              <a:rPr lang="en-US" sz="4400" b="1" dirty="0" smtClean="0"/>
              <a:t>Equity </a:t>
            </a:r>
            <a:r>
              <a:rPr lang="en-US" sz="4400" b="1" dirty="0"/>
              <a:t>of </a:t>
            </a:r>
            <a:r>
              <a:rPr lang="en-US" sz="4400" b="1" dirty="0" smtClean="0"/>
              <a:t>access</a:t>
            </a:r>
            <a:endParaRPr lang="en-US" sz="4400" b="1" dirty="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11</a:t>
            </a:fld>
            <a:endParaRPr lang="en-US" dirty="0"/>
          </a:p>
        </p:txBody>
      </p:sp>
    </p:spTree>
    <p:extLst>
      <p:ext uri="{BB962C8B-B14F-4D97-AF65-F5344CB8AC3E}">
        <p14:creationId xmlns:p14="http://schemas.microsoft.com/office/powerpoint/2010/main" val="4210752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1"/>
            <a:ext cx="7467600" cy="1142999"/>
          </a:xfrm>
        </p:spPr>
        <p:txBody>
          <a:bodyPr/>
          <a:lstStyle/>
          <a:p>
            <a:pPr algn="ctr"/>
            <a:r>
              <a:rPr lang="en-GB" sz="4400" dirty="0" smtClean="0">
                <a:solidFill>
                  <a:srgbClr val="FFFF00"/>
                </a:solidFill>
              </a:rPr>
              <a:t>Negative Effects</a:t>
            </a:r>
            <a:r>
              <a:rPr lang="mr-IN" sz="4400" dirty="0" smtClean="0">
                <a:solidFill>
                  <a:srgbClr val="FFFF00"/>
                </a:solidFill>
              </a:rPr>
              <a:t>…</a:t>
            </a:r>
            <a:r>
              <a:rPr lang="en-US" sz="4400" dirty="0" smtClean="0">
                <a:solidFill>
                  <a:srgbClr val="FFFF00"/>
                </a:solidFill>
              </a:rPr>
              <a:t>..</a:t>
            </a:r>
            <a:r>
              <a:rPr lang="en-GB" sz="4400" dirty="0" smtClean="0">
                <a:solidFill>
                  <a:srgbClr val="FFFF00"/>
                </a:solidFill>
              </a:rPr>
              <a:t>Quality Control</a:t>
            </a:r>
            <a:endParaRPr lang="en-US" sz="4400" dirty="0">
              <a:solidFill>
                <a:srgbClr val="FFFF00"/>
              </a:solidFill>
            </a:endParaRPr>
          </a:p>
        </p:txBody>
      </p:sp>
      <p:sp>
        <p:nvSpPr>
          <p:cNvPr id="3" name="Content Placeholder 2"/>
          <p:cNvSpPr>
            <a:spLocks noGrp="1"/>
          </p:cNvSpPr>
          <p:nvPr>
            <p:ph sz="half" idx="1"/>
          </p:nvPr>
        </p:nvSpPr>
        <p:spPr>
          <a:xfrm>
            <a:off x="685800" y="1828800"/>
            <a:ext cx="5486400" cy="4267200"/>
          </a:xfrm>
        </p:spPr>
        <p:txBody>
          <a:bodyPr/>
          <a:lstStyle/>
          <a:p>
            <a:pPr marL="0" indent="0">
              <a:buNone/>
            </a:pPr>
            <a:r>
              <a:rPr lang="en-GB" sz="2800" dirty="0" smtClean="0"/>
              <a:t>When left unregulated, </a:t>
            </a:r>
            <a:r>
              <a:rPr lang="en-GB" sz="2800" dirty="0"/>
              <a:t>the quality of care from private health care providers </a:t>
            </a:r>
            <a:r>
              <a:rPr lang="en-GB" sz="2800" dirty="0" smtClean="0"/>
              <a:t>remains a major concern</a:t>
            </a:r>
            <a:r>
              <a:rPr lang="en-GB" sz="2800" dirty="0"/>
              <a:t>, with respect to harmful practices and poor technical quality, especially among informal or non-institutional </a:t>
            </a:r>
            <a:r>
              <a:rPr lang="en-GB" sz="2800" dirty="0" smtClean="0"/>
              <a:t>providers</a:t>
            </a:r>
            <a:r>
              <a:rPr lang="en-GB" sz="2800" dirty="0" smtClean="0">
                <a:solidFill>
                  <a:srgbClr val="FFFF00"/>
                </a:solidFill>
              </a:rPr>
              <a:t>.</a:t>
            </a:r>
          </a:p>
          <a:p>
            <a:pPr marL="0" indent="0">
              <a:buNone/>
            </a:pPr>
            <a:r>
              <a:rPr lang="en-GB" sz="2800" i="1" dirty="0">
                <a:solidFill>
                  <a:srgbClr val="FFFF00"/>
                </a:solidFill>
              </a:rPr>
              <a:t> </a:t>
            </a:r>
            <a:r>
              <a:rPr lang="en-GB" sz="2800" i="1" dirty="0" smtClean="0">
                <a:solidFill>
                  <a:srgbClr val="FFFF00"/>
                </a:solidFill>
              </a:rPr>
              <a:t>                     </a:t>
            </a:r>
            <a:r>
              <a:rPr lang="en-GB" sz="1800" i="1" dirty="0" smtClean="0">
                <a:solidFill>
                  <a:srgbClr val="FFFF00"/>
                </a:solidFill>
              </a:rPr>
              <a:t>(Bloom</a:t>
            </a:r>
            <a:r>
              <a:rPr lang="en-GB" sz="1800" i="1" dirty="0">
                <a:solidFill>
                  <a:srgbClr val="FFFF00"/>
                </a:solidFill>
              </a:rPr>
              <a:t>, Kanjilal et al; 2008</a:t>
            </a:r>
            <a:r>
              <a:rPr lang="en-GB" sz="1800" i="1" dirty="0" smtClean="0">
                <a:solidFill>
                  <a:srgbClr val="FFFF00"/>
                </a:solidFill>
              </a:rPr>
              <a:t>)</a:t>
            </a:r>
            <a:endParaRPr lang="en-GB" sz="1800" i="1" dirty="0">
              <a:solidFill>
                <a:srgbClr val="FFFF00"/>
              </a:solidFill>
            </a:endParaRPr>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12</a:t>
            </a:fld>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676400"/>
            <a:ext cx="4114800" cy="4419600"/>
          </a:xfrm>
        </p:spPr>
      </p:pic>
    </p:spTree>
    <p:extLst>
      <p:ext uri="{BB962C8B-B14F-4D97-AF65-F5344CB8AC3E}">
        <p14:creationId xmlns:p14="http://schemas.microsoft.com/office/powerpoint/2010/main" val="2137765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smtClean="0">
                <a:solidFill>
                  <a:srgbClr val="FFFF00"/>
                </a:solidFill>
              </a:rPr>
              <a:t>Negative Effects</a:t>
            </a:r>
            <a:r>
              <a:rPr lang="mr-IN" sz="4800" dirty="0" smtClean="0">
                <a:solidFill>
                  <a:srgbClr val="FFFF00"/>
                </a:solidFill>
              </a:rPr>
              <a:t>…</a:t>
            </a:r>
            <a:r>
              <a:rPr lang="en-US" sz="4800" dirty="0" smtClean="0">
                <a:solidFill>
                  <a:srgbClr val="FFFF00"/>
                </a:solidFill>
              </a:rPr>
              <a:t>.</a:t>
            </a:r>
            <a:r>
              <a:rPr lang="en-GB" sz="4800" dirty="0" smtClean="0">
                <a:solidFill>
                  <a:srgbClr val="FFFF00"/>
                </a:solidFill>
              </a:rPr>
              <a:t>Information </a:t>
            </a:r>
            <a:r>
              <a:rPr lang="en-GB" sz="4800" dirty="0">
                <a:solidFill>
                  <a:srgbClr val="FFFF00"/>
                </a:solidFill>
              </a:rPr>
              <a:t>Asymmetry</a:t>
            </a:r>
            <a:endParaRPr lang="en-US" sz="4800" dirty="0">
              <a:solidFill>
                <a:srgbClr val="FFFF00"/>
              </a:solidFill>
            </a:endParaRPr>
          </a:p>
        </p:txBody>
      </p:sp>
      <p:sp>
        <p:nvSpPr>
          <p:cNvPr id="3" name="Content Placeholder 2"/>
          <p:cNvSpPr>
            <a:spLocks noGrp="1"/>
          </p:cNvSpPr>
          <p:nvPr>
            <p:ph sz="half" idx="1"/>
          </p:nvPr>
        </p:nvSpPr>
        <p:spPr>
          <a:xfrm>
            <a:off x="1422400" y="1736727"/>
            <a:ext cx="4927600" cy="4359273"/>
          </a:xfrm>
        </p:spPr>
        <p:txBody>
          <a:bodyPr/>
          <a:lstStyle/>
          <a:p>
            <a:pPr marL="0" indent="0">
              <a:buNone/>
            </a:pPr>
            <a:r>
              <a:rPr lang="en-US" sz="2800" dirty="0"/>
              <a:t>With </a:t>
            </a:r>
            <a:r>
              <a:rPr lang="en-US" sz="2800" dirty="0" smtClean="0"/>
              <a:t>ineffective central </a:t>
            </a:r>
            <a:r>
              <a:rPr lang="en-US" sz="2800" dirty="0"/>
              <a:t>regulation, patients and consumers are unaware of prices or unable to assess quality of care, and this has contributed to supplier-induced demand and increasing costs of healthcare in the country</a:t>
            </a:r>
            <a:r>
              <a:rPr lang="en-US" sz="2800" dirty="0" smtClean="0"/>
              <a:t>.</a:t>
            </a:r>
            <a:endParaRPr lang="en-US" sz="2800" dirty="0">
              <a:solidFill>
                <a:srgbClr val="FFFF00"/>
              </a:solidFill>
            </a:endParaRPr>
          </a:p>
          <a:p>
            <a:pPr marL="0" indent="0">
              <a:buNone/>
            </a:pPr>
            <a:r>
              <a:rPr lang="en-US" sz="2800" dirty="0" smtClean="0">
                <a:solidFill>
                  <a:srgbClr val="FFFF00"/>
                </a:solidFill>
              </a:rPr>
              <a:t>                       </a:t>
            </a:r>
            <a:r>
              <a:rPr lang="da-DK" sz="1400" i="1" dirty="0" smtClean="0">
                <a:solidFill>
                  <a:srgbClr val="FFFF00"/>
                </a:solidFill>
              </a:rPr>
              <a:t>(</a:t>
            </a:r>
            <a:r>
              <a:rPr lang="da-DK" sz="1400" i="1" dirty="0">
                <a:solidFill>
                  <a:srgbClr val="FFFF00"/>
                </a:solidFill>
              </a:rPr>
              <a:t>Bloom, Kanjilal et al 2008)</a:t>
            </a:r>
            <a:endParaRPr lang="en-US" sz="1400" i="1" dirty="0"/>
          </a:p>
          <a:p>
            <a:endParaRPr lang="en-US" sz="900" i="1" dirty="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13</a:t>
            </a:fld>
            <a:endParaRPr lang="en-US" dirty="0"/>
          </a:p>
        </p:txBody>
      </p:sp>
      <p:pic>
        <p:nvPicPr>
          <p:cNvPr id="8" name="Picture 2" descr="C:\Users\Owner\Desktop\Crowded facilitie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66329" y="2213956"/>
            <a:ext cx="4501342" cy="36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0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1"/>
            <a:ext cx="8534400" cy="1219199"/>
          </a:xfrm>
        </p:spPr>
        <p:txBody>
          <a:bodyPr/>
          <a:lstStyle/>
          <a:p>
            <a:pPr algn="ctr"/>
            <a:r>
              <a:rPr lang="en-GB" sz="4400" dirty="0" smtClean="0">
                <a:solidFill>
                  <a:srgbClr val="FFFF00"/>
                </a:solidFill>
              </a:rPr>
              <a:t>Negative Effects</a:t>
            </a:r>
            <a:r>
              <a:rPr lang="mr-IN" sz="4400" dirty="0" smtClean="0">
                <a:solidFill>
                  <a:srgbClr val="FFFF00"/>
                </a:solidFill>
              </a:rPr>
              <a:t>…</a:t>
            </a:r>
            <a:r>
              <a:rPr lang="en-US" sz="4400" dirty="0" smtClean="0">
                <a:solidFill>
                  <a:srgbClr val="FFFF00"/>
                </a:solidFill>
              </a:rPr>
              <a:t>.</a:t>
            </a:r>
            <a:r>
              <a:rPr lang="en-GB" sz="4400" dirty="0" smtClean="0">
                <a:solidFill>
                  <a:srgbClr val="FFFF00"/>
                </a:solidFill>
              </a:rPr>
              <a:t>Consumer </a:t>
            </a:r>
            <a:r>
              <a:rPr lang="en-GB" sz="4400" dirty="0">
                <a:solidFill>
                  <a:srgbClr val="FFFF00"/>
                </a:solidFill>
              </a:rPr>
              <a:t>Protection</a:t>
            </a:r>
            <a:endParaRPr lang="en-US" sz="4400" dirty="0">
              <a:solidFill>
                <a:srgbClr val="FFFF00"/>
              </a:solidFill>
            </a:endParaRPr>
          </a:p>
        </p:txBody>
      </p:sp>
      <p:sp>
        <p:nvSpPr>
          <p:cNvPr id="3" name="Content Placeholder 2"/>
          <p:cNvSpPr>
            <a:spLocks noGrp="1"/>
          </p:cNvSpPr>
          <p:nvPr>
            <p:ph idx="1"/>
          </p:nvPr>
        </p:nvSpPr>
        <p:spPr>
          <a:xfrm>
            <a:off x="1676400" y="1676401"/>
            <a:ext cx="8610600" cy="4114800"/>
          </a:xfrm>
        </p:spPr>
        <p:txBody>
          <a:bodyPr/>
          <a:lstStyle/>
          <a:p>
            <a:r>
              <a:rPr lang="en-US" sz="2800" dirty="0" smtClean="0">
                <a:effectLst/>
              </a:rPr>
              <a:t>With no official data available </a:t>
            </a:r>
            <a:r>
              <a:rPr lang="en-US" sz="2800" dirty="0">
                <a:effectLst/>
              </a:rPr>
              <a:t>on the behavior and activities of </a:t>
            </a:r>
            <a:r>
              <a:rPr lang="en-US" sz="2800" dirty="0" smtClean="0">
                <a:effectLst/>
              </a:rPr>
              <a:t>commercial informal health care </a:t>
            </a:r>
            <a:r>
              <a:rPr lang="da-DK" sz="2800" dirty="0" smtClean="0">
                <a:effectLst/>
              </a:rPr>
              <a:t>providers, </a:t>
            </a:r>
            <a:r>
              <a:rPr lang="en-US" sz="2800" dirty="0">
                <a:effectLst/>
              </a:rPr>
              <a:t>b</a:t>
            </a:r>
            <a:r>
              <a:rPr lang="en-US" sz="2800" dirty="0" smtClean="0">
                <a:effectLst/>
              </a:rPr>
              <a:t>asic </a:t>
            </a:r>
            <a:r>
              <a:rPr lang="en-US" sz="2800" dirty="0">
                <a:effectLst/>
              </a:rPr>
              <a:t>regulatory instruments, such as licensing and registration of facilities and </a:t>
            </a:r>
            <a:r>
              <a:rPr lang="en-US" sz="2800" dirty="0" smtClean="0">
                <a:effectLst/>
              </a:rPr>
              <a:t>providers</a:t>
            </a:r>
            <a:r>
              <a:rPr lang="en-US" sz="2800" dirty="0">
                <a:effectLst/>
              </a:rPr>
              <a:t> </a:t>
            </a:r>
            <a:r>
              <a:rPr lang="en-US" sz="2800" dirty="0" smtClean="0">
                <a:effectLst/>
              </a:rPr>
              <a:t>remain </a:t>
            </a:r>
            <a:r>
              <a:rPr lang="en-US" sz="2800" dirty="0">
                <a:effectLst/>
              </a:rPr>
              <a:t>inadequate </a:t>
            </a:r>
            <a:r>
              <a:rPr lang="en-US" sz="2800" dirty="0" smtClean="0">
                <a:effectLst/>
              </a:rPr>
              <a:t>and difficult to enforce.</a:t>
            </a:r>
            <a:endParaRPr lang="en-US" sz="2800" dirty="0">
              <a:effectLst/>
            </a:endParaRPr>
          </a:p>
          <a:p>
            <a:r>
              <a:rPr lang="en-GB" sz="2800" dirty="0">
                <a:effectLst/>
              </a:rPr>
              <a:t>Accreditation systems to </a:t>
            </a:r>
            <a:r>
              <a:rPr lang="en-US" sz="2800" dirty="0">
                <a:effectLst/>
              </a:rPr>
              <a:t>improve quality of care require the development of complicated regulatory </a:t>
            </a:r>
            <a:r>
              <a:rPr lang="en-US" sz="2800" dirty="0" smtClean="0">
                <a:effectLst/>
              </a:rPr>
              <a:t>instruments, technical </a:t>
            </a:r>
            <a:r>
              <a:rPr lang="en-US" sz="2800" dirty="0">
                <a:effectLst/>
              </a:rPr>
              <a:t>and management </a:t>
            </a:r>
            <a:r>
              <a:rPr lang="en-US" sz="2800" dirty="0" smtClean="0">
                <a:effectLst/>
              </a:rPr>
              <a:t>capacity.</a:t>
            </a:r>
            <a:endParaRPr lang="en-US" sz="2800" dirty="0">
              <a:effectLst/>
            </a:endParaRPr>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14</a:t>
            </a:fld>
            <a:endParaRPr lang="en-US" dirty="0"/>
          </a:p>
        </p:txBody>
      </p:sp>
    </p:spTree>
    <p:extLst>
      <p:ext uri="{BB962C8B-B14F-4D97-AF65-F5344CB8AC3E}">
        <p14:creationId xmlns:p14="http://schemas.microsoft.com/office/powerpoint/2010/main" val="34581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9779000" cy="1222377"/>
          </a:xfrm>
        </p:spPr>
        <p:txBody>
          <a:bodyPr>
            <a:noAutofit/>
          </a:bodyPr>
          <a:lstStyle/>
          <a:p>
            <a:pPr algn="ctr"/>
            <a:r>
              <a:rPr lang="en-GB" sz="4400" dirty="0" smtClean="0">
                <a:solidFill>
                  <a:schemeClr val="accent1"/>
                </a:solidFill>
              </a:rPr>
              <a:t>Negative Effects</a:t>
            </a:r>
            <a:r>
              <a:rPr lang="mr-IN" sz="4400" dirty="0" smtClean="0">
                <a:solidFill>
                  <a:schemeClr val="accent1"/>
                </a:solidFill>
              </a:rPr>
              <a:t>…</a:t>
            </a:r>
            <a:r>
              <a:rPr lang="en-US" sz="4400" dirty="0" smtClean="0">
                <a:solidFill>
                  <a:schemeClr val="accent1"/>
                </a:solidFill>
              </a:rPr>
              <a:t>.</a:t>
            </a:r>
            <a:r>
              <a:rPr lang="en-GB" sz="4400" dirty="0" smtClean="0">
                <a:solidFill>
                  <a:schemeClr val="accent1"/>
                </a:solidFill>
              </a:rPr>
              <a:t>Equity </a:t>
            </a:r>
            <a:r>
              <a:rPr lang="en-GB" sz="4400" dirty="0">
                <a:solidFill>
                  <a:schemeClr val="accent1"/>
                </a:solidFill>
              </a:rPr>
              <a:t>of Access</a:t>
            </a:r>
          </a:p>
        </p:txBody>
      </p:sp>
      <p:sp>
        <p:nvSpPr>
          <p:cNvPr id="3" name="Content Placeholder 2"/>
          <p:cNvSpPr>
            <a:spLocks noGrp="1"/>
          </p:cNvSpPr>
          <p:nvPr>
            <p:ph sz="half" idx="1"/>
          </p:nvPr>
        </p:nvSpPr>
        <p:spPr>
          <a:xfrm>
            <a:off x="838200" y="1736727"/>
            <a:ext cx="5511800" cy="4149723"/>
          </a:xfrm>
        </p:spPr>
        <p:txBody>
          <a:bodyPr>
            <a:noAutofit/>
          </a:bodyPr>
          <a:lstStyle/>
          <a:p>
            <a:pPr marL="0" indent="0">
              <a:buNone/>
            </a:pPr>
            <a:r>
              <a:rPr lang="en-US" sz="3200" dirty="0" smtClean="0">
                <a:effectLst/>
              </a:rPr>
              <a:t>The few qualified and regulated </a:t>
            </a:r>
            <a:r>
              <a:rPr lang="en-US" sz="3200" dirty="0">
                <a:effectLst/>
              </a:rPr>
              <a:t>private </a:t>
            </a:r>
            <a:r>
              <a:rPr lang="en-US" sz="3200" dirty="0" smtClean="0">
                <a:effectLst/>
              </a:rPr>
              <a:t>health care providers </a:t>
            </a:r>
            <a:r>
              <a:rPr lang="en-US" sz="3200" dirty="0">
                <a:effectLst/>
              </a:rPr>
              <a:t>are mostly not accessible or affordable by the poor, who rely on private informal providers that are largely unregulated</a:t>
            </a:r>
            <a:r>
              <a:rPr lang="en-US" sz="3200" dirty="0" smtClean="0">
                <a:effectLst/>
              </a:rPr>
              <a:t>.    </a:t>
            </a:r>
          </a:p>
          <a:p>
            <a:pPr marL="0" indent="0">
              <a:buNone/>
            </a:pPr>
            <a:r>
              <a:rPr lang="en-US" sz="3200" dirty="0">
                <a:solidFill>
                  <a:srgbClr val="FFFF00"/>
                </a:solidFill>
                <a:effectLst/>
              </a:rPr>
              <a:t> </a:t>
            </a:r>
            <a:r>
              <a:rPr lang="en-US" sz="3200" dirty="0" smtClean="0">
                <a:solidFill>
                  <a:srgbClr val="FFFF00"/>
                </a:solidFill>
                <a:effectLst/>
              </a:rPr>
              <a:t>                              </a:t>
            </a:r>
            <a:r>
              <a:rPr lang="en-US" sz="1600" dirty="0" smtClean="0">
                <a:solidFill>
                  <a:srgbClr val="FFFF00"/>
                </a:solidFill>
                <a:effectLst/>
              </a:rPr>
              <a:t>(</a:t>
            </a:r>
            <a:r>
              <a:rPr lang="en-GB" sz="1600" dirty="0" smtClean="0">
                <a:solidFill>
                  <a:srgbClr val="FFFF00"/>
                </a:solidFill>
                <a:effectLst/>
              </a:rPr>
              <a:t>Purohit, 2001)</a:t>
            </a:r>
            <a:endParaRPr lang="en-GB" sz="1600" dirty="0">
              <a:solidFill>
                <a:srgbClr val="FFFF00"/>
              </a:solidFill>
              <a:effectLst/>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3200" y="1889127"/>
            <a:ext cx="4927600" cy="3997323"/>
          </a:xfrm>
        </p:spPr>
      </p:pic>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15</a:t>
            </a:fld>
            <a:endParaRPr lang="en-US" dirty="0"/>
          </a:p>
        </p:txBody>
      </p:sp>
    </p:spTree>
    <p:extLst>
      <p:ext uri="{BB962C8B-B14F-4D97-AF65-F5344CB8AC3E}">
        <p14:creationId xmlns:p14="http://schemas.microsoft.com/office/powerpoint/2010/main" val="1473161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304803"/>
            <a:ext cx="10490200" cy="1142998"/>
          </a:xfrm>
        </p:spPr>
        <p:txBody>
          <a:bodyPr/>
          <a:lstStyle/>
          <a:p>
            <a:r>
              <a:rPr lang="en-GB" sz="3200" dirty="0" smtClean="0">
                <a:solidFill>
                  <a:schemeClr val="accent1"/>
                </a:solidFill>
                <a:effectLst/>
              </a:rPr>
              <a:t>What is </a:t>
            </a:r>
            <a:r>
              <a:rPr lang="en-GB" sz="3200" dirty="0">
                <a:solidFill>
                  <a:schemeClr val="accent1"/>
                </a:solidFill>
                <a:effectLst/>
              </a:rPr>
              <a:t>A</a:t>
            </a:r>
            <a:r>
              <a:rPr lang="en-GB" sz="3200" dirty="0" smtClean="0">
                <a:solidFill>
                  <a:schemeClr val="accent1"/>
                </a:solidFill>
                <a:effectLst/>
              </a:rPr>
              <a:t>iling Centralised Health Care </a:t>
            </a:r>
            <a:r>
              <a:rPr lang="en-GB" sz="3200" dirty="0">
                <a:solidFill>
                  <a:schemeClr val="accent1"/>
                </a:solidFill>
                <a:effectLst/>
              </a:rPr>
              <a:t>Regulation in South Sudan</a:t>
            </a:r>
            <a:endParaRPr lang="en-GB" sz="2800" dirty="0"/>
          </a:p>
        </p:txBody>
      </p:sp>
      <p:sp>
        <p:nvSpPr>
          <p:cNvPr id="2" name="Content Placeholder 1"/>
          <p:cNvSpPr>
            <a:spLocks noGrp="1"/>
          </p:cNvSpPr>
          <p:nvPr>
            <p:ph idx="1"/>
          </p:nvPr>
        </p:nvSpPr>
        <p:spPr>
          <a:xfrm>
            <a:off x="990600" y="1600200"/>
            <a:ext cx="10490200" cy="4495800"/>
          </a:xfrm>
        </p:spPr>
        <p:txBody>
          <a:bodyPr/>
          <a:lstStyle/>
          <a:p>
            <a:pPr>
              <a:buFont typeface="Arial" charset="0"/>
              <a:buChar char="•"/>
            </a:pPr>
            <a:r>
              <a:rPr lang="en-US" dirty="0"/>
              <a:t>Lack of institutional development with skilled personnel and dedicated departments or units, appropriately equipped to enforce </a:t>
            </a:r>
            <a:r>
              <a:rPr lang="en-US" dirty="0" smtClean="0"/>
              <a:t>rules. </a:t>
            </a:r>
          </a:p>
          <a:p>
            <a:pPr>
              <a:buFont typeface="Arial" charset="0"/>
              <a:buChar char="•"/>
            </a:pPr>
            <a:r>
              <a:rPr lang="en-US" dirty="0" smtClean="0"/>
              <a:t>Poor </a:t>
            </a:r>
            <a:r>
              <a:rPr lang="en-US" dirty="0"/>
              <a:t>enforcement due to inadequate monitoring and information systems as well as mechanisms for decision making about violations and guidelines on when and how to apply sanctions.</a:t>
            </a:r>
          </a:p>
          <a:p>
            <a:pPr>
              <a:buFont typeface="Arial" charset="0"/>
              <a:buChar char="•"/>
            </a:pPr>
            <a:r>
              <a:rPr lang="en-US" dirty="0" smtClean="0">
                <a:effectLst/>
              </a:rPr>
              <a:t>Difficulties </a:t>
            </a:r>
            <a:r>
              <a:rPr lang="en-US" dirty="0">
                <a:effectLst/>
              </a:rPr>
              <a:t>in managing the medical profession due to underdevelopment of medical associations that self-regulate the profession to supplement the regulatory instruments like licensing and registration. </a:t>
            </a:r>
          </a:p>
          <a:p>
            <a:pPr>
              <a:buFont typeface="Arial" charset="0"/>
              <a:buChar char="•"/>
            </a:pPr>
            <a:r>
              <a:rPr lang="en-US" dirty="0">
                <a:effectLst/>
              </a:rPr>
              <a:t>The quality of education, training and continued professional development of medical doctors, dentists and pharmacists is poorly </a:t>
            </a:r>
            <a:r>
              <a:rPr lang="en-US" dirty="0" smtClean="0">
                <a:effectLst/>
              </a:rPr>
              <a:t>monitored.</a:t>
            </a:r>
          </a:p>
          <a:p>
            <a:pPr marL="0" indent="0">
              <a:buNone/>
            </a:pPr>
            <a:r>
              <a:rPr lang="en-US" dirty="0" smtClean="0">
                <a:solidFill>
                  <a:srgbClr val="FFFF00"/>
                </a:solidFill>
              </a:rPr>
              <a:t>                                                                           </a:t>
            </a:r>
            <a:r>
              <a:rPr lang="en-US" sz="2000" dirty="0" smtClean="0">
                <a:solidFill>
                  <a:schemeClr val="accent1"/>
                </a:solidFill>
              </a:rPr>
              <a:t>(</a:t>
            </a:r>
            <a:r>
              <a:rPr lang="en-US" sz="2000" dirty="0">
                <a:solidFill>
                  <a:schemeClr val="accent1"/>
                </a:solidFill>
              </a:rPr>
              <a:t>Ensor and Weinzierl 2007)</a:t>
            </a:r>
          </a:p>
          <a:p>
            <a:pPr>
              <a:buFont typeface="Arial" charset="0"/>
              <a:buChar char="•"/>
            </a:pPr>
            <a:endParaRPr lang="en-US" sz="2000" dirty="0" smtClean="0">
              <a:solidFill>
                <a:schemeClr val="accent1"/>
              </a:solidFill>
            </a:endParaRPr>
          </a:p>
          <a:p>
            <a:pPr marL="385763" indent="-385763"/>
            <a:endParaRPr lang="en-GB" dirty="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16</a:t>
            </a:fld>
            <a:endParaRPr lang="en-US" dirty="0"/>
          </a:p>
        </p:txBody>
      </p:sp>
    </p:spTree>
    <p:extLst>
      <p:ext uri="{BB962C8B-B14F-4D97-AF65-F5344CB8AC3E}">
        <p14:creationId xmlns:p14="http://schemas.microsoft.com/office/powerpoint/2010/main" val="1970199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8610600" cy="1143000"/>
          </a:xfrm>
        </p:spPr>
        <p:txBody>
          <a:bodyPr>
            <a:noAutofit/>
          </a:bodyPr>
          <a:lstStyle/>
          <a:p>
            <a:pPr algn="ctr"/>
            <a:r>
              <a:rPr lang="en-GB" sz="7200" dirty="0">
                <a:solidFill>
                  <a:srgbClr val="FFC000"/>
                </a:solidFill>
                <a:effectLst/>
              </a:rPr>
              <a:t>Way Forward</a:t>
            </a:r>
          </a:p>
        </p:txBody>
      </p:sp>
      <p:sp>
        <p:nvSpPr>
          <p:cNvPr id="3" name="Content Placeholder 2"/>
          <p:cNvSpPr>
            <a:spLocks noGrp="1"/>
          </p:cNvSpPr>
          <p:nvPr>
            <p:ph idx="1"/>
          </p:nvPr>
        </p:nvSpPr>
        <p:spPr>
          <a:xfrm>
            <a:off x="1066800" y="1676400"/>
            <a:ext cx="9906000" cy="4419600"/>
          </a:xfrm>
        </p:spPr>
        <p:txBody>
          <a:bodyPr>
            <a:normAutofit/>
          </a:bodyPr>
          <a:lstStyle/>
          <a:p>
            <a:r>
              <a:rPr lang="en-GB" dirty="0" smtClean="0"/>
              <a:t>The centralised bureaucratic regulatory model of health care </a:t>
            </a:r>
            <a:r>
              <a:rPr lang="en-US" dirty="0" smtClean="0"/>
              <a:t>may not be appropriate in </a:t>
            </a:r>
            <a:r>
              <a:rPr lang="en-US" dirty="0"/>
              <a:t>a</a:t>
            </a:r>
            <a:r>
              <a:rPr lang="en-US" dirty="0" smtClean="0"/>
              <a:t> country with limited resources experiencing complex emergencies and unable to control deviant behavior.</a:t>
            </a:r>
          </a:p>
          <a:p>
            <a:r>
              <a:rPr lang="en-US" dirty="0" smtClean="0"/>
              <a:t>Critically analysing the institutions and dynamics of other existing regulatory systems is required with the aim of developing hybrid more effective and efficient systems that would be more suited to South Sudan and perhaps other countries in similar situations.</a:t>
            </a:r>
          </a:p>
          <a:p>
            <a:r>
              <a:rPr lang="en-US" dirty="0" smtClean="0"/>
              <a:t>There is empirical research evidence that regulatory models used in developed countries or inherited from colonial systems are not suitable for countries experiencing complex emergencies and a break down in the rule of law and order.</a:t>
            </a:r>
          </a:p>
          <a:p>
            <a:endParaRPr lang="en-US" sz="2800" dirty="0" smtClean="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17</a:t>
            </a:fld>
            <a:endParaRPr lang="en-US" dirty="0"/>
          </a:p>
        </p:txBody>
      </p:sp>
    </p:spTree>
    <p:extLst>
      <p:ext uri="{BB962C8B-B14F-4D97-AF65-F5344CB8AC3E}">
        <p14:creationId xmlns:p14="http://schemas.microsoft.com/office/powerpoint/2010/main" val="108104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9017000" cy="1066801"/>
          </a:xfrm>
        </p:spPr>
        <p:txBody>
          <a:bodyPr/>
          <a:lstStyle/>
          <a:p>
            <a:pPr algn="ctr"/>
            <a:r>
              <a:rPr lang="en-GB" sz="7200" dirty="0" smtClean="0">
                <a:solidFill>
                  <a:srgbClr val="FFC000"/>
                </a:solidFill>
              </a:rPr>
              <a:t>Way Forward</a:t>
            </a:r>
            <a:endParaRPr lang="en-GB" sz="7200" dirty="0">
              <a:solidFill>
                <a:srgbClr val="FFC000"/>
              </a:solidFill>
            </a:endParaRPr>
          </a:p>
        </p:txBody>
      </p:sp>
      <p:sp>
        <p:nvSpPr>
          <p:cNvPr id="3" name="Content Placeholder 2"/>
          <p:cNvSpPr>
            <a:spLocks noGrp="1"/>
          </p:cNvSpPr>
          <p:nvPr>
            <p:ph idx="1"/>
          </p:nvPr>
        </p:nvSpPr>
        <p:spPr>
          <a:xfrm>
            <a:off x="1422400" y="1600200"/>
            <a:ext cx="9017000" cy="4419600"/>
          </a:xfrm>
        </p:spPr>
        <p:txBody>
          <a:bodyPr/>
          <a:lstStyle/>
          <a:p>
            <a:pPr>
              <a:buFont typeface="Arial" charset="0"/>
              <a:buChar char="•"/>
            </a:pPr>
            <a:r>
              <a:rPr lang="en-US" sz="3200" dirty="0" smtClean="0"/>
              <a:t>Targeted </a:t>
            </a:r>
            <a:r>
              <a:rPr lang="en-US" sz="3200" dirty="0"/>
              <a:t>research to provide evidence on the efficacy of low </a:t>
            </a:r>
            <a:r>
              <a:rPr lang="en-US" sz="3200" dirty="0" smtClean="0"/>
              <a:t>cost </a:t>
            </a:r>
            <a:r>
              <a:rPr lang="en-US" sz="3200" dirty="0"/>
              <a:t>decentralised approaches that involve a mix of regulatory strategies by </a:t>
            </a:r>
            <a:r>
              <a:rPr lang="en-US" sz="3200" dirty="0" smtClean="0"/>
              <a:t>state, </a:t>
            </a:r>
            <a:r>
              <a:rPr lang="en-US" sz="3200" dirty="0"/>
              <a:t>private and civil society </a:t>
            </a:r>
            <a:r>
              <a:rPr lang="en-US" sz="3200" dirty="0" smtClean="0"/>
              <a:t>actors is needed.</a:t>
            </a:r>
          </a:p>
          <a:p>
            <a:pPr>
              <a:buFont typeface="Arial" charset="0"/>
              <a:buChar char="•"/>
            </a:pPr>
            <a:r>
              <a:rPr lang="en-US" sz="3200" dirty="0" smtClean="0"/>
              <a:t>The findings would guide policy makers in reforming </a:t>
            </a:r>
            <a:r>
              <a:rPr lang="en-US" sz="3200" dirty="0"/>
              <a:t>current inefficient </a:t>
            </a:r>
            <a:r>
              <a:rPr lang="en-US" sz="3200" dirty="0" smtClean="0"/>
              <a:t>health care regulatory systems in </a:t>
            </a:r>
            <a:r>
              <a:rPr lang="en-US" sz="3200" dirty="0"/>
              <a:t>fragile </a:t>
            </a:r>
            <a:r>
              <a:rPr lang="en-US" sz="3200" dirty="0" smtClean="0"/>
              <a:t>states besieged </a:t>
            </a:r>
            <a:r>
              <a:rPr lang="en-US" sz="3200" dirty="0"/>
              <a:t>by complex </a:t>
            </a:r>
            <a:r>
              <a:rPr lang="en-US" sz="3200" dirty="0" smtClean="0"/>
              <a:t>emergencies.</a:t>
            </a:r>
            <a:endParaRPr lang="en-US" sz="3200" dirty="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18</a:t>
            </a:fld>
            <a:endParaRPr lang="en-US" dirty="0"/>
          </a:p>
        </p:txBody>
      </p:sp>
    </p:spTree>
    <p:extLst>
      <p:ext uri="{BB962C8B-B14F-4D97-AF65-F5344CB8AC3E}">
        <p14:creationId xmlns:p14="http://schemas.microsoft.com/office/powerpoint/2010/main" val="715299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4"/>
          <p:cNvSpPr>
            <a:spLocks noGrp="1" noRot="1" noChangeArrowheads="1"/>
          </p:cNvSpPr>
          <p:nvPr>
            <p:ph type="title"/>
          </p:nvPr>
        </p:nvSpPr>
        <p:spPr>
          <a:xfrm>
            <a:off x="2209800" y="2286000"/>
            <a:ext cx="7486650" cy="1943100"/>
          </a:xfrm>
        </p:spPr>
        <p:txBody>
          <a:bodyPr/>
          <a:lstStyle/>
          <a:p>
            <a:pPr eaLnBrk="1" hangingPunct="1"/>
            <a:r>
              <a:rPr lang="en-US" sz="6000" dirty="0"/>
              <a:t>Thank you for your attention!</a:t>
            </a:r>
            <a:r>
              <a:rPr lang="en-US" sz="4950" dirty="0"/>
              <a:t> </a:t>
            </a:r>
          </a:p>
        </p:txBody>
      </p:sp>
      <p:sp>
        <p:nvSpPr>
          <p:cNvPr id="5" name="Date Placeholder 4"/>
          <p:cNvSpPr>
            <a:spLocks noGrp="1"/>
          </p:cNvSpPr>
          <p:nvPr>
            <p:ph type="dt" sz="quarter" idx="10"/>
          </p:nvPr>
        </p:nvSpPr>
        <p:spPr/>
        <p:txBody>
          <a:bodyPr/>
          <a:lstStyle/>
          <a:p>
            <a:r>
              <a:rPr lang="en-GB" dirty="0" smtClean="0"/>
              <a:t>October 6-9, 2018</a:t>
            </a:r>
            <a:endParaRPr lang="en-US" dirty="0"/>
          </a:p>
        </p:txBody>
      </p:sp>
      <p:sp>
        <p:nvSpPr>
          <p:cNvPr id="2" name="Footer Placeholder 1"/>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611192B4-1A22-4F97-A130-7798B912B29F}" type="slidenum">
              <a:rPr lang="en-US" smtClean="0"/>
              <a:pPr/>
              <a:t>19</a:t>
            </a:fld>
            <a:endParaRPr lang="en-US" dirty="0"/>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134600" cy="990600"/>
          </a:xfrm>
        </p:spPr>
        <p:txBody>
          <a:bodyPr/>
          <a:lstStyle/>
          <a:p>
            <a:pPr marL="0" indent="0" algn="ctr"/>
            <a:r>
              <a:rPr lang="en-US" sz="6600" dirty="0">
                <a:solidFill>
                  <a:srgbClr val="FFC000"/>
                </a:solidFill>
                <a:effectLst/>
              </a:rPr>
              <a:t>Complex Emergencies</a:t>
            </a:r>
          </a:p>
        </p:txBody>
      </p:sp>
      <p:sp>
        <p:nvSpPr>
          <p:cNvPr id="3" name="Content Placeholder 2"/>
          <p:cNvSpPr>
            <a:spLocks noGrp="1"/>
          </p:cNvSpPr>
          <p:nvPr>
            <p:ph idx="1"/>
          </p:nvPr>
        </p:nvSpPr>
        <p:spPr>
          <a:xfrm>
            <a:off x="1066800" y="1600199"/>
            <a:ext cx="10414000" cy="5105401"/>
          </a:xfrm>
        </p:spPr>
        <p:txBody>
          <a:bodyPr/>
          <a:lstStyle/>
          <a:p>
            <a:pPr marL="0" indent="0">
              <a:buNone/>
            </a:pPr>
            <a:r>
              <a:rPr lang="en-US" sz="4000" dirty="0" smtClean="0">
                <a:effectLst/>
              </a:rPr>
              <a:t>Situations </a:t>
            </a:r>
            <a:r>
              <a:rPr lang="en-US" sz="4000" dirty="0">
                <a:effectLst/>
              </a:rPr>
              <a:t>of disrupted livelihoods and threats to life produced by </a:t>
            </a:r>
            <a:r>
              <a:rPr lang="en-US" sz="4000" u="sng" dirty="0">
                <a:solidFill>
                  <a:schemeClr val="accent1">
                    <a:lumMod val="40000"/>
                    <a:lumOff val="60000"/>
                  </a:schemeClr>
                </a:solidFill>
                <a:effectLst/>
              </a:rPr>
              <a:t>warfare, civil disturbance </a:t>
            </a:r>
            <a:r>
              <a:rPr lang="en-US" sz="4000" dirty="0">
                <a:effectLst/>
              </a:rPr>
              <a:t>and </a:t>
            </a:r>
            <a:r>
              <a:rPr lang="en-US" sz="4000" u="sng" dirty="0">
                <a:solidFill>
                  <a:schemeClr val="accent1">
                    <a:lumMod val="40000"/>
                    <a:lumOff val="60000"/>
                  </a:schemeClr>
                </a:solidFill>
                <a:effectLst/>
              </a:rPr>
              <a:t>large-scale movements </a:t>
            </a:r>
            <a:r>
              <a:rPr lang="en-US" sz="4000" u="sng" dirty="0" smtClean="0">
                <a:solidFill>
                  <a:schemeClr val="accent1">
                    <a:lumMod val="40000"/>
                    <a:lumOff val="60000"/>
                  </a:schemeClr>
                </a:solidFill>
                <a:effectLst/>
              </a:rPr>
              <a:t>of people</a:t>
            </a:r>
            <a:r>
              <a:rPr lang="en-US" sz="4000" u="sng" dirty="0">
                <a:effectLst/>
              </a:rPr>
              <a:t>,</a:t>
            </a:r>
            <a:r>
              <a:rPr lang="en-US" sz="4000" dirty="0">
                <a:effectLst/>
              </a:rPr>
              <a:t> </a:t>
            </a:r>
            <a:r>
              <a:rPr lang="en-US" sz="4000" dirty="0" smtClean="0">
                <a:effectLst/>
              </a:rPr>
              <a:t>in which any emergency response has to be conducted in a</a:t>
            </a:r>
            <a:r>
              <a:rPr lang="en-US" sz="4000" i="1" dirty="0" smtClean="0">
                <a:effectLst/>
              </a:rPr>
              <a:t> </a:t>
            </a:r>
            <a:r>
              <a:rPr lang="en-US" sz="4000" u="sng" dirty="0" smtClean="0">
                <a:solidFill>
                  <a:schemeClr val="accent1">
                    <a:lumMod val="40000"/>
                    <a:lumOff val="60000"/>
                  </a:schemeClr>
                </a:solidFill>
                <a:effectLst/>
              </a:rPr>
              <a:t>difficult political and security environment. </a:t>
            </a:r>
          </a:p>
          <a:p>
            <a:pPr marL="0" indent="0">
              <a:buNone/>
            </a:pPr>
            <a:r>
              <a:rPr lang="en-US" sz="4400" dirty="0" smtClean="0">
                <a:solidFill>
                  <a:srgbClr val="FFC000"/>
                </a:solidFill>
                <a:effectLst/>
              </a:rPr>
              <a:t>                                            </a:t>
            </a:r>
            <a:r>
              <a:rPr lang="en-US" sz="4000" dirty="0" smtClean="0">
                <a:solidFill>
                  <a:srgbClr val="FFC000"/>
                </a:solidFill>
                <a:effectLst/>
              </a:rPr>
              <a:t> </a:t>
            </a:r>
            <a:r>
              <a:rPr lang="en-US" sz="3200" dirty="0" smtClean="0">
                <a:solidFill>
                  <a:srgbClr val="FFC000"/>
                </a:solidFill>
                <a:effectLst/>
              </a:rPr>
              <a:t>(WHO, 2002)</a:t>
            </a:r>
            <a:endParaRPr lang="en-US" sz="3200" dirty="0">
              <a:solidFill>
                <a:srgbClr val="FFC000"/>
              </a:solidFill>
              <a:effectLst/>
            </a:endParaRPr>
          </a:p>
          <a:p>
            <a:pPr marL="0" indent="0">
              <a:buNone/>
            </a:pPr>
            <a:endParaRPr lang="en-US" dirty="0">
              <a:solidFill>
                <a:srgbClr val="FFFF00"/>
              </a:solidFill>
              <a:effectLst/>
            </a:endParaRP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2</a:t>
            </a:fld>
            <a:endParaRPr lang="en-US" dirty="0"/>
          </a:p>
        </p:txBody>
      </p:sp>
    </p:spTree>
    <p:extLst>
      <p:ext uri="{BB962C8B-B14F-4D97-AF65-F5344CB8AC3E}">
        <p14:creationId xmlns:p14="http://schemas.microsoft.com/office/powerpoint/2010/main" val="2126852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0" y="304800"/>
            <a:ext cx="4648200" cy="457200"/>
          </a:xfrm>
        </p:spPr>
        <p:txBody>
          <a:bodyPr/>
          <a:lstStyle/>
          <a:p>
            <a:pPr algn="ctr"/>
            <a:r>
              <a:rPr lang="en-GB" sz="4000" dirty="0"/>
              <a:t>References</a:t>
            </a:r>
          </a:p>
        </p:txBody>
      </p:sp>
      <p:sp>
        <p:nvSpPr>
          <p:cNvPr id="7" name="Content Placeholder 6"/>
          <p:cNvSpPr>
            <a:spLocks noGrp="1"/>
          </p:cNvSpPr>
          <p:nvPr>
            <p:ph idx="1"/>
          </p:nvPr>
        </p:nvSpPr>
        <p:spPr>
          <a:xfrm>
            <a:off x="457200" y="1143000"/>
            <a:ext cx="11201400" cy="4953000"/>
          </a:xfrm>
        </p:spPr>
        <p:txBody>
          <a:bodyPr/>
          <a:lstStyle/>
          <a:p>
            <a:pPr marL="342900" lvl="0" indent="-342900">
              <a:buFont typeface="+mj-lt"/>
              <a:buAutoNum type="arabicPeriod"/>
            </a:pPr>
            <a:r>
              <a:rPr lang="en-US" sz="2000" dirty="0" smtClean="0">
                <a:effectLst/>
              </a:rPr>
              <a:t>WHO (2002). Environmental </a:t>
            </a:r>
            <a:r>
              <a:rPr lang="en-US" sz="2000" dirty="0">
                <a:effectLst/>
              </a:rPr>
              <a:t>health in emergencies and disasters: a practical guide. </a:t>
            </a:r>
            <a:r>
              <a:rPr lang="en-US" sz="2000" dirty="0">
                <a:effectLst/>
                <a:hlinkClick r:id="rId3"/>
              </a:rPr>
              <a:t>http://</a:t>
            </a:r>
            <a:r>
              <a:rPr lang="en-US" sz="2000" dirty="0" smtClean="0">
                <a:effectLst/>
                <a:hlinkClick r:id="rId3"/>
              </a:rPr>
              <a:t>www.who.int/environmental_health_emergencies/complex_emergencies/en/</a:t>
            </a:r>
            <a:endParaRPr lang="en-US" sz="2000" dirty="0" smtClean="0">
              <a:effectLst/>
            </a:endParaRPr>
          </a:p>
          <a:p>
            <a:pPr marL="342900" indent="-342900">
              <a:buFont typeface="+mj-lt"/>
              <a:buAutoNum type="arabicPeriod"/>
            </a:pPr>
            <a:r>
              <a:rPr lang="en-GB" sz="2000" dirty="0">
                <a:effectLst/>
              </a:rPr>
              <a:t>Akhtar, A. (2011). Health care regulation in low-and middle-income countries: a review of the literature. Health policy and health finance knowledge hub working paper series, 14</a:t>
            </a:r>
            <a:r>
              <a:rPr lang="en-GB" sz="2000" dirty="0" smtClean="0">
                <a:effectLst/>
              </a:rPr>
              <a:t>.</a:t>
            </a:r>
          </a:p>
          <a:p>
            <a:pPr marL="342900" indent="-342900">
              <a:buFont typeface="+mj-lt"/>
              <a:buAutoNum type="arabicPeriod"/>
            </a:pPr>
            <a:r>
              <a:rPr lang="en-GB" sz="2000" dirty="0">
                <a:effectLst/>
              </a:rPr>
              <a:t>Saltman, R. B., &amp; Busse, R. (2002). Balancing regulation and entrepreneurialism in Europe’s health sector: theory and practice. </a:t>
            </a:r>
            <a:r>
              <a:rPr lang="en-GB" sz="2000" i="1" dirty="0">
                <a:effectLst/>
              </a:rPr>
              <a:t>Regulating entrepreneurial behaviour in European health care systems</a:t>
            </a:r>
            <a:r>
              <a:rPr lang="en-GB" sz="2000" dirty="0">
                <a:effectLst/>
              </a:rPr>
              <a:t>, 3</a:t>
            </a:r>
            <a:r>
              <a:rPr lang="en-GB" sz="2000" dirty="0" smtClean="0">
                <a:effectLst/>
              </a:rPr>
              <a:t>.</a:t>
            </a:r>
          </a:p>
          <a:p>
            <a:pPr marL="342900" lvl="0" indent="-342900">
              <a:buFont typeface="+mj-lt"/>
              <a:buAutoNum type="arabicPeriod"/>
            </a:pPr>
            <a:r>
              <a:rPr lang="en-GB" sz="2000" dirty="0" smtClean="0">
                <a:effectLst/>
              </a:rPr>
              <a:t>Gerald </a:t>
            </a:r>
            <a:r>
              <a:rPr lang="en-GB" sz="2000" dirty="0">
                <a:effectLst/>
              </a:rPr>
              <a:t>Bloom, Barun Kanjilal, David H. Peters Health Aff (Millwood) 2008 July-Aug; Regulating health care markets in China and India. 27(4): 952–963. doi: 10.1377/hlthaff.27.4.952</a:t>
            </a:r>
          </a:p>
          <a:p>
            <a:pPr marL="342900" lvl="0" indent="-342900">
              <a:buFont typeface="+mj-lt"/>
              <a:buAutoNum type="arabicPeriod"/>
            </a:pPr>
            <a:r>
              <a:rPr lang="en-GB" sz="2000" dirty="0">
                <a:effectLst/>
              </a:rPr>
              <a:t>Purohit, B. C. (2001). Private initiatives and policy options: recent health system experience in India. </a:t>
            </a:r>
            <a:r>
              <a:rPr lang="en-GB" sz="2000" i="1" dirty="0">
                <a:effectLst/>
              </a:rPr>
              <a:t>Health policy and planning</a:t>
            </a:r>
            <a:r>
              <a:rPr lang="en-GB" sz="2000" dirty="0">
                <a:effectLst/>
              </a:rPr>
              <a:t>, </a:t>
            </a:r>
            <a:r>
              <a:rPr lang="en-GB" sz="2000" i="1" dirty="0">
                <a:effectLst/>
              </a:rPr>
              <a:t>16</a:t>
            </a:r>
            <a:r>
              <a:rPr lang="en-GB" sz="2000" dirty="0">
                <a:effectLst/>
              </a:rPr>
              <a:t>(1), 87-97.</a:t>
            </a:r>
          </a:p>
          <a:p>
            <a:pPr marL="342900" lvl="0" indent="-342900">
              <a:buFont typeface="+mj-lt"/>
              <a:buAutoNum type="arabicPeriod"/>
            </a:pPr>
            <a:r>
              <a:rPr lang="en-US" sz="2000" dirty="0" smtClean="0">
                <a:effectLst/>
              </a:rPr>
              <a:t>Tim </a:t>
            </a:r>
            <a:r>
              <a:rPr lang="en-US" sz="2000" dirty="0">
                <a:effectLst/>
              </a:rPr>
              <a:t>Ensor, Sabine Weinzierl</a:t>
            </a:r>
            <a:r>
              <a:rPr lang="en-GB" sz="2000" dirty="0">
                <a:effectLst/>
              </a:rPr>
              <a:t> </a:t>
            </a:r>
            <a:r>
              <a:rPr lang="en-US" sz="2000" dirty="0">
                <a:effectLst/>
              </a:rPr>
              <a:t>Soc Sci Med. 2007 Jul; 65(2): Regulating health care in low- and middle-income countries: Broadening the policy response in resource constrained environments: 355–366. Published online 2007 Apr 23. doi: 10.1016/j.socscimed.2007.03.021</a:t>
            </a:r>
            <a:r>
              <a:rPr lang="en-GB" sz="1800" dirty="0">
                <a:effectLst/>
              </a:rPr>
              <a:t> </a:t>
            </a:r>
          </a:p>
        </p:txBody>
      </p:sp>
      <p:sp>
        <p:nvSpPr>
          <p:cNvPr id="3" name="Date Placeholder 2"/>
          <p:cNvSpPr>
            <a:spLocks noGrp="1"/>
          </p:cNvSpPr>
          <p:nvPr>
            <p:ph type="dt" sz="half" idx="10"/>
          </p:nvPr>
        </p:nvSpPr>
        <p:spPr/>
        <p:txBody>
          <a:bodyPr/>
          <a:lstStyle/>
          <a:p>
            <a:r>
              <a:rPr lang="en-GB" dirty="0" smtClean="0"/>
              <a:t>October 6-9, 2018</a:t>
            </a:r>
            <a:endParaRPr lang="en-US" dirty="0"/>
          </a:p>
        </p:txBody>
      </p:sp>
      <p:sp>
        <p:nvSpPr>
          <p:cNvPr id="4" name="Footer Placeholder 3"/>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5" name="Slide Number Placeholder 4"/>
          <p:cNvSpPr>
            <a:spLocks noGrp="1"/>
          </p:cNvSpPr>
          <p:nvPr>
            <p:ph type="sldNum" sz="quarter" idx="12"/>
          </p:nvPr>
        </p:nvSpPr>
        <p:spPr/>
        <p:txBody>
          <a:bodyPr/>
          <a:lstStyle/>
          <a:p>
            <a:fld id="{611192B4-1A22-4F97-A130-7798B912B29F}" type="slidenum">
              <a:rPr lang="en-US" smtClean="0"/>
              <a:pPr/>
              <a:t>20</a:t>
            </a:fld>
            <a:endParaRPr lang="en-US" dirty="0"/>
          </a:p>
        </p:txBody>
      </p:sp>
    </p:spTree>
    <p:extLst>
      <p:ext uri="{BB962C8B-B14F-4D97-AF65-F5344CB8AC3E}">
        <p14:creationId xmlns:p14="http://schemas.microsoft.com/office/powerpoint/2010/main" val="1570863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152400"/>
            <a:ext cx="5562599" cy="868368"/>
          </a:xfrm>
        </p:spPr>
        <p:txBody>
          <a:bodyPr/>
          <a:lstStyle/>
          <a:p>
            <a:pPr algn="ctr"/>
            <a:r>
              <a:rPr lang="en-GB" sz="5400" dirty="0" smtClean="0">
                <a:solidFill>
                  <a:srgbClr val="FFC000"/>
                </a:solidFill>
              </a:rPr>
              <a:t>South Sudan</a:t>
            </a:r>
            <a:endParaRPr lang="en-GB" sz="5400" dirty="0">
              <a:solidFill>
                <a:srgbClr val="FFC000"/>
              </a:solidFill>
            </a:endParaRPr>
          </a:p>
        </p:txBody>
      </p:sp>
      <p:sp>
        <p:nvSpPr>
          <p:cNvPr id="9" name="Text Placeholder 8"/>
          <p:cNvSpPr>
            <a:spLocks noGrp="1"/>
          </p:cNvSpPr>
          <p:nvPr>
            <p:ph type="body" sz="half" idx="2"/>
          </p:nvPr>
        </p:nvSpPr>
        <p:spPr>
          <a:xfrm>
            <a:off x="762000" y="1143000"/>
            <a:ext cx="5714999" cy="4983167"/>
          </a:xfrm>
        </p:spPr>
        <p:txBody>
          <a:bodyPr/>
          <a:lstStyle/>
          <a:p>
            <a:pPr marL="342900" indent="-342900">
              <a:buFont typeface="Arial" charset="0"/>
              <a:buChar char="•"/>
            </a:pPr>
            <a:r>
              <a:rPr lang="en-GB" sz="2000" dirty="0" smtClean="0"/>
              <a:t>Gained </a:t>
            </a:r>
            <a:r>
              <a:rPr lang="en-GB" sz="2000" dirty="0" smtClean="0"/>
              <a:t>independence </a:t>
            </a:r>
            <a:r>
              <a:rPr lang="en-GB" sz="2000" dirty="0" smtClean="0"/>
              <a:t>from Sudan in </a:t>
            </a:r>
            <a:r>
              <a:rPr lang="en-GB" sz="2000" dirty="0" smtClean="0"/>
              <a:t>2011 after a protracted civil war.</a:t>
            </a:r>
            <a:endParaRPr lang="en-GB" sz="2000" dirty="0" smtClean="0"/>
          </a:p>
          <a:p>
            <a:pPr marL="342900" indent="-342900">
              <a:buFont typeface="Arial" charset="0"/>
              <a:buChar char="•"/>
            </a:pPr>
            <a:r>
              <a:rPr lang="en-GB" sz="2000" dirty="0" smtClean="0"/>
              <a:t>Estimated population of 13 million in 2018 and has the third largest oil reserves in sub-Saharan Africa as well as some of the worst health indicators in the world.</a:t>
            </a:r>
          </a:p>
          <a:p>
            <a:pPr marL="342900" indent="-342900">
              <a:buFont typeface="Arial" charset="0"/>
              <a:buChar char="•"/>
            </a:pPr>
            <a:r>
              <a:rPr lang="en-GB" sz="2000" dirty="0" smtClean="0"/>
              <a:t>Approximately </a:t>
            </a:r>
            <a:r>
              <a:rPr lang="en-GB" sz="2000" dirty="0"/>
              <a:t>50% of the </a:t>
            </a:r>
            <a:r>
              <a:rPr lang="en-GB" sz="2000" dirty="0" smtClean="0"/>
              <a:t>700 medical doctors, </a:t>
            </a:r>
            <a:r>
              <a:rPr lang="en-GB" sz="2000" dirty="0"/>
              <a:t>dentists and pharmacists in the public sector are not registered with </a:t>
            </a:r>
            <a:r>
              <a:rPr lang="en-GB" sz="2000" dirty="0" smtClean="0"/>
              <a:t>the medical council:</a:t>
            </a:r>
          </a:p>
          <a:p>
            <a:pPr marL="685800" lvl="1" indent="-342900">
              <a:buFont typeface="Arial" charset="0"/>
              <a:buChar char="•"/>
            </a:pPr>
            <a:r>
              <a:rPr lang="en-GB" sz="1850" dirty="0" smtClean="0"/>
              <a:t>Restricted access to remote </a:t>
            </a:r>
            <a:r>
              <a:rPr lang="en-GB" sz="1850" dirty="0"/>
              <a:t>parts of the </a:t>
            </a:r>
            <a:r>
              <a:rPr lang="en-GB" sz="1850" dirty="0" smtClean="0"/>
              <a:t>country.</a:t>
            </a:r>
          </a:p>
          <a:p>
            <a:pPr marL="685800" lvl="1" indent="-342900">
              <a:buFont typeface="Arial" charset="0"/>
              <a:buChar char="•"/>
            </a:pPr>
            <a:r>
              <a:rPr lang="en-GB" sz="1850" dirty="0"/>
              <a:t>I</a:t>
            </a:r>
            <a:r>
              <a:rPr lang="en-GB" sz="1850" dirty="0" smtClean="0"/>
              <a:t>nability </a:t>
            </a:r>
            <a:r>
              <a:rPr lang="en-GB" sz="1850" dirty="0"/>
              <a:t>to cross battle lines in war </a:t>
            </a:r>
            <a:r>
              <a:rPr lang="en-GB" sz="1850" dirty="0" smtClean="0"/>
              <a:t>zones.</a:t>
            </a:r>
          </a:p>
          <a:p>
            <a:pPr marL="685800" lvl="1" indent="-342900">
              <a:buFont typeface="Arial" charset="0"/>
              <a:buChar char="•"/>
            </a:pPr>
            <a:r>
              <a:rPr lang="en-GB" sz="1850" dirty="0"/>
              <a:t>L</a:t>
            </a:r>
            <a:r>
              <a:rPr lang="en-GB" sz="1850" dirty="0" smtClean="0"/>
              <a:t>imited capacity of the centralised regulating government institution.</a:t>
            </a:r>
            <a:endParaRPr lang="en-GB" sz="2250" dirty="0" smtClean="0"/>
          </a:p>
          <a:p>
            <a:pPr marL="342900" indent="-342900">
              <a:buFont typeface="Arial" charset="0"/>
              <a:buChar char="•"/>
            </a:pPr>
            <a:endParaRPr lang="en-GB" sz="2000" dirty="0"/>
          </a:p>
          <a:p>
            <a:endParaRPr lang="en-GB" sz="2000" dirty="0" smtClean="0"/>
          </a:p>
          <a:p>
            <a:endParaRPr lang="en-GB" sz="2000" dirty="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3</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990600"/>
            <a:ext cx="4953000" cy="5135566"/>
          </a:xfrm>
          <a:prstGeom prst="rect">
            <a:avLst/>
          </a:prstGeom>
        </p:spPr>
      </p:pic>
    </p:spTree>
    <p:extLst>
      <p:ext uri="{BB962C8B-B14F-4D97-AF65-F5344CB8AC3E}">
        <p14:creationId xmlns:p14="http://schemas.microsoft.com/office/powerpoint/2010/main" val="1345526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52400"/>
            <a:ext cx="10642600" cy="1080248"/>
          </a:xfrm>
        </p:spPr>
        <p:txBody>
          <a:bodyPr/>
          <a:lstStyle/>
          <a:p>
            <a:pPr algn="ctr"/>
            <a:r>
              <a:rPr lang="en-GB" sz="5400" dirty="0" smtClean="0">
                <a:solidFill>
                  <a:srgbClr val="FFC000"/>
                </a:solidFill>
              </a:rPr>
              <a:t>Warfare &amp; civil disturbance</a:t>
            </a:r>
            <a:r>
              <a:rPr lang="mr-IN" sz="5400" dirty="0" smtClean="0">
                <a:solidFill>
                  <a:srgbClr val="FFC000"/>
                </a:solidFill>
              </a:rPr>
              <a:t>…</a:t>
            </a:r>
            <a:r>
              <a:rPr lang="en-US" sz="5400" dirty="0" smtClean="0">
                <a:solidFill>
                  <a:srgbClr val="FFC000"/>
                </a:solidFill>
              </a:rPr>
              <a:t>.</a:t>
            </a:r>
            <a:endParaRPr lang="en-GB" sz="5400" dirty="0">
              <a:solidFill>
                <a:srgbClr val="FFC000"/>
              </a:solidFill>
            </a:endParaRPr>
          </a:p>
        </p:txBody>
      </p:sp>
      <p:sp>
        <p:nvSpPr>
          <p:cNvPr id="2" name="Date Placeholder 1"/>
          <p:cNvSpPr>
            <a:spLocks noGrp="1"/>
          </p:cNvSpPr>
          <p:nvPr>
            <p:ph type="dt" sz="half" idx="10"/>
          </p:nvPr>
        </p:nvSpPr>
        <p:spPr/>
        <p:txBody>
          <a:bodyPr/>
          <a:lstStyle/>
          <a:p>
            <a:r>
              <a:rPr lang="en-GB" dirty="0" smtClean="0"/>
              <a:t>October 6-9, 2018</a:t>
            </a:r>
            <a:endParaRPr lang="en-US" dirty="0"/>
          </a:p>
        </p:txBody>
      </p:sp>
      <p:sp>
        <p:nvSpPr>
          <p:cNvPr id="3" name="Footer Placeholder 2"/>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4" name="Slide Number Placeholder 3"/>
          <p:cNvSpPr>
            <a:spLocks noGrp="1"/>
          </p:cNvSpPr>
          <p:nvPr>
            <p:ph type="sldNum" sz="quarter" idx="12"/>
          </p:nvPr>
        </p:nvSpPr>
        <p:spPr/>
        <p:txBody>
          <a:bodyPr/>
          <a:lstStyle/>
          <a:p>
            <a:fld id="{5A1D4F97-BC76-44C2-8514-F045616F965D}" type="slidenum">
              <a:rPr lang="en-US" smtClean="0"/>
              <a:pPr/>
              <a:t>4</a:t>
            </a:fld>
            <a:endParaRPr lang="en-US" dirty="0"/>
          </a:p>
        </p:txBody>
      </p:sp>
      <p:sp>
        <p:nvSpPr>
          <p:cNvPr id="11" name="TextBox 10"/>
          <p:cNvSpPr txBox="1"/>
          <p:nvPr/>
        </p:nvSpPr>
        <p:spPr>
          <a:xfrm>
            <a:off x="9220200" y="5791200"/>
            <a:ext cx="2260600" cy="253916"/>
          </a:xfrm>
          <a:prstGeom prst="rect">
            <a:avLst/>
          </a:prstGeom>
          <a:noFill/>
        </p:spPr>
        <p:txBody>
          <a:bodyPr wrap="square" rtlCol="0">
            <a:spAutoFit/>
          </a:bodyPr>
          <a:lstStyle/>
          <a:p>
            <a:r>
              <a:rPr lang="en-GB" sz="1050" dirty="0" smtClean="0"/>
              <a:t>Adapted from Goalglobal.org</a:t>
            </a:r>
            <a:endParaRPr lang="en-GB" sz="1050" dirty="0"/>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8800" y="1371601"/>
            <a:ext cx="5842000" cy="4673516"/>
          </a:xfrm>
        </p:spPr>
      </p:pic>
      <p:sp>
        <p:nvSpPr>
          <p:cNvPr id="14" name="TextBox 13"/>
          <p:cNvSpPr txBox="1"/>
          <p:nvPr/>
        </p:nvSpPr>
        <p:spPr>
          <a:xfrm>
            <a:off x="10023863" y="5681375"/>
            <a:ext cx="1456937" cy="276999"/>
          </a:xfrm>
          <a:prstGeom prst="rect">
            <a:avLst/>
          </a:prstGeom>
          <a:noFill/>
        </p:spPr>
        <p:txBody>
          <a:bodyPr wrap="none" rtlCol="0">
            <a:spAutoFit/>
          </a:bodyPr>
          <a:lstStyle/>
          <a:p>
            <a:r>
              <a:rPr lang="en-GB" sz="1200" dirty="0" smtClean="0"/>
              <a:t>Peaceinsight.org</a:t>
            </a:r>
            <a:endParaRPr lang="en-GB" sz="1400" dirty="0"/>
          </a:p>
        </p:txBody>
      </p:sp>
      <p:sp>
        <p:nvSpPr>
          <p:cNvPr id="15" name="Rectangle 14"/>
          <p:cNvSpPr/>
          <p:nvPr/>
        </p:nvSpPr>
        <p:spPr>
          <a:xfrm>
            <a:off x="533400" y="1371601"/>
            <a:ext cx="4876800" cy="3785652"/>
          </a:xfrm>
          <a:prstGeom prst="rect">
            <a:avLst/>
          </a:prstGeom>
        </p:spPr>
        <p:txBody>
          <a:bodyPr wrap="square">
            <a:spAutoFit/>
          </a:bodyPr>
          <a:lstStyle/>
          <a:p>
            <a:r>
              <a:rPr lang="en-GB" sz="2400" dirty="0"/>
              <a:t>South </a:t>
            </a:r>
            <a:r>
              <a:rPr lang="en-GB" sz="2400" dirty="0" smtClean="0"/>
              <a:t>Sudan </a:t>
            </a:r>
            <a:r>
              <a:rPr lang="en-GB" sz="2400" dirty="0"/>
              <a:t>is today a very pertinent example of a </a:t>
            </a:r>
            <a:r>
              <a:rPr lang="en-GB" sz="2400" dirty="0">
                <a:solidFill>
                  <a:srgbClr val="FFC000"/>
                </a:solidFill>
              </a:rPr>
              <a:t>‘limited resource’ </a:t>
            </a:r>
            <a:r>
              <a:rPr lang="en-GB" sz="2400" dirty="0"/>
              <a:t>state faced by overwhelming and unprecedented complex emergencies in spite of </a:t>
            </a:r>
            <a:r>
              <a:rPr lang="en-GB" sz="2400" dirty="0" smtClean="0"/>
              <a:t>its proven oil wealth, untapped mineral </a:t>
            </a:r>
            <a:r>
              <a:rPr lang="en-GB" sz="2400" dirty="0" smtClean="0"/>
              <a:t>reserves, massive </a:t>
            </a:r>
            <a:r>
              <a:rPr lang="en-GB" sz="2400" dirty="0" smtClean="0"/>
              <a:t>agricultural potential and </a:t>
            </a:r>
            <a:r>
              <a:rPr lang="en-GB" sz="2400" dirty="0" smtClean="0"/>
              <a:t>abundant</a:t>
            </a:r>
            <a:r>
              <a:rPr lang="en-GB" sz="2400" dirty="0" smtClean="0"/>
              <a:t> </a:t>
            </a:r>
            <a:r>
              <a:rPr lang="en-GB" sz="2400" dirty="0" smtClean="0"/>
              <a:t>water towers.</a:t>
            </a:r>
            <a:endParaRPr lang="en-GB" sz="2400" dirty="0"/>
          </a:p>
        </p:txBody>
      </p:sp>
    </p:spTree>
    <p:extLst>
      <p:ext uri="{BB962C8B-B14F-4D97-AF65-F5344CB8AC3E}">
        <p14:creationId xmlns:p14="http://schemas.microsoft.com/office/powerpoint/2010/main" val="949776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63792"/>
            <a:ext cx="10058400" cy="1431925"/>
          </a:xfrm>
        </p:spPr>
        <p:txBody>
          <a:bodyPr/>
          <a:lstStyle/>
          <a:p>
            <a:r>
              <a:rPr lang="en-GB" sz="4800" dirty="0" smtClean="0">
                <a:solidFill>
                  <a:srgbClr val="FFC000"/>
                </a:solidFill>
              </a:rPr>
              <a:t>Large scale </a:t>
            </a:r>
            <a:r>
              <a:rPr lang="en-GB" sz="4800" dirty="0">
                <a:solidFill>
                  <a:srgbClr val="FFC000"/>
                </a:solidFill>
              </a:rPr>
              <a:t>m</a:t>
            </a:r>
            <a:r>
              <a:rPr lang="en-GB" sz="4800" dirty="0" smtClean="0">
                <a:solidFill>
                  <a:srgbClr val="FFC000"/>
                </a:solidFill>
              </a:rPr>
              <a:t>ovements of people</a:t>
            </a:r>
            <a:r>
              <a:rPr lang="en-US" sz="4800" dirty="0" smtClean="0">
                <a:solidFill>
                  <a:srgbClr val="FFC000"/>
                </a:solidFill>
              </a:rPr>
              <a:t>...</a:t>
            </a:r>
            <a:endParaRPr lang="en-GB" sz="4800" dirty="0">
              <a:solidFill>
                <a:srgbClr val="FFC000"/>
              </a:solidFill>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3000" y="1828800"/>
            <a:ext cx="5105400" cy="39624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00800" y="1828800"/>
            <a:ext cx="4876800" cy="3962400"/>
          </a:xfrm>
        </p:spPr>
      </p:pic>
      <p:sp>
        <p:nvSpPr>
          <p:cNvPr id="5" name="Date Placeholder 4"/>
          <p:cNvSpPr>
            <a:spLocks noGrp="1"/>
          </p:cNvSpPr>
          <p:nvPr>
            <p:ph type="dt" sz="half" idx="10"/>
          </p:nvPr>
        </p:nvSpPr>
        <p:spPr/>
        <p:txBody>
          <a:bodyPr/>
          <a:lstStyle/>
          <a:p>
            <a:r>
              <a:rPr lang="en-GB" dirty="0" smtClean="0"/>
              <a:t>October 6-9, 2018</a:t>
            </a:r>
            <a:endParaRPr lang="en-US" dirty="0"/>
          </a:p>
        </p:txBody>
      </p:sp>
      <p:sp>
        <p:nvSpPr>
          <p:cNvPr id="6" name="Footer Placeholder 5"/>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7" name="Slide Number Placeholder 6"/>
          <p:cNvSpPr>
            <a:spLocks noGrp="1"/>
          </p:cNvSpPr>
          <p:nvPr>
            <p:ph type="sldNum" sz="quarter" idx="12"/>
          </p:nvPr>
        </p:nvSpPr>
        <p:spPr>
          <a:xfrm>
            <a:off x="8940800" y="6257365"/>
            <a:ext cx="2540000" cy="457200"/>
          </a:xfrm>
        </p:spPr>
        <p:txBody>
          <a:bodyPr/>
          <a:lstStyle/>
          <a:p>
            <a:fld id="{BFCF3A54-9E3A-4937-B9D8-5EA9202F7162}" type="slidenum">
              <a:rPr lang="en-US" smtClean="0"/>
              <a:pPr/>
              <a:t>5</a:t>
            </a:fld>
            <a:endParaRPr lang="en-US" dirty="0"/>
          </a:p>
        </p:txBody>
      </p:sp>
      <p:sp>
        <p:nvSpPr>
          <p:cNvPr id="10" name="TextBox 9"/>
          <p:cNvSpPr txBox="1"/>
          <p:nvPr/>
        </p:nvSpPr>
        <p:spPr>
          <a:xfrm>
            <a:off x="9995839" y="5514201"/>
            <a:ext cx="1281761" cy="276999"/>
          </a:xfrm>
          <a:prstGeom prst="rect">
            <a:avLst/>
          </a:prstGeom>
          <a:noFill/>
        </p:spPr>
        <p:txBody>
          <a:bodyPr wrap="none" rtlCol="0">
            <a:spAutoFit/>
          </a:bodyPr>
          <a:lstStyle/>
          <a:p>
            <a:r>
              <a:rPr lang="en-GB" sz="1200" dirty="0"/>
              <a:t>c</a:t>
            </a:r>
            <a:r>
              <a:rPr lang="en-GB" sz="1200" dirty="0" smtClean="0"/>
              <a:t>itizentv.co.ke</a:t>
            </a:r>
            <a:endParaRPr lang="en-GB" sz="1200" dirty="0"/>
          </a:p>
        </p:txBody>
      </p:sp>
      <p:sp>
        <p:nvSpPr>
          <p:cNvPr id="11" name="TextBox 10"/>
          <p:cNvSpPr txBox="1"/>
          <p:nvPr/>
        </p:nvSpPr>
        <p:spPr>
          <a:xfrm>
            <a:off x="5029200" y="5410201"/>
            <a:ext cx="1219200" cy="276999"/>
          </a:xfrm>
          <a:prstGeom prst="rect">
            <a:avLst/>
          </a:prstGeom>
          <a:noFill/>
        </p:spPr>
        <p:txBody>
          <a:bodyPr wrap="square" rtlCol="0">
            <a:spAutoFit/>
          </a:bodyPr>
          <a:lstStyle/>
          <a:p>
            <a:r>
              <a:rPr lang="en-GB" sz="1200" dirty="0" smtClean="0"/>
              <a:t>Penhubs.com</a:t>
            </a:r>
            <a:endParaRPr lang="en-GB" sz="1200" dirty="0"/>
          </a:p>
        </p:txBody>
      </p:sp>
    </p:spTree>
    <p:extLst>
      <p:ext uri="{BB962C8B-B14F-4D97-AF65-F5344CB8AC3E}">
        <p14:creationId xmlns:p14="http://schemas.microsoft.com/office/powerpoint/2010/main" val="50631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10617199" cy="609600"/>
          </a:xfrm>
        </p:spPr>
        <p:txBody>
          <a:bodyPr>
            <a:noAutofit/>
          </a:bodyPr>
          <a:lstStyle/>
          <a:p>
            <a:pPr algn="ctr"/>
            <a:r>
              <a:rPr lang="en-GB" sz="3600" dirty="0" smtClean="0">
                <a:solidFill>
                  <a:srgbClr val="FFC000"/>
                </a:solidFill>
              </a:rPr>
              <a:t>Difficult security &amp; political environment</a:t>
            </a:r>
            <a:r>
              <a:rPr lang="mr-IN" sz="3600" dirty="0" smtClean="0">
                <a:solidFill>
                  <a:srgbClr val="FFC000"/>
                </a:solidFill>
              </a:rPr>
              <a:t>…</a:t>
            </a:r>
            <a:endParaRPr lang="en-GB" sz="3600" dirty="0">
              <a:solidFill>
                <a:srgbClr val="FFC000"/>
              </a:solidFill>
            </a:endParaRPr>
          </a:p>
        </p:txBody>
      </p:sp>
      <p:pic>
        <p:nvPicPr>
          <p:cNvPr id="7" name="Picture 2" descr="C:\Users\Prof. Adwok\Desktop\Complex emergencies Malawi.JPG"/>
          <p:cNvPicPr>
            <a:picLocks noGrp="1" noChangeAspect="1" noChangeArrowheads="1"/>
          </p:cNvPicPr>
          <p:nvPr>
            <p:ph idx="1"/>
          </p:nvPr>
        </p:nvPicPr>
        <p:blipFill>
          <a:blip r:embed="rId3" cstate="print"/>
          <a:srcRect/>
          <a:stretch>
            <a:fillRect/>
          </a:stretch>
        </p:blipFill>
        <p:spPr bwMode="auto">
          <a:xfrm>
            <a:off x="6241676" y="1728975"/>
            <a:ext cx="5061324" cy="4359273"/>
          </a:xfrm>
          <a:prstGeom prst="rect">
            <a:avLst/>
          </a:prstGeom>
          <a:noFill/>
        </p:spPr>
      </p:pic>
      <p:sp>
        <p:nvSpPr>
          <p:cNvPr id="2" name="Date Placeholder 1"/>
          <p:cNvSpPr>
            <a:spLocks noGrp="1"/>
          </p:cNvSpPr>
          <p:nvPr>
            <p:ph type="dt" sz="half" idx="10"/>
          </p:nvPr>
        </p:nvSpPr>
        <p:spPr/>
        <p:txBody>
          <a:bodyPr/>
          <a:lstStyle/>
          <a:p>
            <a:r>
              <a:rPr lang="en-GB" dirty="0" smtClean="0"/>
              <a:t>October 6-9, 2018</a:t>
            </a:r>
            <a:endParaRPr lang="en-US" dirty="0"/>
          </a:p>
        </p:txBody>
      </p:sp>
      <p:sp>
        <p:nvSpPr>
          <p:cNvPr id="3" name="Footer Placeholder 2"/>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5" name="Slide Number Placeholder 4"/>
          <p:cNvSpPr>
            <a:spLocks noGrp="1"/>
          </p:cNvSpPr>
          <p:nvPr>
            <p:ph type="sldNum" sz="quarter" idx="12"/>
          </p:nvPr>
        </p:nvSpPr>
        <p:spPr/>
        <p:txBody>
          <a:bodyPr/>
          <a:lstStyle/>
          <a:p>
            <a:fld id="{E1635460-07DD-408F-B90E-5BC2EA3273F4}" type="slidenum">
              <a:rPr lang="en-US" smtClean="0"/>
              <a:pPr/>
              <a:t>6</a:t>
            </a:fld>
            <a:endParaRPr lang="en-US" dirty="0"/>
          </a:p>
        </p:txBody>
      </p:sp>
      <p:sp>
        <p:nvSpPr>
          <p:cNvPr id="8" name="TextBox 7"/>
          <p:cNvSpPr txBox="1"/>
          <p:nvPr/>
        </p:nvSpPr>
        <p:spPr>
          <a:xfrm>
            <a:off x="9620009" y="5719717"/>
            <a:ext cx="1638782" cy="276999"/>
          </a:xfrm>
          <a:prstGeom prst="rect">
            <a:avLst/>
          </a:prstGeom>
          <a:noFill/>
        </p:spPr>
        <p:txBody>
          <a:bodyPr wrap="none" rtlCol="0">
            <a:spAutoFit/>
          </a:bodyPr>
          <a:lstStyle/>
          <a:p>
            <a:r>
              <a:rPr lang="en-GB" sz="1200" dirty="0" smtClean="0"/>
              <a:t>Independent.co.uk</a:t>
            </a:r>
            <a:endParaRPr lang="en-GB" sz="1200" dirty="0"/>
          </a:p>
        </p:txBody>
      </p:sp>
      <p:pic>
        <p:nvPicPr>
          <p:cNvPr id="10"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19524" y="1684152"/>
            <a:ext cx="5130800" cy="4359273"/>
          </a:xfrm>
          <a:prstGeom prst="rect">
            <a:avLst/>
          </a:prstGeom>
          <a:noFill/>
          <a:ln w="9525">
            <a:noFill/>
            <a:miter lim="800000"/>
            <a:headEnd/>
            <a:tailEnd/>
          </a:ln>
          <a:effectLst/>
        </p:spPr>
      </p:pic>
      <p:sp>
        <p:nvSpPr>
          <p:cNvPr id="12" name="TextBox 11"/>
          <p:cNvSpPr txBox="1"/>
          <p:nvPr/>
        </p:nvSpPr>
        <p:spPr>
          <a:xfrm>
            <a:off x="4724400" y="5719717"/>
            <a:ext cx="1143000" cy="253916"/>
          </a:xfrm>
          <a:prstGeom prst="rect">
            <a:avLst/>
          </a:prstGeom>
          <a:noFill/>
        </p:spPr>
        <p:txBody>
          <a:bodyPr wrap="square" rtlCol="0">
            <a:spAutoFit/>
          </a:bodyPr>
          <a:lstStyle/>
          <a:p>
            <a:r>
              <a:rPr lang="en-GB" sz="1000" dirty="0" smtClean="0"/>
              <a:t>goalglobal.org</a:t>
            </a:r>
            <a:endParaRPr lang="en-GB" sz="1000" dirty="0"/>
          </a:p>
        </p:txBody>
      </p:sp>
    </p:spTree>
    <p:extLst>
      <p:ext uri="{BB962C8B-B14F-4D97-AF65-F5344CB8AC3E}">
        <p14:creationId xmlns:p14="http://schemas.microsoft.com/office/powerpoint/2010/main" val="58954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2"/>
            <a:ext cx="9702800" cy="1431925"/>
          </a:xfrm>
        </p:spPr>
        <p:txBody>
          <a:bodyPr/>
          <a:lstStyle/>
          <a:p>
            <a:r>
              <a:rPr lang="en-GB" sz="4800" dirty="0" smtClean="0">
                <a:solidFill>
                  <a:srgbClr val="FFFF00"/>
                </a:solidFill>
              </a:rPr>
              <a:t>Common Regulatory </a:t>
            </a:r>
            <a:r>
              <a:rPr lang="en-GB" sz="4800" dirty="0">
                <a:solidFill>
                  <a:srgbClr val="FFFF00"/>
                </a:solidFill>
              </a:rPr>
              <a:t>Strategies</a:t>
            </a:r>
          </a:p>
        </p:txBody>
      </p:sp>
      <p:sp>
        <p:nvSpPr>
          <p:cNvPr id="3" name="Content Placeholder 2"/>
          <p:cNvSpPr>
            <a:spLocks noGrp="1"/>
          </p:cNvSpPr>
          <p:nvPr>
            <p:ph idx="1"/>
          </p:nvPr>
        </p:nvSpPr>
        <p:spPr>
          <a:xfrm>
            <a:off x="1295400" y="1736727"/>
            <a:ext cx="9220200" cy="4130673"/>
          </a:xfrm>
        </p:spPr>
        <p:txBody>
          <a:bodyPr/>
          <a:lstStyle/>
          <a:p>
            <a:r>
              <a:rPr lang="en-GB" sz="2800" dirty="0">
                <a:solidFill>
                  <a:srgbClr val="FFC000"/>
                </a:solidFill>
              </a:rPr>
              <a:t>Command and control</a:t>
            </a:r>
          </a:p>
          <a:p>
            <a:r>
              <a:rPr lang="en-GB" sz="2800" dirty="0"/>
              <a:t>Market harnessing controls</a:t>
            </a:r>
          </a:p>
          <a:p>
            <a:r>
              <a:rPr lang="en-GB" sz="2800" dirty="0" smtClean="0"/>
              <a:t>Self-regulation</a:t>
            </a:r>
            <a:endParaRPr lang="en-GB" sz="2800" dirty="0"/>
          </a:p>
          <a:p>
            <a:r>
              <a:rPr lang="en-GB" sz="2800" dirty="0"/>
              <a:t>Incentive based regimes</a:t>
            </a:r>
          </a:p>
          <a:p>
            <a:r>
              <a:rPr lang="en-GB" sz="2800" dirty="0"/>
              <a:t>Disclosure regulation</a:t>
            </a:r>
          </a:p>
          <a:p>
            <a:r>
              <a:rPr lang="en-GB" sz="2800" dirty="0"/>
              <a:t>Direct Action by Government</a:t>
            </a:r>
          </a:p>
          <a:p>
            <a:r>
              <a:rPr lang="en-GB" sz="2800" dirty="0"/>
              <a:t>Social insurance</a:t>
            </a:r>
            <a:r>
              <a:rPr lang="en-GB" sz="2800" dirty="0">
                <a:solidFill>
                  <a:srgbClr val="FFFF00"/>
                </a:solidFill>
              </a:rPr>
              <a:t> </a:t>
            </a:r>
          </a:p>
          <a:p>
            <a:pPr marL="0" indent="0">
              <a:buNone/>
            </a:pPr>
            <a:r>
              <a:rPr lang="en-US" sz="1800" i="1" dirty="0">
                <a:solidFill>
                  <a:srgbClr val="FFFF00"/>
                </a:solidFill>
                <a:effectLst/>
              </a:rPr>
              <a:t>                                   </a:t>
            </a:r>
            <a:r>
              <a:rPr lang="en-US" sz="1800" i="1" dirty="0" smtClean="0">
                <a:solidFill>
                  <a:srgbClr val="FFFF00"/>
                </a:solidFill>
                <a:effectLst/>
              </a:rPr>
              <a:t>                             </a:t>
            </a:r>
            <a:r>
              <a:rPr lang="en-US" sz="1800" i="1" dirty="0">
                <a:solidFill>
                  <a:srgbClr val="FFFF00"/>
                </a:solidFill>
                <a:effectLst/>
              </a:rPr>
              <a:t>(Akhtar, 2011; Saltman, Busse et al, 2002).</a:t>
            </a:r>
            <a:r>
              <a:rPr lang="en-GB" dirty="0" smtClean="0"/>
              <a:t>  </a:t>
            </a:r>
            <a:endParaRPr lang="en-GB" dirty="0"/>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7</a:t>
            </a:fld>
            <a:endParaRPr lang="en-US" dirty="0"/>
          </a:p>
        </p:txBody>
      </p:sp>
    </p:spTree>
    <p:extLst>
      <p:ext uri="{BB962C8B-B14F-4D97-AF65-F5344CB8AC3E}">
        <p14:creationId xmlns:p14="http://schemas.microsoft.com/office/powerpoint/2010/main" val="293455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a:solidFill>
                  <a:schemeClr val="accent1">
                    <a:lumMod val="60000"/>
                    <a:lumOff val="40000"/>
                  </a:schemeClr>
                </a:solidFill>
              </a:rPr>
              <a:t>Command and Control</a:t>
            </a:r>
            <a:endParaRPr lang="en-US" sz="6000" dirty="0">
              <a:solidFill>
                <a:schemeClr val="accent1">
                  <a:lumMod val="60000"/>
                  <a:lumOff val="40000"/>
                </a:schemeClr>
              </a:solidFill>
            </a:endParaRPr>
          </a:p>
        </p:txBody>
      </p:sp>
      <p:sp>
        <p:nvSpPr>
          <p:cNvPr id="3" name="Content Placeholder 2"/>
          <p:cNvSpPr>
            <a:spLocks noGrp="1"/>
          </p:cNvSpPr>
          <p:nvPr>
            <p:ph idx="1"/>
          </p:nvPr>
        </p:nvSpPr>
        <p:spPr>
          <a:xfrm>
            <a:off x="1219200" y="1905000"/>
            <a:ext cx="9448800" cy="3962401"/>
          </a:xfrm>
        </p:spPr>
        <p:txBody>
          <a:bodyPr/>
          <a:lstStyle/>
          <a:p>
            <a:pPr marL="0" indent="0">
              <a:buNone/>
            </a:pPr>
            <a:r>
              <a:rPr lang="en-US" sz="3600" dirty="0" smtClean="0">
                <a:effectLst/>
              </a:rPr>
              <a:t>Current </a:t>
            </a:r>
            <a:r>
              <a:rPr lang="en-US" sz="3600" dirty="0">
                <a:effectLst/>
              </a:rPr>
              <a:t>approaches to health care regulation in middle and low income countries use the </a:t>
            </a:r>
            <a:r>
              <a:rPr lang="en-US" sz="3600" dirty="0" smtClean="0">
                <a:effectLst/>
              </a:rPr>
              <a:t>‘Command </a:t>
            </a:r>
            <a:r>
              <a:rPr lang="en-US" sz="3600" dirty="0">
                <a:effectLst/>
              </a:rPr>
              <a:t>and </a:t>
            </a:r>
            <a:r>
              <a:rPr lang="en-US" sz="3600" dirty="0" smtClean="0">
                <a:effectLst/>
              </a:rPr>
              <a:t>Control’ </a:t>
            </a:r>
            <a:r>
              <a:rPr lang="en-US" sz="3600" dirty="0">
                <a:effectLst/>
              </a:rPr>
              <a:t>regulatory strategy administered through state-centered  institutions that are often not able to enforce regulation </a:t>
            </a:r>
            <a:r>
              <a:rPr lang="en-US" sz="3600" dirty="0" smtClean="0">
                <a:effectLst/>
              </a:rPr>
              <a:t>effectively.</a:t>
            </a:r>
          </a:p>
          <a:p>
            <a:pPr marL="0" indent="0">
              <a:buNone/>
            </a:pPr>
            <a:r>
              <a:rPr lang="en-US" sz="3600" dirty="0">
                <a:effectLst/>
              </a:rPr>
              <a:t> </a:t>
            </a:r>
            <a:r>
              <a:rPr lang="en-US" sz="3600" dirty="0" smtClean="0">
                <a:effectLst/>
              </a:rPr>
              <a:t>                                                  </a:t>
            </a:r>
            <a:r>
              <a:rPr lang="en-US" dirty="0" smtClean="0">
                <a:solidFill>
                  <a:schemeClr val="accent1">
                    <a:lumMod val="40000"/>
                    <a:lumOff val="60000"/>
                  </a:schemeClr>
                </a:solidFill>
                <a:effectLst/>
              </a:rPr>
              <a:t>(Akhtar, 2011)</a:t>
            </a:r>
            <a:r>
              <a:rPr lang="en-US" sz="1600" dirty="0" smtClean="0">
                <a:solidFill>
                  <a:schemeClr val="accent1">
                    <a:lumMod val="40000"/>
                    <a:lumOff val="60000"/>
                  </a:schemeClr>
                </a:solidFill>
                <a:effectLst/>
              </a:rPr>
              <a:t>    </a:t>
            </a:r>
            <a:endParaRPr lang="en-US" sz="2700" dirty="0">
              <a:solidFill>
                <a:schemeClr val="accent1">
                  <a:lumMod val="40000"/>
                  <a:lumOff val="60000"/>
                </a:schemeClr>
              </a:solidFill>
            </a:endParaRPr>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8</a:t>
            </a:fld>
            <a:endParaRPr lang="en-US" dirty="0"/>
          </a:p>
        </p:txBody>
      </p:sp>
    </p:spTree>
    <p:extLst>
      <p:ext uri="{BB962C8B-B14F-4D97-AF65-F5344CB8AC3E}">
        <p14:creationId xmlns:p14="http://schemas.microsoft.com/office/powerpoint/2010/main" val="198974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4"/>
            <a:ext cx="8915400" cy="1142997"/>
          </a:xfrm>
        </p:spPr>
        <p:txBody>
          <a:bodyPr/>
          <a:lstStyle/>
          <a:p>
            <a:r>
              <a:rPr lang="en-GB" sz="4800" dirty="0">
                <a:solidFill>
                  <a:srgbClr val="FFC000"/>
                </a:solidFill>
              </a:rPr>
              <a:t>Statement of the Problem</a:t>
            </a:r>
          </a:p>
        </p:txBody>
      </p:sp>
      <p:sp>
        <p:nvSpPr>
          <p:cNvPr id="3" name="Content Placeholder 2"/>
          <p:cNvSpPr>
            <a:spLocks noGrp="1"/>
          </p:cNvSpPr>
          <p:nvPr>
            <p:ph idx="1"/>
          </p:nvPr>
        </p:nvSpPr>
        <p:spPr>
          <a:xfrm>
            <a:off x="685800" y="1447801"/>
            <a:ext cx="10795000" cy="4571999"/>
          </a:xfrm>
        </p:spPr>
        <p:txBody>
          <a:bodyPr/>
          <a:lstStyle/>
          <a:p>
            <a:pPr>
              <a:buFont typeface="Arial" charset="0"/>
              <a:buChar char="•"/>
            </a:pPr>
            <a:r>
              <a:rPr lang="en-US" sz="3200" dirty="0" smtClean="0">
                <a:effectLst/>
              </a:rPr>
              <a:t>Regulation </a:t>
            </a:r>
            <a:r>
              <a:rPr lang="en-US" sz="3200" dirty="0">
                <a:effectLst/>
              </a:rPr>
              <a:t>through </a:t>
            </a:r>
            <a:r>
              <a:rPr lang="en-US" sz="3200" dirty="0" smtClean="0">
                <a:effectLst/>
              </a:rPr>
              <a:t>a centralised state institution has not been effective in controlling behavior </a:t>
            </a:r>
            <a:r>
              <a:rPr lang="en-US" sz="3200" dirty="0">
                <a:effectLst/>
              </a:rPr>
              <a:t>in </a:t>
            </a:r>
            <a:r>
              <a:rPr lang="en-US" sz="3200" dirty="0" smtClean="0">
                <a:effectLst/>
              </a:rPr>
              <a:t>the public and commercialised health care </a:t>
            </a:r>
            <a:r>
              <a:rPr lang="en-US" sz="3200" dirty="0">
                <a:effectLst/>
              </a:rPr>
              <a:t>sector in South </a:t>
            </a:r>
            <a:r>
              <a:rPr lang="en-US" sz="3200" dirty="0" smtClean="0">
                <a:effectLst/>
              </a:rPr>
              <a:t>Sudan as it does not possess the power to monitor and enforce. </a:t>
            </a:r>
            <a:endParaRPr lang="en-US" sz="3200" dirty="0">
              <a:effectLst/>
            </a:endParaRPr>
          </a:p>
          <a:p>
            <a:pPr>
              <a:buFont typeface="Arial" charset="0"/>
              <a:buChar char="•"/>
            </a:pPr>
            <a:r>
              <a:rPr lang="en-US" sz="3200" dirty="0" smtClean="0">
                <a:effectLst/>
              </a:rPr>
              <a:t>Limited resources, insecurity and powerful countervailing commercial incentives </a:t>
            </a:r>
            <a:r>
              <a:rPr lang="en-US" sz="3200" dirty="0">
                <a:effectLst/>
              </a:rPr>
              <a:t>that encourage deviant </a:t>
            </a:r>
            <a:r>
              <a:rPr lang="en-US" sz="3200" dirty="0" smtClean="0">
                <a:effectLst/>
              </a:rPr>
              <a:t>behavior </a:t>
            </a:r>
            <a:r>
              <a:rPr lang="en-US" sz="3200" dirty="0">
                <a:effectLst/>
              </a:rPr>
              <a:t>to </a:t>
            </a:r>
            <a:r>
              <a:rPr lang="en-US" sz="3200" dirty="0" smtClean="0">
                <a:effectLst/>
              </a:rPr>
              <a:t>continue has rendered the centralised command and control strategy of the state institution ineffective</a:t>
            </a:r>
            <a:r>
              <a:rPr lang="en-US" sz="3200" dirty="0">
                <a:effectLst/>
              </a:rPr>
              <a:t>.</a:t>
            </a:r>
            <a:r>
              <a:rPr lang="en-GB" sz="3200" dirty="0" smtClean="0">
                <a:effectLst/>
              </a:rPr>
              <a:t>  </a:t>
            </a:r>
          </a:p>
          <a:p>
            <a:pPr marL="0" indent="0">
              <a:buNone/>
            </a:pPr>
            <a:r>
              <a:rPr lang="en-GB" sz="2800" dirty="0" smtClean="0">
                <a:effectLst/>
              </a:rPr>
              <a:t>                                                                          </a:t>
            </a:r>
            <a:endParaRPr lang="en-GB" sz="2000" dirty="0" smtClean="0">
              <a:solidFill>
                <a:srgbClr val="FFC000"/>
              </a:solidFill>
              <a:effectLst/>
            </a:endParaRPr>
          </a:p>
        </p:txBody>
      </p:sp>
      <p:sp>
        <p:nvSpPr>
          <p:cNvPr id="4" name="Date Placeholder 3"/>
          <p:cNvSpPr>
            <a:spLocks noGrp="1"/>
          </p:cNvSpPr>
          <p:nvPr>
            <p:ph type="dt" sz="half" idx="10"/>
          </p:nvPr>
        </p:nvSpPr>
        <p:spPr/>
        <p:txBody>
          <a:bodyPr/>
          <a:lstStyle/>
          <a:p>
            <a:r>
              <a:rPr lang="en-GB" dirty="0" smtClean="0"/>
              <a:t>October 6-9, 2018</a:t>
            </a:r>
            <a:endParaRPr lang="en-US" dirty="0"/>
          </a:p>
        </p:txBody>
      </p:sp>
      <p:sp>
        <p:nvSpPr>
          <p:cNvPr id="5" name="Footer Placeholder 4"/>
          <p:cNvSpPr>
            <a:spLocks noGrp="1"/>
          </p:cNvSpPr>
          <p:nvPr>
            <p:ph type="ftr" sz="quarter" idx="11"/>
          </p:nvPr>
        </p:nvSpPr>
        <p:spPr/>
        <p:txBody>
          <a:bodyPr/>
          <a:lstStyle/>
          <a:p>
            <a:r>
              <a:rPr lang="en-US" dirty="0" smtClean="0"/>
              <a:t>13th International Conference on Medical Regulation (IAMRA), Dubai</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9</a:t>
            </a:fld>
            <a:endParaRPr lang="en-US" dirty="0"/>
          </a:p>
        </p:txBody>
      </p:sp>
    </p:spTree>
    <p:extLst>
      <p:ext uri="{BB962C8B-B14F-4D97-AF65-F5344CB8AC3E}">
        <p14:creationId xmlns:p14="http://schemas.microsoft.com/office/powerpoint/2010/main" val="37615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10521</TotalTime>
  <Words>2071</Words>
  <Application>Microsoft Macintosh PowerPoint</Application>
  <PresentationFormat>Widescreen</PresentationFormat>
  <Paragraphs>194</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MS PGothic</vt:lpstr>
      <vt:lpstr>Tahoma</vt:lpstr>
      <vt:lpstr>Verdana</vt:lpstr>
      <vt:lpstr>Wingdings</vt:lpstr>
      <vt:lpstr>Arial</vt:lpstr>
      <vt:lpstr>Shimmer</vt:lpstr>
      <vt:lpstr>Regulatory Challenges in a Complex Emergency Environment: An update on South Sudan  </vt:lpstr>
      <vt:lpstr>Complex Emergencies</vt:lpstr>
      <vt:lpstr>South Sudan</vt:lpstr>
      <vt:lpstr>Warfare &amp; civil disturbance….</vt:lpstr>
      <vt:lpstr>Large scale movements of people...</vt:lpstr>
      <vt:lpstr>Difficult security &amp; political environment…</vt:lpstr>
      <vt:lpstr>Common Regulatory Strategies</vt:lpstr>
      <vt:lpstr>Command and Control</vt:lpstr>
      <vt:lpstr>Statement of the Problem</vt:lpstr>
      <vt:lpstr>Informal Sector Pharmacies/Clinics in South Sudan</vt:lpstr>
      <vt:lpstr>Negative Effects of unregulated Commercialised Health care Systems </vt:lpstr>
      <vt:lpstr>Negative Effects…..Quality Control</vt:lpstr>
      <vt:lpstr>Negative Effects….Information Asymmetry</vt:lpstr>
      <vt:lpstr>Negative Effects….Consumer Protection</vt:lpstr>
      <vt:lpstr>Negative Effects….Equity of Access</vt:lpstr>
      <vt:lpstr>What is Ailing Centralised Health Care Regulation in South Sudan</vt:lpstr>
      <vt:lpstr>Way Forward</vt:lpstr>
      <vt:lpstr>Way Forward</vt:lpstr>
      <vt:lpstr>Thank you for your attention! </vt:lpstr>
      <vt:lpstr>References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Adwok</dc:creator>
  <cp:lastModifiedBy>John Adwok</cp:lastModifiedBy>
  <cp:revision>711</cp:revision>
  <cp:lastPrinted>1601-01-01T00:00:00Z</cp:lastPrinted>
  <dcterms:created xsi:type="dcterms:W3CDTF">2007-11-07T13:46:56Z</dcterms:created>
  <dcterms:modified xsi:type="dcterms:W3CDTF">2018-10-06T19:15:07Z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